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56"/>
  </p:notesMasterIdLst>
  <p:handoutMasterIdLst>
    <p:handoutMasterId r:id="rId57"/>
  </p:handoutMasterIdLst>
  <p:sldIdLst>
    <p:sldId id="256" r:id="rId5"/>
    <p:sldId id="460" r:id="rId6"/>
    <p:sldId id="478" r:id="rId7"/>
    <p:sldId id="461" r:id="rId8"/>
    <p:sldId id="462" r:id="rId9"/>
    <p:sldId id="463" r:id="rId10"/>
    <p:sldId id="464" r:id="rId11"/>
    <p:sldId id="476" r:id="rId12"/>
    <p:sldId id="477" r:id="rId13"/>
    <p:sldId id="479" r:id="rId14"/>
    <p:sldId id="480" r:id="rId15"/>
    <p:sldId id="481" r:id="rId16"/>
    <p:sldId id="270" r:id="rId17"/>
    <p:sldId id="321" r:id="rId18"/>
    <p:sldId id="482" r:id="rId19"/>
    <p:sldId id="483" r:id="rId20"/>
    <p:sldId id="426" r:id="rId21"/>
    <p:sldId id="484" r:id="rId22"/>
    <p:sldId id="485" r:id="rId23"/>
    <p:sldId id="425" r:id="rId24"/>
    <p:sldId id="382" r:id="rId25"/>
    <p:sldId id="439" r:id="rId26"/>
    <p:sldId id="440" r:id="rId27"/>
    <p:sldId id="486" r:id="rId28"/>
    <p:sldId id="487" r:id="rId29"/>
    <p:sldId id="443" r:id="rId30"/>
    <p:sldId id="488" r:id="rId31"/>
    <p:sldId id="489" r:id="rId32"/>
    <p:sldId id="490" r:id="rId33"/>
    <p:sldId id="491" r:id="rId34"/>
    <p:sldId id="452" r:id="rId35"/>
    <p:sldId id="420" r:id="rId36"/>
    <p:sldId id="421" r:id="rId37"/>
    <p:sldId id="413" r:id="rId38"/>
    <p:sldId id="454" r:id="rId39"/>
    <p:sldId id="283" r:id="rId40"/>
    <p:sldId id="456" r:id="rId41"/>
    <p:sldId id="417" r:id="rId42"/>
    <p:sldId id="457" r:id="rId43"/>
    <p:sldId id="393" r:id="rId44"/>
    <p:sldId id="354" r:id="rId45"/>
    <p:sldId id="396" r:id="rId46"/>
    <p:sldId id="397" r:id="rId47"/>
    <p:sldId id="398" r:id="rId48"/>
    <p:sldId id="395" r:id="rId49"/>
    <p:sldId id="314" r:id="rId50"/>
    <p:sldId id="459" r:id="rId51"/>
    <p:sldId id="280" r:id="rId52"/>
    <p:sldId id="385" r:id="rId53"/>
    <p:sldId id="380" r:id="rId54"/>
    <p:sldId id="492" r:id="rId55"/>
  </p:sldIdLst>
  <p:sldSz cx="12192000" cy="6858000"/>
  <p:notesSz cx="7099300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0" autoAdjust="0"/>
    <p:restoredTop sz="94622" autoAdjust="0"/>
  </p:normalViewPr>
  <p:slideViewPr>
    <p:cSldViewPr>
      <p:cViewPr varScale="1">
        <p:scale>
          <a:sx n="67" d="100"/>
          <a:sy n="67" d="100"/>
        </p:scale>
        <p:origin x="114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2898" y="6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2011469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ctr"/>
          <a:lstStyle>
            <a:lvl1pPr algn="r">
              <a:defRPr sz="1300"/>
            </a:lvl1pPr>
          </a:lstStyle>
          <a:p>
            <a:pPr algn="ctr"/>
            <a:fld id="{6D37FC73-A5ED-462A-A7EA-D3C119A2B98E}" type="slidenum">
              <a:rPr lang="pl-PL" smtClean="0"/>
              <a:pPr algn="ctr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0459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73DD25F-7F4A-4345-9466-82F09DB51700}" type="datetimeFigureOut">
              <a:rPr lang="pl-PL" smtClean="0"/>
              <a:t>20.11.2023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7D8AD04-8F39-4F87-B04F-2C2EC474D5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2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8AD04-8F39-4F87-B04F-2C2EC474D5DF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6121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6">
            <a:extLst>
              <a:ext uri="{FF2B5EF4-FFF2-40B4-BE49-F238E27FC236}">
                <a16:creationId xmlns:a16="http://schemas.microsoft.com/office/drawing/2014/main" id="{2EEBCD23-D177-40C2-88E3-613A4A9DAD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BDA194C4-E721-4D28-9EB9-3D087813309F}" type="slidenum">
              <a:rPr lang="en-US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7827" name="Rectangle 2">
            <a:extLst>
              <a:ext uri="{FF2B5EF4-FFF2-40B4-BE49-F238E27FC236}">
                <a16:creationId xmlns:a16="http://schemas.microsoft.com/office/drawing/2014/main" id="{19A0359C-C9FB-428F-9B7E-B2AFC7FFA8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>
            <a:extLst>
              <a:ext uri="{FF2B5EF4-FFF2-40B4-BE49-F238E27FC236}">
                <a16:creationId xmlns:a16="http://schemas.microsoft.com/office/drawing/2014/main" id="{0FE692A4-D0A7-4F13-B54F-E182EEDA78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5607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ymbol zastępczy obrazu slajdu 1">
            <a:extLst>
              <a:ext uri="{FF2B5EF4-FFF2-40B4-BE49-F238E27FC236}">
                <a16:creationId xmlns:a16="http://schemas.microsoft.com/office/drawing/2014/main" id="{35B38979-A018-470D-B119-CD7C6640B3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Symbol zastępczy notatek 2">
            <a:extLst>
              <a:ext uri="{FF2B5EF4-FFF2-40B4-BE49-F238E27FC236}">
                <a16:creationId xmlns:a16="http://schemas.microsoft.com/office/drawing/2014/main" id="{FF40D1EA-0610-4F8D-9DE8-1DD4CCFE9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altLang="pl-PL">
              <a:latin typeface="Arial" panose="020B0604020202020204" pitchFamily="34" charset="0"/>
            </a:endParaRPr>
          </a:p>
        </p:txBody>
      </p:sp>
      <p:sp>
        <p:nvSpPr>
          <p:cNvPr id="52228" name="Symbol zastępczy numeru slajdu 3">
            <a:extLst>
              <a:ext uri="{FF2B5EF4-FFF2-40B4-BE49-F238E27FC236}">
                <a16:creationId xmlns:a16="http://schemas.microsoft.com/office/drawing/2014/main" id="{C0A9A559-0005-42DA-AD13-2A6CCE6353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4763" indent="-309524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38098" indent="-247620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33337" indent="-247620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28576" indent="-247620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EE55DC02-C1FF-4B58-8681-4E505AA2525C}" type="slidenum">
              <a:rPr lang="pl-PL" altLang="pl-PL">
                <a:solidFill>
                  <a:srgbClr val="000000"/>
                </a:solidFill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40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ymbol zastępczy numeru slajdu 6">
            <a:extLst>
              <a:ext uri="{FF2B5EF4-FFF2-40B4-BE49-F238E27FC236}">
                <a16:creationId xmlns:a16="http://schemas.microsoft.com/office/drawing/2014/main" id="{1C27ACA9-9418-40F2-9715-8CAF54879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6B816A5D-51FD-4298-9A43-0651D5D754F2}" type="slidenum">
              <a:rPr lang="en-US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92984433-E0E5-4635-8AEB-79C5896DF8B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-74613" y="909638"/>
            <a:ext cx="7974013" cy="44862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74756" name="Symbol zastępczy notatek 2">
            <a:extLst>
              <a:ext uri="{FF2B5EF4-FFF2-40B4-BE49-F238E27FC236}">
                <a16:creationId xmlns:a16="http://schemas.microsoft.com/office/drawing/2014/main" id="{EBE61C8A-6337-49A2-9214-85666D4121F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82238" y="5684120"/>
            <a:ext cx="6261188" cy="52843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684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ymbol zastępczy numeru slajdu 6">
            <a:extLst>
              <a:ext uri="{FF2B5EF4-FFF2-40B4-BE49-F238E27FC236}">
                <a16:creationId xmlns:a16="http://schemas.microsoft.com/office/drawing/2014/main" id="{1C27ACA9-9418-40F2-9715-8CAF54879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6B816A5D-51FD-4298-9A43-0651D5D754F2}" type="slidenum">
              <a:rPr lang="en-US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92984433-E0E5-4635-8AEB-79C5896DF8B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-74613" y="909638"/>
            <a:ext cx="7974013" cy="44862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74756" name="Symbol zastępczy notatek 2">
            <a:extLst>
              <a:ext uri="{FF2B5EF4-FFF2-40B4-BE49-F238E27FC236}">
                <a16:creationId xmlns:a16="http://schemas.microsoft.com/office/drawing/2014/main" id="{EBE61C8A-6337-49A2-9214-85666D4121F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82238" y="5684120"/>
            <a:ext cx="6261188" cy="52843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59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ymbol zastępczy numeru slajdu 6">
            <a:extLst>
              <a:ext uri="{FF2B5EF4-FFF2-40B4-BE49-F238E27FC236}">
                <a16:creationId xmlns:a16="http://schemas.microsoft.com/office/drawing/2014/main" id="{1C27ACA9-9418-40F2-9715-8CAF54879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6B816A5D-51FD-4298-9A43-0651D5D754F2}" type="slidenum">
              <a:rPr lang="en-US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92984433-E0E5-4635-8AEB-79C5896DF8B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-74613" y="909638"/>
            <a:ext cx="7974013" cy="44862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74756" name="Symbol zastępczy notatek 2">
            <a:extLst>
              <a:ext uri="{FF2B5EF4-FFF2-40B4-BE49-F238E27FC236}">
                <a16:creationId xmlns:a16="http://schemas.microsoft.com/office/drawing/2014/main" id="{EBE61C8A-6337-49A2-9214-85666D4121F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82238" y="5684120"/>
            <a:ext cx="6261188" cy="52843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945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ymbol zastępczy numeru slajdu 6">
            <a:extLst>
              <a:ext uri="{FF2B5EF4-FFF2-40B4-BE49-F238E27FC236}">
                <a16:creationId xmlns:a16="http://schemas.microsoft.com/office/drawing/2014/main" id="{1C27ACA9-9418-40F2-9715-8CAF54879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6B816A5D-51FD-4298-9A43-0651D5D754F2}" type="slidenum">
              <a:rPr lang="en-US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92984433-E0E5-4635-8AEB-79C5896DF8B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-74613" y="909638"/>
            <a:ext cx="7974013" cy="44862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74756" name="Symbol zastępczy notatek 2">
            <a:extLst>
              <a:ext uri="{FF2B5EF4-FFF2-40B4-BE49-F238E27FC236}">
                <a16:creationId xmlns:a16="http://schemas.microsoft.com/office/drawing/2014/main" id="{EBE61C8A-6337-49A2-9214-85666D4121F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82238" y="5684120"/>
            <a:ext cx="6261188" cy="52843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398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ymbol zastępczy numeru slajdu 6">
            <a:extLst>
              <a:ext uri="{FF2B5EF4-FFF2-40B4-BE49-F238E27FC236}">
                <a16:creationId xmlns:a16="http://schemas.microsoft.com/office/drawing/2014/main" id="{1C27ACA9-9418-40F2-9715-8CAF548799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6B816A5D-51FD-4298-9A43-0651D5D754F2}" type="slidenum">
              <a:rPr lang="en-US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92984433-E0E5-4635-8AEB-79C5896DF8B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-74613" y="909638"/>
            <a:ext cx="7974013" cy="44862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74756" name="Symbol zastępczy notatek 2">
            <a:extLst>
              <a:ext uri="{FF2B5EF4-FFF2-40B4-BE49-F238E27FC236}">
                <a16:creationId xmlns:a16="http://schemas.microsoft.com/office/drawing/2014/main" id="{EBE61C8A-6337-49A2-9214-85666D4121F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82238" y="5684120"/>
            <a:ext cx="6261188" cy="52843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271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ymbol zastępczy obrazu slajdu 1">
            <a:extLst>
              <a:ext uri="{FF2B5EF4-FFF2-40B4-BE49-F238E27FC236}">
                <a16:creationId xmlns:a16="http://schemas.microsoft.com/office/drawing/2014/main" id="{5F08B936-5466-40C5-B273-051219EDE8D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Symbol zastępczy notatek 2">
            <a:extLst>
              <a:ext uri="{FF2B5EF4-FFF2-40B4-BE49-F238E27FC236}">
                <a16:creationId xmlns:a16="http://schemas.microsoft.com/office/drawing/2014/main" id="{EA6A6BC8-B94D-4028-B5FD-6669C174A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pl-PL">
                <a:latin typeface="Arial" panose="020B0604020202020204" pitchFamily="34" charset="0"/>
              </a:rPr>
              <a:t>Tinder- tej nie lubię, tej nie pocałuję…</a:t>
            </a:r>
          </a:p>
        </p:txBody>
      </p:sp>
      <p:sp>
        <p:nvSpPr>
          <p:cNvPr id="32772" name="Symbol zastępczy numeru slajdu 3">
            <a:extLst>
              <a:ext uri="{FF2B5EF4-FFF2-40B4-BE49-F238E27FC236}">
                <a16:creationId xmlns:a16="http://schemas.microsoft.com/office/drawing/2014/main" id="{26A3A1D6-0CA5-4451-99C5-37557492C3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A41A3668-3D2C-4FB9-89C2-4575285F08BB}" type="slidenum">
              <a:rPr lang="pl-PL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pl-PL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383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3F51B336-05CA-48B4-B5EA-73CA273F8E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1A9BF963-FE2A-408C-8A52-92E21BBB0BD9}" type="slidenum">
              <a:rPr lang="pl-PL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pl-PL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F2FE8535-FD0E-420D-9B2A-B6B0BDC79FC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80E201F7-C1A0-45E5-BB2F-A58DD90D1E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altLang="pl-PL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453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ymbol zastępczy obrazu slajdu 1">
            <a:extLst>
              <a:ext uri="{FF2B5EF4-FFF2-40B4-BE49-F238E27FC236}">
                <a16:creationId xmlns:a16="http://schemas.microsoft.com/office/drawing/2014/main" id="{B58763B0-C384-445F-87F0-A3823966C1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Symbol zastępczy notatek 2">
            <a:extLst>
              <a:ext uri="{FF2B5EF4-FFF2-40B4-BE49-F238E27FC236}">
                <a16:creationId xmlns:a16="http://schemas.microsoft.com/office/drawing/2014/main" id="{BCE73EA2-CD2E-473A-B62A-68EC9D5305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l-PL" altLang="pl-PL" dirty="0">
                <a:latin typeface="Arial" panose="020B0604020202020204" pitchFamily="34" charset="0"/>
              </a:rPr>
              <a:t>+ </a:t>
            </a:r>
            <a:r>
              <a:rPr lang="pl-PL" altLang="pl-PL" dirty="0" err="1">
                <a:latin typeface="Arial" panose="020B0604020202020204" pitchFamily="34" charset="0"/>
              </a:rPr>
              <a:t>everything</a:t>
            </a:r>
            <a:r>
              <a:rPr lang="pl-PL" altLang="pl-PL" dirty="0">
                <a:latin typeface="Arial" panose="020B0604020202020204" pitchFamily="34" charset="0"/>
              </a:rPr>
              <a:t> we </a:t>
            </a:r>
            <a:r>
              <a:rPr lang="pl-PL" altLang="pl-PL" dirty="0" err="1">
                <a:latin typeface="Arial" panose="020B0604020202020204" pitchFamily="34" charset="0"/>
              </a:rPr>
              <a:t>think</a:t>
            </a:r>
            <a:r>
              <a:rPr lang="pl-PL" altLang="pl-PL" dirty="0">
                <a:latin typeface="Arial" panose="020B0604020202020204" pitchFamily="34" charset="0"/>
              </a:rPr>
              <a:t> we  </a:t>
            </a:r>
            <a:r>
              <a:rPr lang="pl-PL" altLang="pl-PL" dirty="0" err="1">
                <a:latin typeface="Arial" panose="020B0604020202020204" pitchFamily="34" charset="0"/>
              </a:rPr>
              <a:t>know</a:t>
            </a:r>
            <a:r>
              <a:rPr lang="pl-PL" altLang="pl-PL" dirty="0">
                <a:latin typeface="Arial" panose="020B0604020202020204" pitchFamily="34" charset="0"/>
              </a:rPr>
              <a:t> </a:t>
            </a:r>
            <a:r>
              <a:rPr lang="pl-PL" altLang="pl-PL" dirty="0" err="1">
                <a:latin typeface="Arial" panose="020B0604020202020204" pitchFamily="34" charset="0"/>
              </a:rPr>
              <a:t>about</a:t>
            </a:r>
            <a:r>
              <a:rPr lang="pl-PL" altLang="pl-PL" dirty="0">
                <a:latin typeface="Arial" panose="020B0604020202020204" pitchFamily="34" charset="0"/>
              </a:rPr>
              <a:t> </a:t>
            </a:r>
            <a:r>
              <a:rPr lang="pl-PL" altLang="pl-PL" dirty="0" err="1">
                <a:latin typeface="Arial" panose="020B0604020202020204" pitchFamily="34" charset="0"/>
              </a:rPr>
              <a:t>addiction</a:t>
            </a:r>
            <a:r>
              <a:rPr lang="pl-PL" altLang="pl-PL" dirty="0">
                <a:latin typeface="Arial" panose="020B0604020202020204" pitchFamily="34" charset="0"/>
              </a:rPr>
              <a:t> </a:t>
            </a:r>
            <a:r>
              <a:rPr lang="pl-PL" altLang="pl-PL" dirty="0" err="1">
                <a:latin typeface="Arial" panose="020B0604020202020204" pitchFamily="34" charset="0"/>
              </a:rPr>
              <a:t>is</a:t>
            </a:r>
            <a:r>
              <a:rPr lang="pl-PL" altLang="pl-PL" dirty="0">
                <a:latin typeface="Arial" panose="020B0604020202020204" pitchFamily="34" charset="0"/>
              </a:rPr>
              <a:t> </a:t>
            </a:r>
            <a:r>
              <a:rPr lang="pl-PL" altLang="pl-PL" dirty="0" err="1">
                <a:latin typeface="Arial" panose="020B0604020202020204" pitchFamily="34" charset="0"/>
              </a:rPr>
              <a:t>wrong</a:t>
            </a:r>
            <a:endParaRPr lang="pl-PL" altLang="pl-PL" dirty="0">
              <a:latin typeface="Arial" panose="020B0604020202020204" pitchFamily="34" charset="0"/>
            </a:endParaRPr>
          </a:p>
        </p:txBody>
      </p:sp>
      <p:sp>
        <p:nvSpPr>
          <p:cNvPr id="39940" name="Symbol zastępczy numeru slajdu 3">
            <a:extLst>
              <a:ext uri="{FF2B5EF4-FFF2-40B4-BE49-F238E27FC236}">
                <a16:creationId xmlns:a16="http://schemas.microsoft.com/office/drawing/2014/main" id="{9D0D3635-E96E-414E-A234-26AA39B220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900" b="1">
                <a:solidFill>
                  <a:schemeClr val="tx1"/>
                </a:solidFill>
                <a:latin typeface="Swizerland_Condpl" pitchFamily="34" charset="0"/>
              </a:defRPr>
            </a:lvl1pPr>
            <a:lvl2pPr marL="804763" indent="-309524">
              <a:defRPr sz="3900" b="1">
                <a:solidFill>
                  <a:schemeClr val="tx1"/>
                </a:solidFill>
                <a:latin typeface="Swizerland_Condpl" pitchFamily="34" charset="0"/>
              </a:defRPr>
            </a:lvl2pPr>
            <a:lvl3pPr marL="1238098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3pPr>
            <a:lvl4pPr marL="1733337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4pPr>
            <a:lvl5pPr marL="2228576" indent="-247620">
              <a:defRPr sz="3900" b="1">
                <a:solidFill>
                  <a:schemeClr val="tx1"/>
                </a:solidFill>
                <a:latin typeface="Swizerland_Condp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1"/>
                </a:solidFill>
                <a:latin typeface="Swizerland_Condpl" pitchFamily="34" charset="0"/>
              </a:defRPr>
            </a:lvl9pPr>
          </a:lstStyle>
          <a:p>
            <a:pPr defTabSz="990478" fontAlgn="base">
              <a:spcBef>
                <a:spcPct val="0"/>
              </a:spcBef>
              <a:spcAft>
                <a:spcPct val="0"/>
              </a:spcAft>
              <a:defRPr/>
            </a:pPr>
            <a:fld id="{A13E1EF1-774E-410D-B90D-02102A4498A4}" type="slidenum">
              <a:rPr lang="pl-PL" altLang="pl-PL" sz="1300" b="0">
                <a:solidFill>
                  <a:srgbClr val="000000"/>
                </a:solidFill>
                <a:latin typeface="Arial" panose="020B0604020202020204" pitchFamily="34" charset="0"/>
              </a:rPr>
              <a:pPr defTabSz="990478"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pl-PL" altLang="pl-PL" sz="13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582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350" b="1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EEB011F9-8192-4B9C-91CE-EAB409FAD581}" type="datetime1">
              <a:rPr lang="pl-PL" smtClean="0"/>
              <a:t>20.11.2023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Prostokąt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4" name="Prostokąt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9" name="Prostokąt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27" name="Prostokąt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1" name="Elipsa 20"/>
          <p:cNvSpPr/>
          <p:nvPr/>
        </p:nvSpPr>
        <p:spPr bwMode="auto">
          <a:xfrm>
            <a:off x="849127" y="3429000"/>
            <a:ext cx="145306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3" name="Elipsa 22"/>
          <p:cNvSpPr/>
          <p:nvPr/>
        </p:nvSpPr>
        <p:spPr bwMode="auto">
          <a:xfrm>
            <a:off x="1746176" y="4866752"/>
            <a:ext cx="691328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Elipsa 23"/>
          <p:cNvSpPr/>
          <p:nvPr/>
        </p:nvSpPr>
        <p:spPr bwMode="auto">
          <a:xfrm>
            <a:off x="1448078" y="5500632"/>
            <a:ext cx="189575" cy="18849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Elipsa 24"/>
          <p:cNvSpPr/>
          <p:nvPr/>
        </p:nvSpPr>
        <p:spPr>
          <a:xfrm>
            <a:off x="2540000" y="4495800"/>
            <a:ext cx="393003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689088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pic>
        <p:nvPicPr>
          <p:cNvPr id="30" name="Picture 2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850" y="432417"/>
            <a:ext cx="4787900" cy="93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Elipsa 30"/>
          <p:cNvSpPr/>
          <p:nvPr userDrawn="1"/>
        </p:nvSpPr>
        <p:spPr>
          <a:xfrm>
            <a:off x="2276510" y="5689122"/>
            <a:ext cx="393003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9741-5392-4830-985B-81E54E0B07CA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235200" cy="5851525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DF6F-AA1A-4D32-A280-DE552AFE63AE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90A7AE0-53DA-4E78-BC26-FC2B2B5E2D13}" type="datetime1">
              <a:rPr lang="pl-PL" smtClean="0"/>
              <a:t>20.11.2023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>
          <a:xfrm>
            <a:off x="10920536" y="5734050"/>
            <a:ext cx="720080" cy="521208"/>
          </a:xfrm>
        </p:spPr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  <p:pic>
        <p:nvPicPr>
          <p:cNvPr id="11" name="Picture 2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050" y="244948"/>
            <a:ext cx="4787900" cy="93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225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350" b="1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13A77DFF-5AFD-48DC-A28B-E26D1CD43F23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0" name="Prostokąt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Prostokąt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Prostokąt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8" name="Prostokąt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Elipsa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0" name="Elipsa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1" name="Elipsa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2" name="Elipsa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3" name="Elipsa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5431-D609-4321-AD19-411555BDF550}" type="datetime1">
              <a:rPr lang="pl-PL" smtClean="0"/>
              <a:t>20.11.2023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FDC7E-F2E7-4D9C-986D-6BDD2F5A4A25}" type="datetime1">
              <a:rPr lang="pl-PL" smtClean="0"/>
              <a:t>20.11.2023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15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D1BCAF-2B01-4091-91A6-C165C684E72B}" type="datetime1">
              <a:rPr lang="pl-PL" smtClean="0"/>
              <a:t>20.11.2023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B52F9-A916-4812-B021-5F42BED144E7}" type="datetime1">
              <a:rPr lang="pl-PL" smtClean="0"/>
              <a:t>20.11.2023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15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300"/>
              </a:spcBef>
              <a:spcAft>
                <a:spcPts val="750"/>
              </a:spcAft>
              <a:buNone/>
              <a:defRPr sz="90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2" name="Prostokąt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4" name="Elipsa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B74019-DA00-4835-BE03-B80A6F790617}" type="datetime1">
              <a:rPr lang="pl-PL" smtClean="0"/>
              <a:t>20.11.2023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3" name="Elipsa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1500"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24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75"/>
              </a:spcBef>
              <a:spcAft>
                <a:spcPts val="300"/>
              </a:spcAft>
              <a:buFontTx/>
              <a:buNone/>
              <a:defRPr sz="90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1" name="Prostokąt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2AE339-AFCA-467B-A833-E9F7E030FB33}" type="datetime1">
              <a:rPr lang="pl-PL" smtClean="0"/>
              <a:t>20.11.2023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900">
                <a:solidFill>
                  <a:schemeClr val="tx2"/>
                </a:solidFill>
              </a:defRPr>
            </a:lvl1pPr>
          </a:lstStyle>
          <a:p>
            <a:fld id="{88503A76-243F-4EF5-B29A-7B5D0D29E928}" type="datetime1">
              <a:rPr lang="pl-PL" smtClean="0"/>
              <a:t>20.11.2023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9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0" name="Prostokąt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anchor="t" compatLnSpc="1"/>
          <a:lstStyle/>
          <a:p>
            <a:endParaRPr kumimoji="0" lang="en-US" sz="1350"/>
          </a:p>
        </p:txBody>
      </p:sp>
      <p:sp>
        <p:nvSpPr>
          <p:cNvPr id="12" name="Elipsa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050" b="1">
                <a:solidFill>
                  <a:srgbClr val="FFFFFF"/>
                </a:solidFill>
              </a:defRPr>
            </a:lvl1pPr>
          </a:lstStyle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25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205740" algn="l" rtl="0" eaLnBrk="1" latinLnBrk="0" hangingPunct="1">
        <a:spcBef>
          <a:spcPts val="450"/>
        </a:spcBef>
        <a:buClr>
          <a:schemeClr val="accent1"/>
        </a:buClr>
        <a:buSzPct val="7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20574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91540" indent="-13716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3716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303020" indent="-13716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508760" indent="-13716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714500" indent="-13716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05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1920240" indent="-13716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711624" y="2132856"/>
            <a:ext cx="6408491" cy="1566174"/>
          </a:xfrm>
        </p:spPr>
        <p:txBody>
          <a:bodyPr rtlCol="0" anchor="ctr">
            <a:noAutofit/>
          </a:bodyPr>
          <a:lstStyle/>
          <a:p>
            <a:pPr algn="ctr">
              <a:defRPr/>
            </a:pPr>
            <a:r>
              <a:rPr lang="pl-PL" altLang="pl-PL" sz="3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UZALEŻNIENIA I RYZYKOWNE ZACHOWANIA MŁODZIEŻY ORAZ ICH PROFILAKTYKA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6204013" y="3982389"/>
            <a:ext cx="3063479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pl-PL" sz="2100" b="1" dirty="0">
                <a:latin typeface="Calibri" panose="020F0502020204030204" pitchFamily="34" charset="0"/>
                <a:cs typeface="Calibri" panose="020F0502020204030204" pitchFamily="34" charset="0"/>
              </a:rPr>
              <a:t>Trenerka :</a:t>
            </a:r>
          </a:p>
          <a:p>
            <a:pPr algn="ctr" eaLnBrk="1" hangingPunct="1">
              <a:defRPr/>
            </a:pPr>
            <a:r>
              <a:rPr lang="pl-PL" sz="2100" b="1" dirty="0">
                <a:latin typeface="Calibri" panose="020F0502020204030204" pitchFamily="34" charset="0"/>
                <a:cs typeface="Calibri" panose="020F0502020204030204" pitchFamily="34" charset="0"/>
              </a:rPr>
              <a:t>Marzena Kowalczyk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4243702" y="5211199"/>
            <a:ext cx="476851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05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w ramach Programu Operacyjnego Wiedza Edukacja Rozwój na lata 2014-2020</a:t>
            </a:r>
          </a:p>
        </p:txBody>
      </p:sp>
    </p:spTree>
    <p:extLst>
      <p:ext uri="{BB962C8B-B14F-4D97-AF65-F5344CB8AC3E}">
        <p14:creationId xmlns:p14="http://schemas.microsoft.com/office/powerpoint/2010/main" val="323305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5ACF018-7F01-42D1-88E5-CBB908320F9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10</a:t>
            </a:fld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56F9639-8C6E-4F8D-91B0-FE26E518536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3200" b="1" dirty="0"/>
              <a:t>DOPALACZE</a:t>
            </a:r>
          </a:p>
          <a:p>
            <a:endParaRPr lang="pl-PL" dirty="0"/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en-US" sz="2400" dirty="0" err="1"/>
              <a:t>kiedykolwiek</a:t>
            </a:r>
            <a:r>
              <a:rPr lang="en-US" sz="2400" dirty="0"/>
              <a:t> w </a:t>
            </a:r>
            <a:r>
              <a:rPr lang="en-US" sz="2400" dirty="0" err="1"/>
              <a:t>życiu</a:t>
            </a:r>
            <a:r>
              <a:rPr lang="pl-PL" sz="2400" dirty="0"/>
              <a:t> </a:t>
            </a:r>
            <a:r>
              <a:rPr lang="en-US" sz="2400" dirty="0"/>
              <a:t>- </a:t>
            </a:r>
            <a:r>
              <a:rPr lang="pl-PL" sz="2400" dirty="0"/>
              <a:t>5,2</a:t>
            </a:r>
            <a:r>
              <a:rPr lang="en-US" sz="2400" dirty="0"/>
              <a:t>% I gr, </a:t>
            </a:r>
            <a:r>
              <a:rPr lang="pl-PL" sz="2400" dirty="0"/>
              <a:t>5,3 </a:t>
            </a:r>
            <a:r>
              <a:rPr lang="en-US" sz="2400" dirty="0"/>
              <a:t>% II gr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en-US" sz="2400" dirty="0" err="1"/>
              <a:t>ostatnie</a:t>
            </a:r>
            <a:r>
              <a:rPr lang="en-US" sz="2400" dirty="0"/>
              <a:t> 30 </a:t>
            </a:r>
            <a:r>
              <a:rPr lang="en-US" sz="2400" dirty="0" err="1"/>
              <a:t>dni</a:t>
            </a:r>
            <a:r>
              <a:rPr lang="pl-PL" sz="2400" dirty="0"/>
              <a:t> </a:t>
            </a:r>
            <a:r>
              <a:rPr lang="en-US" sz="2400" dirty="0"/>
              <a:t>- po </a:t>
            </a:r>
            <a:r>
              <a:rPr lang="pl-PL" sz="2400" dirty="0"/>
              <a:t>2,5</a:t>
            </a:r>
            <a:r>
              <a:rPr lang="en-US" sz="2400" dirty="0"/>
              <a:t> % z I </a:t>
            </a:r>
            <a:r>
              <a:rPr lang="pl-PL" sz="2400" dirty="0"/>
              <a:t>i 2,2 %</a:t>
            </a:r>
            <a:r>
              <a:rPr lang="en-US" sz="2400" dirty="0"/>
              <a:t>II gr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966762A3-C0BB-458D-8F09-34B8A68AC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408" y="2435266"/>
            <a:ext cx="2438611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869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5ACF018-7F01-42D1-88E5-CBB908320F9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11</a:t>
            </a:fld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56F9639-8C6E-4F8D-91B0-FE26E518536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3200" b="1" dirty="0"/>
              <a:t>NARKOTYKI</a:t>
            </a:r>
          </a:p>
          <a:p>
            <a:endParaRPr lang="pl-PL" dirty="0"/>
          </a:p>
          <a:p>
            <a:pPr marL="97967" indent="0">
              <a:spcBef>
                <a:spcPts val="0"/>
              </a:spcBef>
              <a:buSzPct val="45000"/>
              <a:buNone/>
              <a:defRPr/>
            </a:pPr>
            <a:r>
              <a:rPr lang="en-US" sz="2177" b="1" dirty="0"/>
              <a:t>Gr </a:t>
            </a:r>
            <a:r>
              <a:rPr lang="en-US" sz="2177" b="1" dirty="0" err="1"/>
              <a:t>wiekowa</a:t>
            </a:r>
            <a:r>
              <a:rPr lang="en-US" sz="2177" b="1" dirty="0"/>
              <a:t> 15-16 </a:t>
            </a:r>
            <a:r>
              <a:rPr lang="en-US" sz="2177" b="1" dirty="0" err="1"/>
              <a:t>lat</a:t>
            </a:r>
            <a:endParaRPr lang="pl-PL" sz="2177" b="1" dirty="0"/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sz="2400" dirty="0"/>
              <a:t>przetwory konopi - 21,4%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sz="2400" dirty="0"/>
              <a:t>leki uspokajające i nasenne - 15,1%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sz="2400" dirty="0"/>
              <a:t>substancje wziewne - 8,6 %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sz="2400" dirty="0"/>
              <a:t>leki przeciwbólowe w celu odurzenia się !!! 6,6 %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sz="2400" dirty="0"/>
              <a:t>amfetamina - 4,2 %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en-US" sz="2400" dirty="0"/>
              <a:t>ecstasy- 3,</a:t>
            </a:r>
            <a:r>
              <a:rPr lang="pl-PL" sz="2400" dirty="0"/>
              <a:t>3</a:t>
            </a:r>
            <a:r>
              <a:rPr lang="en-US" sz="2400" dirty="0"/>
              <a:t>%</a:t>
            </a:r>
            <a:endParaRPr lang="pl-PL" sz="2400" dirty="0"/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en-US" sz="2400" dirty="0"/>
              <a:t>LSD I in </a:t>
            </a:r>
            <a:r>
              <a:rPr lang="en-US" sz="2400" dirty="0" err="1"/>
              <a:t>halucynogeny</a:t>
            </a:r>
            <a:r>
              <a:rPr lang="pl-PL" sz="2400" dirty="0"/>
              <a:t> </a:t>
            </a:r>
            <a:r>
              <a:rPr lang="en-US" sz="2400" dirty="0"/>
              <a:t>- </a:t>
            </a:r>
            <a:r>
              <a:rPr lang="pl-PL" sz="2400" dirty="0"/>
              <a:t>3,2</a:t>
            </a:r>
            <a:r>
              <a:rPr lang="en-US" sz="2400" dirty="0"/>
              <a:t>%</a:t>
            </a:r>
            <a:endParaRPr lang="pl-PL" sz="2400" dirty="0"/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sz="2400" dirty="0"/>
              <a:t>alkohol + marihuana (12,1%)</a:t>
            </a:r>
            <a:endParaRPr lang="en-US" sz="2400" dirty="0"/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endParaRPr lang="en-US" sz="2400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966762A3-C0BB-458D-8F09-34B8A68AC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408" y="2435266"/>
            <a:ext cx="2438611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330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5ACF018-7F01-42D1-88E5-CBB908320F9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12</a:t>
            </a:fld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56F9639-8C6E-4F8D-91B0-FE26E518536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3200" b="1" dirty="0"/>
              <a:t>NARKOTYKI</a:t>
            </a:r>
          </a:p>
          <a:p>
            <a:endParaRPr lang="pl-PL" dirty="0"/>
          </a:p>
          <a:p>
            <a:pPr marL="97967" indent="0">
              <a:spcBef>
                <a:spcPts val="0"/>
              </a:spcBef>
              <a:buSzPct val="45000"/>
              <a:buNone/>
              <a:defRPr/>
            </a:pPr>
            <a:r>
              <a:rPr lang="en-US" sz="2177" b="1" dirty="0"/>
              <a:t>Gr </a:t>
            </a:r>
            <a:r>
              <a:rPr lang="en-US" sz="2177" b="1" dirty="0" err="1"/>
              <a:t>wiekowa</a:t>
            </a:r>
            <a:r>
              <a:rPr lang="en-US" sz="2177" b="1" dirty="0"/>
              <a:t> 1</a:t>
            </a:r>
            <a:r>
              <a:rPr lang="pl-PL" sz="2177" b="1" dirty="0"/>
              <a:t>7</a:t>
            </a:r>
            <a:r>
              <a:rPr lang="en-US" sz="2177" b="1" dirty="0"/>
              <a:t>-1</a:t>
            </a:r>
            <a:r>
              <a:rPr lang="pl-PL" sz="2177" b="1" dirty="0"/>
              <a:t>8</a:t>
            </a:r>
            <a:r>
              <a:rPr lang="en-US" sz="2177" b="1" dirty="0"/>
              <a:t> </a:t>
            </a:r>
            <a:r>
              <a:rPr lang="en-US" sz="2177" b="1" dirty="0" err="1"/>
              <a:t>lat</a:t>
            </a:r>
            <a:endParaRPr lang="pl-PL" sz="2177" b="1" dirty="0"/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altLang="pl-PL" sz="2400" dirty="0"/>
              <a:t>przetwory konopi - 37,1 %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altLang="pl-PL" sz="2400" dirty="0"/>
              <a:t>leki uspokajające i nasenne - 18,3%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altLang="pl-PL" sz="2400" dirty="0"/>
              <a:t>substancje wziewne - 6,9%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altLang="pl-PL" sz="2400" dirty="0"/>
              <a:t>leki przeciwbólowe w celu odurzenia się !!! 5,9 %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altLang="pl-PL" sz="2400" dirty="0" err="1"/>
              <a:t>ecstasy</a:t>
            </a:r>
            <a:r>
              <a:rPr lang="pl-PL" altLang="pl-PL" sz="2400" dirty="0"/>
              <a:t> - 3,3%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altLang="pl-PL" sz="2400" dirty="0"/>
              <a:t>amfetamina - 4,7%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altLang="pl-PL" sz="2400" dirty="0"/>
              <a:t>LSD I in halucynogeny - 4,2%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pl-PL" altLang="pl-PL" sz="2400" dirty="0"/>
              <a:t>alkohol + marihuana 241%</a:t>
            </a:r>
            <a:endParaRPr lang="en-US" sz="2400" dirty="0"/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endParaRPr lang="en-US" sz="2400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966762A3-C0BB-458D-8F09-34B8A68AC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408" y="2435266"/>
            <a:ext cx="2438611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18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Symbol zastępczy zawartości 1">
            <a:extLst>
              <a:ext uri="{FF2B5EF4-FFF2-40B4-BE49-F238E27FC236}">
                <a16:creationId xmlns:a16="http://schemas.microsoft.com/office/drawing/2014/main" id="{54DFC1AC-70FA-4631-AF4D-3254A61811A0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587" y="3714359"/>
            <a:ext cx="2028825" cy="2257425"/>
          </a:xfrm>
        </p:spPr>
      </p:pic>
      <p:sp>
        <p:nvSpPr>
          <p:cNvPr id="25602" name="Tytuł 1">
            <a:extLst>
              <a:ext uri="{FF2B5EF4-FFF2-40B4-BE49-F238E27FC236}">
                <a16:creationId xmlns:a16="http://schemas.microsoft.com/office/drawing/2014/main" id="{BD3FCAA9-63AD-43CD-828C-5A4DDFAEFA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19536" y="1459458"/>
            <a:ext cx="8352928" cy="1897534"/>
          </a:xfrm>
        </p:spPr>
        <p:txBody>
          <a:bodyPr anchor="ctr">
            <a:noAutofit/>
          </a:bodyPr>
          <a:lstStyle/>
          <a:p>
            <a:pPr algn="ctr"/>
            <a:r>
              <a:rPr lang="pl-PL" altLang="pl-PL" sz="3200" dirty="0"/>
              <a:t>PRACA W PODGRUPACH -</a:t>
            </a:r>
            <a:br>
              <a:rPr lang="pl-PL" altLang="pl-PL" sz="2400" dirty="0"/>
            </a:br>
            <a:r>
              <a:rPr lang="pl-PL" altLang="pl-PL" sz="3200" dirty="0"/>
              <a:t>narkotyki i dopalacze - </a:t>
            </a:r>
            <a:br>
              <a:rPr lang="pl-PL" altLang="pl-PL" sz="3200" dirty="0"/>
            </a:br>
            <a:r>
              <a:rPr lang="pl-PL" altLang="pl-PL" sz="3200" dirty="0"/>
              <a:t>najważniejsze informacje - 5 GRUP !!!!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51F9FFDB-B37C-46D5-BAB3-B3554330BEC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13</a:t>
            </a:fld>
            <a:endParaRPr lang="pl-P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ymbol zastępczy tekstu 2">
            <a:extLst>
              <a:ext uri="{FF2B5EF4-FFF2-40B4-BE49-F238E27FC236}">
                <a16:creationId xmlns:a16="http://schemas.microsoft.com/office/drawing/2014/main" id="{DBEF1A34-B609-4153-916C-E37188BD084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204864"/>
            <a:ext cx="9956800" cy="4269088"/>
          </a:xfrm>
        </p:spPr>
        <p:txBody>
          <a:bodyPr/>
          <a:lstStyle/>
          <a:p>
            <a:pPr marL="96838" indent="0">
              <a:lnSpc>
                <a:spcPct val="150000"/>
              </a:lnSpc>
              <a:buSzPct val="45000"/>
              <a:buNone/>
            </a:pPr>
            <a:r>
              <a:rPr lang="en-US" altLang="pl-PL" sz="2100" dirty="0"/>
              <a:t>1. </a:t>
            </a:r>
            <a:r>
              <a:rPr lang="en-US" altLang="pl-PL" sz="2100" dirty="0" err="1"/>
              <a:t>Zmiany</a:t>
            </a:r>
            <a:r>
              <a:rPr lang="en-US" altLang="pl-PL" sz="2100" dirty="0"/>
              <a:t> </a:t>
            </a:r>
            <a:r>
              <a:rPr lang="en-US" altLang="pl-PL" sz="2100" dirty="0" err="1"/>
              <a:t>osobowości</a:t>
            </a:r>
            <a:r>
              <a:rPr lang="en-US" altLang="pl-PL" sz="2100" dirty="0"/>
              <a:t>	</a:t>
            </a:r>
            <a:br>
              <a:rPr lang="en-US" altLang="pl-PL" sz="2100" dirty="0"/>
            </a:br>
            <a:r>
              <a:rPr lang="en-US" altLang="pl-PL" sz="2100" dirty="0"/>
              <a:t>2. </a:t>
            </a:r>
            <a:r>
              <a:rPr lang="en-US" altLang="pl-PL" sz="2100" dirty="0" err="1"/>
              <a:t>Zmiany</a:t>
            </a:r>
            <a:r>
              <a:rPr lang="en-US" altLang="pl-PL" sz="2100" dirty="0"/>
              <a:t> w </a:t>
            </a:r>
            <a:r>
              <a:rPr lang="en-US" altLang="pl-PL" sz="2100" dirty="0" err="1"/>
              <a:t>aktywności</a:t>
            </a:r>
            <a:r>
              <a:rPr lang="en-US" altLang="pl-PL" sz="2100" dirty="0"/>
              <a:t> i </a:t>
            </a:r>
            <a:r>
              <a:rPr lang="en-US" altLang="pl-PL" sz="2100" dirty="0" err="1"/>
              <a:t>nawykach</a:t>
            </a:r>
            <a:r>
              <a:rPr lang="en-US" altLang="pl-PL" sz="2100" dirty="0"/>
              <a:t>	</a:t>
            </a:r>
            <a:br>
              <a:rPr lang="en-US" altLang="pl-PL" sz="2100" dirty="0"/>
            </a:br>
            <a:r>
              <a:rPr lang="en-US" altLang="pl-PL" sz="2100" dirty="0"/>
              <a:t>3. </a:t>
            </a:r>
            <a:r>
              <a:rPr lang="en-US" altLang="pl-PL" sz="2100" dirty="0" err="1"/>
              <a:t>Zmiany</a:t>
            </a:r>
            <a:r>
              <a:rPr lang="en-US" altLang="pl-PL" sz="2100" dirty="0"/>
              <a:t> w </a:t>
            </a:r>
            <a:r>
              <a:rPr lang="en-US" altLang="pl-PL" sz="2100" dirty="0" err="1"/>
              <a:t>wyglądzie</a:t>
            </a:r>
            <a:r>
              <a:rPr lang="en-US" altLang="pl-PL" sz="2100" dirty="0"/>
              <a:t> </a:t>
            </a:r>
            <a:r>
              <a:rPr lang="en-US" altLang="pl-PL" sz="2100" dirty="0" err="1"/>
              <a:t>fizycznym</a:t>
            </a:r>
            <a:r>
              <a:rPr lang="en-US" altLang="pl-PL" sz="2100" dirty="0"/>
              <a:t>	</a:t>
            </a:r>
            <a:br>
              <a:rPr lang="en-US" altLang="pl-PL" sz="2100" dirty="0"/>
            </a:br>
            <a:r>
              <a:rPr lang="en-US" altLang="pl-PL" sz="2100" dirty="0"/>
              <a:t>4. </a:t>
            </a:r>
            <a:r>
              <a:rPr lang="en-US" altLang="pl-PL" sz="2100" dirty="0" err="1"/>
              <a:t>Akcesoria</a:t>
            </a:r>
            <a:r>
              <a:rPr lang="en-US" altLang="pl-PL" sz="2100" dirty="0"/>
              <a:t>	</a:t>
            </a:r>
            <a:br>
              <a:rPr lang="en-US" altLang="pl-PL" sz="2100" dirty="0"/>
            </a:br>
            <a:r>
              <a:rPr lang="en-US" altLang="pl-PL" sz="2100" dirty="0"/>
              <a:t>5. </a:t>
            </a:r>
            <a:r>
              <a:rPr lang="en-US" altLang="pl-PL" sz="2100" dirty="0" err="1"/>
              <a:t>Kolizje</a:t>
            </a:r>
            <a:r>
              <a:rPr lang="en-US" altLang="pl-PL" sz="2100" dirty="0"/>
              <a:t> z </a:t>
            </a:r>
            <a:r>
              <a:rPr lang="en-US" altLang="pl-PL" sz="2100" dirty="0" err="1"/>
              <a:t>prawem</a:t>
            </a:r>
            <a:endParaRPr lang="en-US" altLang="pl-PL" sz="2100" dirty="0"/>
          </a:p>
        </p:txBody>
      </p:sp>
      <p:sp>
        <p:nvSpPr>
          <p:cNvPr id="26626" name="Tytuł 1">
            <a:extLst>
              <a:ext uri="{FF2B5EF4-FFF2-40B4-BE49-F238E27FC236}">
                <a16:creationId xmlns:a16="http://schemas.microsoft.com/office/drawing/2014/main" id="{5E77CC3A-4236-4088-BFF0-46CB3F5697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3143" y="1412776"/>
            <a:ext cx="10297393" cy="792113"/>
          </a:xfrm>
        </p:spPr>
        <p:txBody>
          <a:bodyPr anchor="ctr">
            <a:normAutofit/>
          </a:bodyPr>
          <a:lstStyle/>
          <a:p>
            <a:r>
              <a:rPr lang="en-US" altLang="pl-PL" sz="2400" dirty="0"/>
              <a:t>SYGNAŁY</a:t>
            </a:r>
            <a:r>
              <a:rPr lang="pl-PL" altLang="pl-PL" sz="2400" dirty="0"/>
              <a:t> OSTRZEGAWCZE</a:t>
            </a:r>
            <a:endParaRPr lang="en-US" altLang="pl-PL" sz="2400" dirty="0"/>
          </a:p>
        </p:txBody>
      </p:sp>
      <p:pic>
        <p:nvPicPr>
          <p:cNvPr id="26628" name="Obraz 1">
            <a:extLst>
              <a:ext uri="{FF2B5EF4-FFF2-40B4-BE49-F238E27FC236}">
                <a16:creationId xmlns:a16="http://schemas.microsoft.com/office/drawing/2014/main" id="{CB2CE6FE-F13E-4FE1-89DA-35AB95AA80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5" y="1916114"/>
            <a:ext cx="3556000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E6F241F9-F86D-4C1D-BA8A-70943FE95B4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14</a:t>
            </a:fld>
            <a:endParaRPr lang="pl-PL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ymbol zastępczy tekstu 2">
            <a:extLst>
              <a:ext uri="{FF2B5EF4-FFF2-40B4-BE49-F238E27FC236}">
                <a16:creationId xmlns:a16="http://schemas.microsoft.com/office/drawing/2014/main" id="{DBEF1A34-B609-4153-916C-E37188BD084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204864"/>
            <a:ext cx="9956800" cy="4269088"/>
          </a:xfrm>
        </p:spPr>
        <p:txBody>
          <a:bodyPr>
            <a:normAutofit/>
          </a:bodyPr>
          <a:lstStyle/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Narkotyki: Dragi, towar, czady, materiał;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Akcesoria do zażywania narkotyków: lufka, </a:t>
            </a:r>
            <a:r>
              <a:rPr lang="pl-PL" altLang="pl-PL" sz="2400" dirty="0" err="1"/>
              <a:t>fifa</a:t>
            </a:r>
            <a:r>
              <a:rPr lang="pl-PL" altLang="pl-PL" sz="2400" dirty="0"/>
              <a:t>, bongo, srebro, strzykawka, igła, gary;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Końcowa faza brania: zjazd, zejście, dół;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Stan po zażyciu: kop, jazda, trzepanie, odlot, odjazd, podróż, kręcenie, </a:t>
            </a:r>
            <a:r>
              <a:rPr lang="pl-PL" altLang="pl-PL" sz="2400" dirty="0" err="1"/>
              <a:t>śmiechawa</a:t>
            </a:r>
            <a:r>
              <a:rPr lang="pl-PL" altLang="pl-PL" sz="2400" dirty="0"/>
              <a:t>, </a:t>
            </a:r>
            <a:r>
              <a:rPr lang="pl-PL" altLang="pl-PL" sz="2400" dirty="0" err="1"/>
              <a:t>trip</a:t>
            </a:r>
            <a:r>
              <a:rPr lang="pl-PL" altLang="pl-PL" sz="2400" dirty="0"/>
              <a:t>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Określenie osoby biorącej: ćpun, grzejnik, </a:t>
            </a:r>
            <a:r>
              <a:rPr lang="pl-PL" altLang="pl-PL" sz="2400" dirty="0" err="1"/>
              <a:t>trawiarz</a:t>
            </a:r>
            <a:r>
              <a:rPr lang="pl-PL" altLang="pl-PL" sz="2400" dirty="0"/>
              <a:t>, zielarz, </a:t>
            </a:r>
            <a:r>
              <a:rPr lang="pl-PL" altLang="pl-PL" sz="2400" dirty="0" err="1"/>
              <a:t>brałniarz</a:t>
            </a:r>
            <a:r>
              <a:rPr lang="pl-PL" altLang="pl-PL" sz="2400" dirty="0"/>
              <a:t>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Porcja narkotyku: </a:t>
            </a:r>
            <a:r>
              <a:rPr lang="pl-PL" altLang="pl-PL" sz="2400" dirty="0" err="1"/>
              <a:t>giet</a:t>
            </a:r>
            <a:r>
              <a:rPr lang="pl-PL" altLang="pl-PL" sz="2400" dirty="0"/>
              <a:t>, gram, kreska, linia, gruda, działka, bit.</a:t>
            </a:r>
          </a:p>
          <a:p>
            <a:pPr marL="554038" indent="-457200">
              <a:lnSpc>
                <a:spcPct val="150000"/>
              </a:lnSpc>
              <a:buSzPct val="45000"/>
              <a:buAutoNum type="arabicPeriod"/>
            </a:pPr>
            <a:endParaRPr lang="en-US" altLang="pl-PL" sz="2100" dirty="0"/>
          </a:p>
        </p:txBody>
      </p:sp>
      <p:sp>
        <p:nvSpPr>
          <p:cNvPr id="26626" name="Tytuł 1">
            <a:extLst>
              <a:ext uri="{FF2B5EF4-FFF2-40B4-BE49-F238E27FC236}">
                <a16:creationId xmlns:a16="http://schemas.microsoft.com/office/drawing/2014/main" id="{5E77CC3A-4236-4088-BFF0-46CB3F5697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3143" y="1412776"/>
            <a:ext cx="10297393" cy="792113"/>
          </a:xfrm>
        </p:spPr>
        <p:txBody>
          <a:bodyPr anchor="ctr">
            <a:normAutofit/>
          </a:bodyPr>
          <a:lstStyle/>
          <a:p>
            <a:r>
              <a:rPr lang="pl-PL" altLang="pl-PL" sz="2400" dirty="0"/>
              <a:t>SLANG</a:t>
            </a:r>
            <a:endParaRPr lang="en-US" altLang="pl-PL" sz="2400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E6F241F9-F86D-4C1D-BA8A-70943FE95B4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7582534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ymbol zastępczy tekstu 2">
            <a:extLst>
              <a:ext uri="{FF2B5EF4-FFF2-40B4-BE49-F238E27FC236}">
                <a16:creationId xmlns:a16="http://schemas.microsoft.com/office/drawing/2014/main" id="{DBEF1A34-B609-4153-916C-E37188BD084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204864"/>
            <a:ext cx="9956800" cy="4269088"/>
          </a:xfrm>
        </p:spPr>
        <p:txBody>
          <a:bodyPr>
            <a:normAutofit/>
          </a:bodyPr>
          <a:lstStyle/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Zrozumienie wirtualnej powierzchni;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Rozumienie tekstu;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Czytanie tekstu;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Tekst vs obraz i dźwięk;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Linearne myślenie i szeregowe przetwarzanie informacji vs </a:t>
            </a:r>
            <a:r>
              <a:rPr lang="pl-PL" altLang="pl-PL" sz="2400" dirty="0" err="1"/>
              <a:t>hipermedialność</a:t>
            </a:r>
            <a:r>
              <a:rPr lang="pl-PL" altLang="pl-PL" sz="2400" dirty="0"/>
              <a:t>, swoboda;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Odroczone rezultaty vs szybkie efekty;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Traktowanie i korzystanie z nowych technologii.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endParaRPr lang="pl-PL" altLang="pl-PL" sz="2400" dirty="0"/>
          </a:p>
          <a:p>
            <a:pPr marL="554038" indent="-457200">
              <a:lnSpc>
                <a:spcPct val="150000"/>
              </a:lnSpc>
              <a:buSzPct val="45000"/>
              <a:buAutoNum type="arabicPeriod"/>
            </a:pPr>
            <a:endParaRPr lang="en-US" altLang="pl-PL" sz="2100" dirty="0"/>
          </a:p>
        </p:txBody>
      </p:sp>
      <p:sp>
        <p:nvSpPr>
          <p:cNvPr id="26626" name="Tytuł 1">
            <a:extLst>
              <a:ext uri="{FF2B5EF4-FFF2-40B4-BE49-F238E27FC236}">
                <a16:creationId xmlns:a16="http://schemas.microsoft.com/office/drawing/2014/main" id="{5E77CC3A-4236-4088-BFF0-46CB3F5697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3143" y="1412776"/>
            <a:ext cx="10297393" cy="792113"/>
          </a:xfrm>
        </p:spPr>
        <p:txBody>
          <a:bodyPr anchor="ctr">
            <a:normAutofit/>
          </a:bodyPr>
          <a:lstStyle/>
          <a:p>
            <a:r>
              <a:rPr lang="pl-PL" altLang="pl-PL" sz="2400" dirty="0"/>
              <a:t>CYFROWI TUBYLCY vs CYFROWI IMIGRANCI</a:t>
            </a:r>
            <a:endParaRPr lang="en-US" altLang="pl-PL" sz="2400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E6F241F9-F86D-4C1D-BA8A-70943FE95B4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1940190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97CCC6D2-E39E-4985-95C0-1A1686D2873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altLang="pl-PL" sz="2400"/>
              <a:t>OMG</a:t>
            </a:r>
          </a:p>
          <a:p>
            <a:r>
              <a:rPr lang="pl-PL" altLang="pl-PL" sz="2400"/>
              <a:t>z/w , jj</a:t>
            </a:r>
          </a:p>
          <a:p>
            <a:r>
              <a:rPr lang="pl-PL" altLang="pl-PL" sz="2400"/>
              <a:t>OCB?</a:t>
            </a:r>
          </a:p>
          <a:p>
            <a:r>
              <a:rPr lang="pl-PL" altLang="pl-PL" sz="2400"/>
              <a:t>ASAP</a:t>
            </a:r>
          </a:p>
          <a:p>
            <a:r>
              <a:rPr lang="pl-PL" altLang="pl-PL" sz="2400"/>
              <a:t>UR</a:t>
            </a:r>
          </a:p>
          <a:p>
            <a:r>
              <a:rPr lang="pl-PL" altLang="pl-PL" sz="2400"/>
              <a:t>LoL</a:t>
            </a:r>
          </a:p>
          <a:p>
            <a:r>
              <a:rPr lang="pl-PL" altLang="pl-PL" sz="2400"/>
              <a:t>4U</a:t>
            </a:r>
          </a:p>
          <a:p>
            <a:r>
              <a:rPr lang="pl-PL" altLang="pl-PL" sz="2400"/>
              <a:t>Swp</a:t>
            </a:r>
          </a:p>
          <a:p>
            <a:r>
              <a:rPr lang="pl-PL" altLang="pl-PL" sz="2400"/>
              <a:t>Xd</a:t>
            </a:r>
          </a:p>
          <a:p>
            <a:r>
              <a:rPr lang="pl-PL" altLang="pl-PL" sz="2400"/>
              <a:t>kk</a:t>
            </a:r>
          </a:p>
          <a:p>
            <a:endParaRPr lang="pl-PL" altLang="pl-PL" sz="2400"/>
          </a:p>
        </p:txBody>
      </p:sp>
      <p:sp>
        <p:nvSpPr>
          <p:cNvPr id="29698" name="Tytuł 1">
            <a:extLst>
              <a:ext uri="{FF2B5EF4-FFF2-40B4-BE49-F238E27FC236}">
                <a16:creationId xmlns:a16="http://schemas.microsoft.com/office/drawing/2014/main" id="{862C86C7-DC5B-4002-806A-88FB39CE6D0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1022127"/>
            <a:ext cx="8715375" cy="483964"/>
          </a:xfrm>
        </p:spPr>
        <p:txBody>
          <a:bodyPr/>
          <a:lstStyle/>
          <a:p>
            <a:r>
              <a:rPr lang="pl-PL" altLang="pl-PL" dirty="0"/>
              <a:t>Co to znaczy?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D806841B-9F4F-4484-B970-247FC863ACBD}"/>
              </a:ext>
            </a:extLst>
          </p:cNvPr>
          <p:cNvSpPr txBox="1">
            <a:spLocks/>
          </p:cNvSpPr>
          <p:nvPr/>
        </p:nvSpPr>
        <p:spPr bwMode="auto">
          <a:xfrm>
            <a:off x="6240463" y="2276475"/>
            <a:ext cx="41767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anchor="ctr"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O mój Boże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Zaraz wracam, już jestem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O co biega?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Jak najszybciej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Uwaga rodzice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Kupa śmiechu, polew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Dla ciebie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Starzy w pokoju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Żal, smutek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r>
              <a:rPr lang="pl-PL" sz="2400" kern="0" dirty="0">
                <a:solidFill>
                  <a:srgbClr val="000000"/>
                </a:solidFill>
                <a:latin typeface="Arial"/>
              </a:rPr>
              <a:t>Ok </a:t>
            </a:r>
            <a:r>
              <a:rPr lang="pl-PL" sz="2400" kern="0" dirty="0" err="1">
                <a:solidFill>
                  <a:srgbClr val="000000"/>
                </a:solidFill>
                <a:latin typeface="Arial"/>
              </a:rPr>
              <a:t>ok</a:t>
            </a:r>
            <a:endParaRPr lang="pl-PL" sz="2400" kern="0" dirty="0">
              <a:solidFill>
                <a:srgbClr val="000000"/>
              </a:solidFill>
              <a:latin typeface="Arial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33"/>
              </a:buClr>
              <a:buSzPct val="100000"/>
              <a:buFont typeface="Arial" charset="0"/>
              <a:buChar char="►"/>
              <a:defRPr/>
            </a:pPr>
            <a:endParaRPr lang="pl-PL" sz="24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21EED0C8-E408-40E4-A0A4-33E628C7BAEF}"/>
              </a:ext>
            </a:extLst>
          </p:cNvPr>
          <p:cNvSpPr txBox="1"/>
          <p:nvPr/>
        </p:nvSpPr>
        <p:spPr>
          <a:xfrm>
            <a:off x="4079776" y="3140968"/>
            <a:ext cx="1080120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l-PL" sz="10000" b="1" dirty="0">
                <a:ln w="31550" cmpd="sng">
                  <a:gradFill>
                    <a:gsLst>
                      <a:gs pos="70000">
                        <a:srgbClr val="D07816">
                          <a:shade val="50000"/>
                          <a:satMod val="190000"/>
                        </a:srgbClr>
                      </a:gs>
                      <a:gs pos="0">
                        <a:srgbClr val="D07816">
                          <a:tint val="77000"/>
                          <a:satMod val="18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D07816">
                    <a:tint val="15000"/>
                    <a:satMod val="200000"/>
                  </a:srgb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=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232F23D9-A96E-4524-9E2A-8B5E784D2CB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ymbol zastępczy tekstu 2">
            <a:extLst>
              <a:ext uri="{FF2B5EF4-FFF2-40B4-BE49-F238E27FC236}">
                <a16:creationId xmlns:a16="http://schemas.microsoft.com/office/drawing/2014/main" id="{DBEF1A34-B609-4153-916C-E37188BD084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204864"/>
            <a:ext cx="9956800" cy="4269088"/>
          </a:xfrm>
        </p:spPr>
        <p:txBody>
          <a:bodyPr>
            <a:normAutofit/>
          </a:bodyPr>
          <a:lstStyle/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1173 osoby z 55 szkół ( II </a:t>
            </a:r>
            <a:r>
              <a:rPr lang="pl-PL" altLang="pl-PL" sz="2400" dirty="0" err="1"/>
              <a:t>kl.G</a:t>
            </a:r>
            <a:r>
              <a:rPr lang="pl-PL" altLang="pl-PL" sz="2400" dirty="0"/>
              <a:t>/ 7 kl. SP i II </a:t>
            </a:r>
            <a:r>
              <a:rPr lang="pl-PL" altLang="pl-PL" sz="2400" dirty="0" err="1"/>
              <a:t>kl</a:t>
            </a:r>
            <a:r>
              <a:rPr lang="pl-PL" altLang="pl-PL" sz="2400" dirty="0"/>
              <a:t> PG)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Ogólnopolskie badania młodzieży „Nastolatki wobec Internetu 3.0” zostały zrealizowane przez Pracownię Edukacyjnych Zastosowań Technologii Informacyjno-Komunikacyjnych </a:t>
            </a:r>
            <a:r>
              <a:rPr lang="pl-PL" altLang="pl-PL" sz="2400" dirty="0" err="1"/>
              <a:t>NASK.Badania</a:t>
            </a:r>
            <a:r>
              <a:rPr lang="pl-PL" altLang="pl-PL" sz="2400" dirty="0"/>
              <a:t> te są poszerzoną kontynuacją empirycznej eksploracji badań „Nastolatki wobec </a:t>
            </a:r>
            <a:r>
              <a:rPr lang="pl-PL" altLang="pl-PL" sz="2400" dirty="0" err="1"/>
              <a:t>Internetu”z</a:t>
            </a:r>
            <a:r>
              <a:rPr lang="pl-PL" altLang="pl-PL" sz="2400" dirty="0"/>
              <a:t> 2014 roku, które zostały zainicjowane i podjęte na zlecenie Rzecznika Praw Dziecka.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endParaRPr lang="pl-PL" altLang="pl-PL" sz="2400" dirty="0"/>
          </a:p>
          <a:p>
            <a:pPr marL="271463" indent="-271463" algn="just">
              <a:buFont typeface="Arial" panose="020B0604020202020204" pitchFamily="34" charset="0"/>
              <a:buChar char="•"/>
            </a:pPr>
            <a:endParaRPr lang="pl-PL" altLang="pl-PL" sz="2400" dirty="0"/>
          </a:p>
          <a:p>
            <a:pPr marL="554038" indent="-457200">
              <a:lnSpc>
                <a:spcPct val="150000"/>
              </a:lnSpc>
              <a:buSzPct val="45000"/>
              <a:buAutoNum type="arabicPeriod"/>
            </a:pPr>
            <a:endParaRPr lang="en-US" altLang="pl-PL" sz="2100" dirty="0"/>
          </a:p>
        </p:txBody>
      </p:sp>
      <p:sp>
        <p:nvSpPr>
          <p:cNvPr id="26626" name="Tytuł 1">
            <a:extLst>
              <a:ext uri="{FF2B5EF4-FFF2-40B4-BE49-F238E27FC236}">
                <a16:creationId xmlns:a16="http://schemas.microsoft.com/office/drawing/2014/main" id="{5E77CC3A-4236-4088-BFF0-46CB3F5697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3143" y="1412776"/>
            <a:ext cx="10297393" cy="792113"/>
          </a:xfrm>
        </p:spPr>
        <p:txBody>
          <a:bodyPr anchor="ctr">
            <a:normAutofit/>
          </a:bodyPr>
          <a:lstStyle/>
          <a:p>
            <a:r>
              <a:rPr lang="pl-PL" altLang="pl-PL" sz="2400" dirty="0"/>
              <a:t>CYFROWY ŚWIAT - Raport z badania NASK 3.0</a:t>
            </a:r>
            <a:endParaRPr lang="en-US" altLang="pl-PL" sz="2400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E6F241F9-F86D-4C1D-BA8A-70943FE95B4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8037925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ymbol zastępczy tekstu 2">
            <a:extLst>
              <a:ext uri="{FF2B5EF4-FFF2-40B4-BE49-F238E27FC236}">
                <a16:creationId xmlns:a16="http://schemas.microsoft.com/office/drawing/2014/main" id="{DBEF1A34-B609-4153-916C-E37188BD084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204864"/>
            <a:ext cx="9956800" cy="4269088"/>
          </a:xfrm>
        </p:spPr>
        <p:txBody>
          <a:bodyPr>
            <a:normAutofit/>
          </a:bodyPr>
          <a:lstStyle/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68,6 % (G) i 87,4% (PG) - wiele razy dziennie, cały czas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Średni czas korzystania 4h 12 min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Średni wiek inicjacji (7 lat)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Kto nauczył Cię ? (sama- 64% </a:t>
            </a:r>
            <a:r>
              <a:rPr lang="pl-PL" altLang="pl-PL" sz="2400" dirty="0" err="1"/>
              <a:t>dz</a:t>
            </a:r>
            <a:r>
              <a:rPr lang="pl-PL" altLang="pl-PL" sz="2400" dirty="0"/>
              <a:t>; 71% </a:t>
            </a:r>
            <a:r>
              <a:rPr lang="pl-PL" altLang="pl-PL" sz="2400" dirty="0" err="1"/>
              <a:t>ch</a:t>
            </a:r>
            <a:r>
              <a:rPr lang="pl-PL" altLang="pl-PL" sz="2400" dirty="0"/>
              <a:t>; starsze rodzeństwo 26% </a:t>
            </a:r>
            <a:r>
              <a:rPr lang="pl-PL" altLang="pl-PL" sz="2400" dirty="0" err="1"/>
              <a:t>dz</a:t>
            </a:r>
            <a:r>
              <a:rPr lang="pl-PL" altLang="pl-PL" sz="2400" dirty="0"/>
              <a:t>; 14% </a:t>
            </a:r>
            <a:r>
              <a:rPr lang="pl-PL" altLang="pl-PL" sz="2400" dirty="0" err="1"/>
              <a:t>ch</a:t>
            </a:r>
            <a:r>
              <a:rPr lang="pl-PL" altLang="pl-PL" sz="2400" dirty="0"/>
              <a:t>)</a:t>
            </a:r>
          </a:p>
          <a:p>
            <a:pPr marL="271463" indent="-271463" algn="just">
              <a:buFont typeface="Arial" panose="020B0604020202020204" pitchFamily="34" charset="0"/>
              <a:buChar char="•"/>
            </a:pPr>
            <a:endParaRPr lang="pl-PL" altLang="pl-PL" sz="2400" dirty="0"/>
          </a:p>
          <a:p>
            <a:pPr marL="271463" indent="-271463" algn="just">
              <a:buFont typeface="Arial" panose="020B0604020202020204" pitchFamily="34" charset="0"/>
              <a:buChar char="•"/>
            </a:pPr>
            <a:endParaRPr lang="pl-PL" altLang="pl-PL" sz="2400" dirty="0"/>
          </a:p>
          <a:p>
            <a:pPr marL="271463" indent="-271463" algn="just">
              <a:buFont typeface="Arial" panose="020B0604020202020204" pitchFamily="34" charset="0"/>
              <a:buChar char="•"/>
            </a:pPr>
            <a:endParaRPr lang="pl-PL" altLang="pl-PL" sz="2400" dirty="0"/>
          </a:p>
          <a:p>
            <a:pPr marL="554038" indent="-457200">
              <a:lnSpc>
                <a:spcPct val="150000"/>
              </a:lnSpc>
              <a:buSzPct val="45000"/>
              <a:buAutoNum type="arabicPeriod"/>
            </a:pPr>
            <a:endParaRPr lang="en-US" altLang="pl-PL" sz="2100" dirty="0"/>
          </a:p>
        </p:txBody>
      </p:sp>
      <p:sp>
        <p:nvSpPr>
          <p:cNvPr id="26626" name="Tytuł 1">
            <a:extLst>
              <a:ext uri="{FF2B5EF4-FFF2-40B4-BE49-F238E27FC236}">
                <a16:creationId xmlns:a16="http://schemas.microsoft.com/office/drawing/2014/main" id="{5E77CC3A-4236-4088-BFF0-46CB3F5697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3143" y="1412776"/>
            <a:ext cx="10297393" cy="792113"/>
          </a:xfrm>
        </p:spPr>
        <p:txBody>
          <a:bodyPr anchor="ctr">
            <a:normAutofit/>
          </a:bodyPr>
          <a:lstStyle/>
          <a:p>
            <a:r>
              <a:rPr lang="pl-PL" altLang="pl-PL" sz="2400" dirty="0"/>
              <a:t>WYNIKI</a:t>
            </a:r>
            <a:endParaRPr lang="en-US" altLang="pl-PL" sz="2400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E6F241F9-F86D-4C1D-BA8A-70943FE95B4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583225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C7F2E7D-D4CF-4A2E-95C1-5BC3A020F35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268760"/>
            <a:ext cx="99568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dirty="0"/>
              <a:t>PLAN SZKOLENIA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35E756A-069E-4E47-A545-3B7E281687B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</a:t>
            </a:fld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F3DE12ED-E0A8-47F4-9169-2AD9CB44A363}"/>
              </a:ext>
            </a:extLst>
          </p:cNvPr>
          <p:cNvSpPr/>
          <p:nvPr/>
        </p:nvSpPr>
        <p:spPr>
          <a:xfrm>
            <a:off x="839416" y="1772816"/>
            <a:ext cx="98650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Wprowadzenie: przedstawienie agendy szkolenia, zebranie oczekiwań.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Rodzaje zagrożeń wśród młodzieży - burza mózgów.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Uzależnienia chemiczne - praca z filmem.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Substancje psychoaktywne - praca w podgrupach.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Zagrożenia cyberprzestrzeni.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Inne uzależnienia i ryzykowne zachowania - praca w podgrupach.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Przyczyny i konsekwencje „trudnych </a:t>
            </a:r>
            <a:r>
              <a:rPr lang="pl-PL" sz="2400" dirty="0" err="1"/>
              <a:t>zachowań</a:t>
            </a:r>
            <a:r>
              <a:rPr lang="pl-PL" sz="2400" dirty="0"/>
              <a:t>”.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Komunikacja i budowanie relacji jako podstawowe narzędzie w pracy socjalnej.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Profilaktyka pozytywna vs profilaktyka negatywna.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Interdyscyplinarny model wsparcia młodzieży.</a:t>
            </a:r>
          </a:p>
          <a:p>
            <a:pPr marL="205740" indent="-205740" algn="just">
              <a:buClr>
                <a:schemeClr val="accent1"/>
              </a:buClr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Zakończenie, podsumowanie.</a:t>
            </a:r>
          </a:p>
        </p:txBody>
      </p:sp>
    </p:spTree>
    <p:extLst>
      <p:ext uri="{BB962C8B-B14F-4D97-AF65-F5344CB8AC3E}">
        <p14:creationId xmlns:p14="http://schemas.microsoft.com/office/powerpoint/2010/main" val="467204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>
            <a:extLst>
              <a:ext uri="{FF2B5EF4-FFF2-40B4-BE49-F238E27FC236}">
                <a16:creationId xmlns:a16="http://schemas.microsoft.com/office/drawing/2014/main" id="{116A921D-1D8D-44FB-B7BD-AAB3D947728A}"/>
              </a:ext>
            </a:extLst>
          </p:cNvPr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34210125"/>
              </p:ext>
            </p:extLst>
          </p:nvPr>
        </p:nvGraphicFramePr>
        <p:xfrm>
          <a:off x="609600" y="1844822"/>
          <a:ext cx="9955330" cy="436056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77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88502">
                <a:tc>
                  <a:txBody>
                    <a:bodyPr/>
                    <a:lstStyle/>
                    <a:p>
                      <a:endParaRPr lang="pl-PL" sz="1800" dirty="0"/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SP %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PG %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Myślę, że powinnam mniej korzystać z telefonu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62,6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68,6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Korzystam z telefonu/</a:t>
                      </a:r>
                      <a:r>
                        <a:rPr lang="pl-PL" sz="1800" dirty="0" err="1"/>
                        <a:t>internetu</a:t>
                      </a:r>
                      <a:r>
                        <a:rPr lang="pl-PL" sz="1800" dirty="0"/>
                        <a:t> dłużej niż zamierzałam/em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41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57,7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Czuję się zdenerwowany gdy nie mogę skorzystać z wifi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29,1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33,2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Bywam zmęczony i niewyspany z powodu używania </a:t>
                      </a:r>
                      <a:r>
                        <a:rPr lang="pl-PL" sz="1800" dirty="0" err="1"/>
                        <a:t>tel</a:t>
                      </a:r>
                      <a:r>
                        <a:rPr lang="pl-PL" sz="1800" dirty="0"/>
                        <a:t>/ wifi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27,5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32,7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Czuję, że moje relacje wirtualne są b. zażyłe niż te rzeczywiste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26,7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21,2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Miewam zawroty głowy/ pogorszenie wzroku…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23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21,8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Zaniedbuję zaplanowane czynności/ obowiązki..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26,9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33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Próbowałem ograniczyć korzystanie z </a:t>
                      </a:r>
                      <a:r>
                        <a:rPr lang="pl-PL" sz="1800" dirty="0" err="1"/>
                        <a:t>tel</a:t>
                      </a:r>
                      <a:r>
                        <a:rPr lang="pl-PL" sz="1800" dirty="0"/>
                        <a:t>, ale bez powodzenia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45,7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36,2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5785">
                <a:tc>
                  <a:txBody>
                    <a:bodyPr/>
                    <a:lstStyle/>
                    <a:p>
                      <a:r>
                        <a:rPr lang="pl-PL" sz="1800" dirty="0"/>
                        <a:t>Moje życie byłoby puste bez mojego </a:t>
                      </a:r>
                      <a:r>
                        <a:rPr lang="pl-PL" sz="1800" dirty="0" err="1"/>
                        <a:t>tel</a:t>
                      </a:r>
                      <a:endParaRPr lang="pl-PL" sz="1800" dirty="0"/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35,3</a:t>
                      </a:r>
                    </a:p>
                  </a:txBody>
                  <a:tcPr marL="112874" marR="112874" marT="45716" marB="45716"/>
                </a:tc>
                <a:tc>
                  <a:txBody>
                    <a:bodyPr/>
                    <a:lstStyle/>
                    <a:p>
                      <a:r>
                        <a:rPr lang="pl-PL" sz="1800" dirty="0"/>
                        <a:t>35</a:t>
                      </a:r>
                    </a:p>
                  </a:txBody>
                  <a:tcPr marL="112874" marR="112874" marT="45716" marB="45716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2290" name="Tytuł 1">
            <a:extLst>
              <a:ext uri="{FF2B5EF4-FFF2-40B4-BE49-F238E27FC236}">
                <a16:creationId xmlns:a16="http://schemas.microsoft.com/office/drawing/2014/main" id="{0EA6FCEB-56E8-4FA7-9239-C24D359711C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217315"/>
            <a:ext cx="7221537" cy="555501"/>
          </a:xfrm>
        </p:spPr>
        <p:txBody>
          <a:bodyPr>
            <a:normAutofit fontScale="90000"/>
          </a:bodyPr>
          <a:lstStyle/>
          <a:p>
            <a:pPr algn="l"/>
            <a:r>
              <a:rPr lang="pl-PL" altLang="pl-PL" sz="3200" dirty="0"/>
              <a:t>BADANIA NASK (2020)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80204012-0160-456C-A4B2-522D5DD5C7C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20</a:t>
            </a:fld>
            <a:endParaRPr lang="pl-P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Symbol zastępczy zawartości 3">
            <a:extLst>
              <a:ext uri="{FF2B5EF4-FFF2-40B4-BE49-F238E27FC236}">
                <a16:creationId xmlns:a16="http://schemas.microsoft.com/office/drawing/2014/main" id="{AA215FED-53C1-4F87-B98A-5A6C17A01A73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162" y="2467156"/>
            <a:ext cx="5663675" cy="3139712"/>
          </a:xfrm>
        </p:spPr>
      </p:pic>
      <p:sp>
        <p:nvSpPr>
          <p:cNvPr id="33794" name="Tytuł 1">
            <a:extLst>
              <a:ext uri="{FF2B5EF4-FFF2-40B4-BE49-F238E27FC236}">
                <a16:creationId xmlns:a16="http://schemas.microsoft.com/office/drawing/2014/main" id="{D5C5F749-2698-4120-8DEB-29C4663E44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81907" y="1628800"/>
            <a:ext cx="9628187" cy="576238"/>
          </a:xfrm>
        </p:spPr>
        <p:txBody>
          <a:bodyPr>
            <a:normAutofit/>
          </a:bodyPr>
          <a:lstStyle/>
          <a:p>
            <a:pPr algn="ctr"/>
            <a:r>
              <a:rPr lang="pl-PL" altLang="pl-PL" sz="2400"/>
              <a:t>MOBY- „ARE YOU LOST IN THE WORLD LIKE ME ?”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6DCA446B-2B27-4DEC-AC38-9F152BF6963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21</a:t>
            </a:fld>
            <a:endParaRPr lang="pl-P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6FDE7E3-EBB2-447F-AC06-75050DACB3C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420888"/>
            <a:ext cx="9956800" cy="4053064"/>
          </a:xfrm>
        </p:spPr>
        <p:txBody>
          <a:bodyPr/>
          <a:lstStyle/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o charakterze społeczno-wychowawczym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technologiczne</a:t>
            </a:r>
          </a:p>
          <a:p>
            <a:pPr marL="0" indent="0">
              <a:buNone/>
              <a:defRPr/>
            </a:pPr>
            <a:endParaRPr lang="pl-PL" dirty="0"/>
          </a:p>
        </p:txBody>
      </p:sp>
      <p:sp>
        <p:nvSpPr>
          <p:cNvPr id="34818" name="Tytuł 1">
            <a:extLst>
              <a:ext uri="{FF2B5EF4-FFF2-40B4-BE49-F238E27FC236}">
                <a16:creationId xmlns:a16="http://schemas.microsoft.com/office/drawing/2014/main" id="{73A028F2-4282-468F-830B-8DF16F9BAC6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1539163"/>
            <a:ext cx="9628187" cy="504230"/>
          </a:xfrm>
        </p:spPr>
        <p:txBody>
          <a:bodyPr>
            <a:noAutofit/>
          </a:bodyPr>
          <a:lstStyle/>
          <a:p>
            <a:r>
              <a:rPr lang="pl-PL" altLang="pl-PL" sz="2800" b="1"/>
              <a:t>ZAGROŻENIA</a:t>
            </a:r>
          </a:p>
        </p:txBody>
      </p:sp>
      <p:pic>
        <p:nvPicPr>
          <p:cNvPr id="34820" name="Obraz 3">
            <a:extLst>
              <a:ext uri="{FF2B5EF4-FFF2-40B4-BE49-F238E27FC236}">
                <a16:creationId xmlns:a16="http://schemas.microsoft.com/office/drawing/2014/main" id="{094D8418-D38B-46B8-A122-152ACCAAE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00" y="3175878"/>
            <a:ext cx="4598988" cy="3114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D4578634-C20E-474D-BC72-0A1A97ABC9A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22</a:t>
            </a:fld>
            <a:endParaRPr lang="pl-P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5D0DF79-B84A-4ED5-9769-48597A58F2B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2708920"/>
            <a:ext cx="9956800" cy="3765032"/>
          </a:xfrm>
        </p:spPr>
        <p:txBody>
          <a:bodyPr>
            <a:normAutofit/>
          </a:bodyPr>
          <a:lstStyle/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Przemoc - wszelkie zachowania powodujące fizyczną lub psychiczną/ emocjonalną krzywdę innych ludzi. 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Agresja elektroniczna - wszelkie akty agresji dokonywane za pośrednictwem telefony komórkowego i/lub </a:t>
            </a:r>
            <a:r>
              <a:rPr lang="pl-PL" altLang="pl-PL" sz="2400" dirty="0" err="1"/>
              <a:t>internetu</a:t>
            </a:r>
            <a:r>
              <a:rPr lang="pl-PL" altLang="pl-PL" sz="2400" dirty="0"/>
              <a:t>. </a:t>
            </a:r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5E89DD1-415E-422E-B45C-D46DBB565AF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95400" y="1700808"/>
            <a:ext cx="9628187" cy="576238"/>
          </a:xfrm>
        </p:spPr>
        <p:txBody>
          <a:bodyPr>
            <a:normAutofit/>
          </a:bodyPr>
          <a:lstStyle/>
          <a:p>
            <a:r>
              <a:rPr lang="pl-PL" altLang="pl-PL" sz="2800" b="1"/>
              <a:t>Cyberprzemoc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ED26607-E514-434A-8A4C-C1875D37ED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5D0DF79-B84A-4ED5-9769-48597A58F2B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2708920"/>
            <a:ext cx="9956800" cy="3765032"/>
          </a:xfrm>
        </p:spPr>
        <p:txBody>
          <a:bodyPr>
            <a:normAutofit/>
          </a:bodyPr>
          <a:lstStyle/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Flaming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Happy </a:t>
            </a:r>
            <a:r>
              <a:rPr lang="pl-PL" altLang="pl-PL" sz="2400" dirty="0" err="1"/>
              <a:t>slapping</a:t>
            </a:r>
            <a:endParaRPr lang="pl-PL" altLang="pl-PL" sz="2400" dirty="0"/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Agresja słowna w trakcie gier online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Agresywne komentarze na forach internetowych, portalach społecznościowych, witrynach zamieszczających twórczość, czatach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Umieszczanie bez zgody autora zdjęć (często kompromitujących, nagich), fotomontaże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Prześladowanie za pomocą maila, smsa.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endParaRPr lang="pl-PL" altLang="pl-PL" sz="2400" dirty="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5E89DD1-415E-422E-B45C-D46DBB565AF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95400" y="1700808"/>
            <a:ext cx="9628187" cy="576238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Niektóre formy przemocy cyfrowej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ED26607-E514-434A-8A4C-C1875D37ED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18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5D0DF79-B84A-4ED5-9769-48597A58F2B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2708920"/>
            <a:ext cx="9956800" cy="3765032"/>
          </a:xfrm>
        </p:spPr>
        <p:txBody>
          <a:bodyPr>
            <a:normAutofit fontScale="92500" lnSpcReduction="10000"/>
          </a:bodyPr>
          <a:lstStyle/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Zakładanie fałszywych kont internetowych i rozsyłanie nieprawdziwych wiadomości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Zakładanie stron internetowych skierowanych przeciwko konkretnej grupie/ osobie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 err="1"/>
              <a:t>Sexting</a:t>
            </a:r>
            <a:endParaRPr lang="pl-PL" altLang="pl-PL" sz="2400" dirty="0"/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Przesyłanie plików zawierających wirusy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Agresywne komentowanie zdjęć, filmów, tekstów umieszczanych przez rówieśników w sieci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Ujawnianie tajemnic, danych osobowych itp.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Włamania na konta pocztowe, profile.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endParaRPr lang="pl-PL" altLang="pl-PL" sz="2400" dirty="0"/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endParaRPr lang="pl-PL" altLang="pl-PL" sz="2400" dirty="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5E89DD1-415E-422E-B45C-D46DBB565AF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95400" y="1700808"/>
            <a:ext cx="9628187" cy="576238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Niektóre formy przemocy cyfrowej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ED26607-E514-434A-8A4C-C1875D37ED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612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>
            <a:extLst>
              <a:ext uri="{FF2B5EF4-FFF2-40B4-BE49-F238E27FC236}">
                <a16:creationId xmlns:a16="http://schemas.microsoft.com/office/drawing/2014/main" id="{7C38E23A-5261-41BC-B457-79E1C881379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pl-PL" altLang="pl-PL" sz="2000" dirty="0" err="1">
                <a:hlinkClick r:id="rId2"/>
              </a:rPr>
              <a:t>Eidroox</a:t>
            </a:r>
            <a:r>
              <a:rPr lang="pl-PL" altLang="pl-PL" sz="2000" dirty="0"/>
              <a:t>: ze tak powiem pieje ci w ryj </a:t>
            </a:r>
            <a:r>
              <a:rPr lang="pl-PL" altLang="pl-PL" sz="2000" dirty="0" err="1"/>
              <a:t>Buahahahahhahaahah</a:t>
            </a:r>
            <a:r>
              <a:rPr lang="pl-PL" altLang="pl-PL" sz="2000" dirty="0"/>
              <a:t> kup﻿ sobie psa Lamusie </a:t>
            </a:r>
          </a:p>
          <a:p>
            <a:pPr algn="just">
              <a:lnSpc>
                <a:spcPct val="80000"/>
              </a:lnSpc>
            </a:pPr>
            <a:r>
              <a:rPr lang="pl-PL" altLang="pl-PL" sz="2000" dirty="0" err="1"/>
              <a:t>Esiecia</a:t>
            </a:r>
            <a:r>
              <a:rPr lang="pl-PL" altLang="pl-PL" sz="2000" dirty="0"/>
              <a:t>: </a:t>
            </a:r>
            <a:r>
              <a:rPr lang="pl-PL" altLang="pl-PL" sz="2000" dirty="0" err="1"/>
              <a:t>jestes</a:t>
            </a:r>
            <a:r>
              <a:rPr lang="pl-PL" altLang="pl-PL" sz="2000" dirty="0"/>
              <a:t> gejem i </a:t>
            </a:r>
            <a:r>
              <a:rPr lang="pl-PL" altLang="pl-PL" sz="2000" dirty="0" err="1"/>
              <a:t>znajdz</a:t>
            </a:r>
            <a:r>
              <a:rPr lang="pl-PL" altLang="pl-PL" sz="2000" dirty="0"/>
              <a:t> </a:t>
            </a:r>
            <a:r>
              <a:rPr lang="pl-PL" altLang="pl-PL" sz="2000" dirty="0" err="1"/>
              <a:t>se</a:t>
            </a:r>
            <a:r>
              <a:rPr lang="pl-PL" altLang="pl-PL" sz="2000" dirty="0"/>
              <a:t> </a:t>
            </a:r>
            <a:r>
              <a:rPr lang="pl-PL" altLang="pl-PL" sz="2000" dirty="0" err="1"/>
              <a:t>jakiegos</a:t>
            </a:r>
            <a:r>
              <a:rPr lang="pl-PL" altLang="pl-PL" sz="2000" dirty="0"/>
              <a:t> czarnucha co </a:t>
            </a:r>
            <a:r>
              <a:rPr lang="pl-PL" altLang="pl-PL" sz="2000" dirty="0" err="1"/>
              <a:t>cie</a:t>
            </a:r>
            <a:r>
              <a:rPr lang="pl-PL" altLang="pl-PL" sz="2000" dirty="0"/>
              <a:t> wyrucha﻿ ! </a:t>
            </a:r>
          </a:p>
          <a:p>
            <a:pPr algn="just">
              <a:lnSpc>
                <a:spcPct val="80000"/>
              </a:lnSpc>
            </a:pPr>
            <a:r>
              <a:rPr lang="pl-PL" altLang="pl-PL" sz="2000" dirty="0">
                <a:hlinkClick r:id="rId2"/>
              </a:rPr>
              <a:t>Winiu151</a:t>
            </a:r>
            <a:r>
              <a:rPr lang="pl-PL" altLang="pl-PL" sz="2000" dirty="0"/>
              <a:t>: o </a:t>
            </a:r>
            <a:r>
              <a:rPr lang="pl-PL" altLang="pl-PL" sz="2000" dirty="0" err="1"/>
              <a:t>lol</a:t>
            </a:r>
            <a:r>
              <a:rPr lang="pl-PL" altLang="pl-PL" sz="2000" dirty="0"/>
              <a:t> z takim ryjem to </a:t>
            </a:r>
            <a:r>
              <a:rPr lang="pl-PL" altLang="pl-PL" sz="2000" dirty="0" err="1"/>
              <a:t>sie</a:t>
            </a:r>
            <a:r>
              <a:rPr lang="pl-PL" altLang="pl-PL" sz="2000" dirty="0"/>
              <a:t> naszukasz lepiej </a:t>
            </a:r>
            <a:r>
              <a:rPr lang="pl-PL" altLang="pl-PL" sz="2000" dirty="0" err="1"/>
              <a:t>zostan</a:t>
            </a:r>
            <a:r>
              <a:rPr lang="pl-PL" altLang="pl-PL" sz="2000" dirty="0"/>
              <a:t> </a:t>
            </a:r>
            <a:r>
              <a:rPr lang="pl-PL" altLang="pl-PL" sz="2000" dirty="0" err="1"/>
              <a:t>gayem</a:t>
            </a:r>
            <a:r>
              <a:rPr lang="pl-PL" altLang="pl-PL" sz="2000" dirty="0"/>
              <a:t> </a:t>
            </a:r>
            <a:r>
              <a:rPr lang="pl-PL" altLang="pl-PL" sz="2000" dirty="0" err="1"/>
              <a:t>xD</a:t>
            </a:r>
            <a:r>
              <a:rPr lang="pl-PL" altLang="pl-PL" sz="2000" dirty="0"/>
              <a:t> to nie znajdziesz﻿ !!! </a:t>
            </a:r>
          </a:p>
          <a:p>
            <a:pPr algn="just">
              <a:lnSpc>
                <a:spcPct val="80000"/>
              </a:lnSpc>
            </a:pPr>
            <a:r>
              <a:rPr lang="pl-PL" altLang="pl-PL" sz="2000" dirty="0">
                <a:hlinkClick r:id="rId2"/>
              </a:rPr>
              <a:t>Michal1992123</a:t>
            </a:r>
            <a:r>
              <a:rPr lang="pl-PL" altLang="pl-PL" sz="2000" dirty="0"/>
              <a:t>: że tak powiem jesteś niedojebany </a:t>
            </a:r>
            <a:r>
              <a:rPr lang="pl-PL" altLang="pl-PL" sz="2000" dirty="0" err="1"/>
              <a:t>yyy</a:t>
            </a:r>
            <a:r>
              <a:rPr lang="pl-PL" altLang="pl-PL" sz="2000" dirty="0"/>
              <a:t> że tak powiem </a:t>
            </a:r>
            <a:r>
              <a:rPr lang="pl-PL" altLang="pl-PL" sz="2000" dirty="0" err="1"/>
              <a:t>leczyc</a:t>
            </a:r>
            <a:r>
              <a:rPr lang="pl-PL" altLang="pl-PL" sz="2000" dirty="0"/>
              <a:t> </a:t>
            </a:r>
            <a:r>
              <a:rPr lang="pl-PL" altLang="pl-PL" sz="2000" dirty="0" err="1"/>
              <a:t>sie</a:t>
            </a:r>
            <a:r>
              <a:rPr lang="pl-PL" altLang="pl-PL" sz="2000" dirty="0"/>
              <a:t> musisz na nogi </a:t>
            </a:r>
            <a:r>
              <a:rPr lang="pl-PL" altLang="pl-PL" sz="2000" dirty="0" err="1"/>
              <a:t>yyy</a:t>
            </a:r>
            <a:r>
              <a:rPr lang="pl-PL" altLang="pl-PL" sz="2000" dirty="0"/>
              <a:t> że tak powiem nie ma </a:t>
            </a:r>
            <a:r>
              <a:rPr lang="pl-PL" altLang="pl-PL" sz="2000" dirty="0" err="1"/>
              <a:t>juz</a:t>
            </a:r>
            <a:r>
              <a:rPr lang="pl-PL" altLang="pl-PL" sz="2000" dirty="0"/>
              <a:t> dla ciebie ratunku </a:t>
            </a:r>
            <a:r>
              <a:rPr lang="pl-PL" altLang="pl-PL" sz="2000" dirty="0" err="1"/>
              <a:t>yyy</a:t>
            </a:r>
            <a:r>
              <a:rPr lang="pl-PL" altLang="pl-PL" sz="2000" dirty="0"/>
              <a:t> że tak powiem nie chce mi </a:t>
            </a:r>
            <a:r>
              <a:rPr lang="pl-PL" altLang="pl-PL" sz="2000" dirty="0" err="1"/>
              <a:t>sie</a:t>
            </a:r>
            <a:r>
              <a:rPr lang="pl-PL" altLang="pl-PL" sz="2000" dirty="0"/>
              <a:t> wypowiadać na ten temat </a:t>
            </a:r>
            <a:r>
              <a:rPr lang="pl-PL" altLang="pl-PL" sz="2000" dirty="0" err="1"/>
              <a:t>gosciu</a:t>
            </a:r>
            <a:r>
              <a:rPr lang="pl-PL" altLang="pl-PL" sz="2000" dirty="0"/>
              <a:t>﻿ że tak </a:t>
            </a:r>
            <a:r>
              <a:rPr lang="pl-PL" altLang="pl-PL" sz="2000" dirty="0" err="1"/>
              <a:t>powiemxD</a:t>
            </a:r>
            <a:r>
              <a:rPr lang="pl-PL" altLang="pl-PL" sz="2000" dirty="0"/>
              <a:t> </a:t>
            </a:r>
            <a:r>
              <a:rPr lang="pl-PL" altLang="pl-PL" sz="2000" dirty="0" err="1"/>
              <a:t>jestes</a:t>
            </a:r>
            <a:r>
              <a:rPr lang="pl-PL" altLang="pl-PL" sz="2000" dirty="0"/>
              <a:t> spalony przez ten że tak powiem filmik:) </a:t>
            </a:r>
          </a:p>
          <a:p>
            <a:pPr algn="just">
              <a:lnSpc>
                <a:spcPct val="80000"/>
              </a:lnSpc>
            </a:pPr>
            <a:r>
              <a:rPr lang="pl-PL" altLang="pl-PL" sz="2000" dirty="0" err="1">
                <a:hlinkClick r:id="rId2"/>
              </a:rPr>
              <a:t>narutoibleach</a:t>
            </a:r>
            <a:r>
              <a:rPr lang="pl-PL" altLang="pl-PL" sz="2000" dirty="0"/>
              <a:t>: to ze jest samotny to </a:t>
            </a:r>
            <a:r>
              <a:rPr lang="pl-PL" altLang="pl-PL" sz="2000" dirty="0" err="1"/>
              <a:t>juz</a:t>
            </a:r>
            <a:r>
              <a:rPr lang="pl-PL" altLang="pl-PL" sz="2000" dirty="0"/>
              <a:t> </a:t>
            </a:r>
            <a:r>
              <a:rPr lang="pl-PL" altLang="pl-PL" sz="2000" dirty="0" err="1"/>
              <a:t>kazdy</a:t>
            </a:r>
            <a:r>
              <a:rPr lang="pl-PL" altLang="pl-PL" sz="2000" dirty="0"/>
              <a:t> wie﻿ taka </a:t>
            </a:r>
            <a:r>
              <a:rPr lang="pl-PL" altLang="pl-PL" sz="2000" dirty="0" err="1"/>
              <a:t>morde</a:t>
            </a:r>
            <a:r>
              <a:rPr lang="pl-PL" altLang="pl-PL" sz="2000" dirty="0"/>
              <a:t> na netcie lepiej nie pokazuj </a:t>
            </a:r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151153C9-6504-46E0-8CEA-AB40CDF5D9E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738313" y="836613"/>
            <a:ext cx="8715375" cy="736600"/>
          </a:xfrm>
        </p:spPr>
        <p:txBody>
          <a:bodyPr>
            <a:normAutofit/>
          </a:bodyPr>
          <a:lstStyle/>
          <a:p>
            <a:pPr algn="ctr"/>
            <a:r>
              <a:rPr lang="pl-PL" altLang="pl-PL" sz="2400" b="1" dirty="0"/>
              <a:t>"Bartek szuka dziewczyny"</a:t>
            </a:r>
          </a:p>
        </p:txBody>
      </p:sp>
      <p:pic>
        <p:nvPicPr>
          <p:cNvPr id="38916" name="Picture 4">
            <a:extLst>
              <a:ext uri="{FF2B5EF4-FFF2-40B4-BE49-F238E27FC236}">
                <a16:creationId xmlns:a16="http://schemas.microsoft.com/office/drawing/2014/main" id="{30456DF4-D0E4-4541-8C5B-C9E4DAF4B8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3"/>
          <a:stretch/>
        </p:blipFill>
        <p:spPr bwMode="auto">
          <a:xfrm>
            <a:off x="2495600" y="4740259"/>
            <a:ext cx="2592288" cy="1987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5">
            <a:extLst>
              <a:ext uri="{FF2B5EF4-FFF2-40B4-BE49-F238E27FC236}">
                <a16:creationId xmlns:a16="http://schemas.microsoft.com/office/drawing/2014/main" id="{DA089C8F-193D-46D3-9594-FC0460146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032" y="5107728"/>
            <a:ext cx="39608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7000"/>
              <a:buBlip>
                <a:blip r:embed="rId4"/>
              </a:buBlip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7000"/>
              <a:buBlip>
                <a:blip r:embed="rId5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77000"/>
              <a:buBlip>
                <a:blip r:embed="rId5"/>
              </a:buBlip>
              <a:defRPr sz="21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77000"/>
              <a:buBlip>
                <a:blip r:embed="rId5"/>
              </a:buBlip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77000"/>
              <a:buBlip>
                <a:blip r:embed="rId5"/>
              </a:buBlip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7000"/>
              <a:buBlip>
                <a:blip r:embed="rId5"/>
              </a:buBlip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7000"/>
              <a:buBlip>
                <a:blip r:embed="rId5"/>
              </a:buBlip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7000"/>
              <a:buBlip>
                <a:blip r:embed="rId5"/>
              </a:buBlip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7000"/>
              <a:buBlip>
                <a:blip r:embed="rId5"/>
              </a:buBlip>
              <a:defRPr sz="1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pl-PL" altLang="pl-PL" sz="2400" b="1" dirty="0">
                <a:solidFill>
                  <a:srgbClr val="000000"/>
                </a:solidFill>
              </a:rPr>
              <a:t>Liczba komentarzy: 3458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pl-PL" altLang="pl-PL" sz="2400" b="1" dirty="0">
                <a:solidFill>
                  <a:srgbClr val="000000"/>
                </a:solidFill>
              </a:rPr>
              <a:t>Liczba odsłon: 500959</a:t>
            </a:r>
            <a:r>
              <a:rPr lang="pl-PL" altLang="pl-PL" sz="3600" b="1" dirty="0">
                <a:solidFill>
                  <a:srgbClr val="000000"/>
                </a:solidFill>
                <a:latin typeface="Swizerland_Condpl" pitchFamily="34" charset="0"/>
              </a:rPr>
              <a:t> 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1FB1635A-D653-4311-9CBE-C7DCFAF2F8E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26</a:t>
            </a:fld>
            <a:endParaRPr lang="pl-PL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5D0DF79-B84A-4ED5-9769-48597A58F2B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95400" y="1916832"/>
            <a:ext cx="9956800" cy="4608512"/>
          </a:xfrm>
        </p:spPr>
        <p:txBody>
          <a:bodyPr>
            <a:normAutofit fontScale="85000" lnSpcReduction="20000"/>
          </a:bodyPr>
          <a:lstStyle/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„Wirtualne ciosy realne rany”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Trwałość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 err="1"/>
              <a:t>Kopiowalność</a:t>
            </a:r>
            <a:endParaRPr lang="pl-PL" altLang="pl-PL" sz="2400" dirty="0"/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Możliwość wyszukiwania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Większa przypadkowość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Występowanie „niewidzialnej publiczności”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Możliwość zachowania anonimowości- niewiedza kto jest sprawcą jest bardziej stresująca (choć 2/3 ofiar wie kto jest sprawcą)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Nieograniczony dostęp do ofiary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Sprawca nie odbiera sygnałów niewerbalnych wysyłanych przez ofiarę (efekt „kabiny pilota”)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Efekt „nieznajomego z pociągu” (rozhamowanie)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Inny profil sprawcy – częściej dziewczyny, uczniowie słabsi, ofiary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Inne motywy - zemsta, zabawa, przypadek, popisywanie się umiejętnościami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endParaRPr lang="pl-PL" altLang="pl-PL" sz="2400" dirty="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5E89DD1-415E-422E-B45C-D46DBB565AF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95400" y="1124744"/>
            <a:ext cx="9628187" cy="576238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Cyberbullying - różnice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ED26607-E514-434A-8A4C-C1875D37ED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1061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5D0DF79-B84A-4ED5-9769-48597A58F2B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95400" y="1916832"/>
            <a:ext cx="9956800" cy="4608512"/>
          </a:xfrm>
        </p:spPr>
        <p:txBody>
          <a:bodyPr>
            <a:normAutofit/>
          </a:bodyPr>
          <a:lstStyle/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Uzależnieni od SMS-ów.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Uzależnieni od nowych modeli.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Komórkowi ekshibicjoniści - osoby te przywiązują wielką wagę do jej koloru, stylistyki, ilości funkcji dodatkowych i oczywiście ceny. 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Gracze.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SWT, osoby cierpiące na SWT, czyli syndrom włączonego telefonu obawiają się wyłączyć swój aparat choćby na kilka minut.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endParaRPr lang="pl-PL" altLang="pl-PL" sz="2400" dirty="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5E89DD1-415E-422E-B45C-D46DBB565AF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95400" y="1124744"/>
            <a:ext cx="10225136" cy="792088"/>
          </a:xfrm>
        </p:spPr>
        <p:txBody>
          <a:bodyPr>
            <a:normAutofit fontScale="90000"/>
          </a:bodyPr>
          <a:lstStyle/>
          <a:p>
            <a:r>
              <a:rPr lang="pl-PL" altLang="pl-PL" sz="2800" b="1" dirty="0"/>
              <a:t>FONOHOLIZM- syndrom uzależnienia od telefonu komórkowego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ED26607-E514-434A-8A4C-C1875D37ED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28</a:t>
            </a:fld>
            <a:endParaRPr lang="pl-PL"/>
          </a:p>
        </p:txBody>
      </p:sp>
      <p:pic>
        <p:nvPicPr>
          <p:cNvPr id="5" name="Obraz 3">
            <a:extLst>
              <a:ext uri="{FF2B5EF4-FFF2-40B4-BE49-F238E27FC236}">
                <a16:creationId xmlns:a16="http://schemas.microsoft.com/office/drawing/2014/main" id="{70AE5C59-23D0-43D5-9A9C-E3D3F3EBFB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330" y="4692215"/>
            <a:ext cx="157003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2577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5D0DF79-B84A-4ED5-9769-48597A58F2B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95400" y="1916832"/>
            <a:ext cx="9956800" cy="460851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pl-PL" sz="2400" b="1" dirty="0"/>
              <a:t>RODZAJE :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 err="1"/>
              <a:t>Always</a:t>
            </a:r>
            <a:r>
              <a:rPr lang="pl-PL" sz="2400" dirty="0"/>
              <a:t> on (Osoby takie są cały czas zalogowane do sieci i obserwują, co się tam dzieje)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 err="1"/>
              <a:t>Socjomania</a:t>
            </a:r>
            <a:r>
              <a:rPr lang="pl-PL" sz="2400" dirty="0"/>
              <a:t> internetowa (uzależnienie od internetowych kontaktów społecznych)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Uzależnienie od blogów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Przeciążenie informacyjne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Gry internetowe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endParaRPr lang="pl-PL" altLang="pl-PL" sz="2400" dirty="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5E89DD1-415E-422E-B45C-D46DBB565AF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95400" y="1124744"/>
            <a:ext cx="10225136" cy="792088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SIECIOHOLIZM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ED26607-E514-434A-8A4C-C1875D37ED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29</a:t>
            </a:fld>
            <a:endParaRPr lang="pl-PL"/>
          </a:p>
        </p:txBody>
      </p:sp>
      <p:pic>
        <p:nvPicPr>
          <p:cNvPr id="6" name="Obraz 3">
            <a:extLst>
              <a:ext uri="{FF2B5EF4-FFF2-40B4-BE49-F238E27FC236}">
                <a16:creationId xmlns:a16="http://schemas.microsoft.com/office/drawing/2014/main" id="{09BAE873-2B72-4B1D-8859-3327FE6A6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240" y="4221088"/>
            <a:ext cx="19542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6331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dirty="0"/>
              <a:t>BURZA MÓZGÓW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Uzależnienia chemiczne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Cyberświat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Inne uzależnienia behawioralne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Zachowania ryzykowne związane z jedzeniem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Zachowania ryzykowne związane z seksem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pl-PL" sz="2400" dirty="0"/>
              <a:t>Inne trudne zachowania</a:t>
            </a:r>
          </a:p>
          <a:p>
            <a:pPr marL="0" indent="0">
              <a:buNone/>
            </a:pPr>
            <a:endParaRPr lang="pl-PL" sz="24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</a:t>
            </a:fld>
            <a:endParaRPr lang="pl-PL"/>
          </a:p>
        </p:txBody>
      </p:sp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6761FB79-EF69-4C78-844C-491D0930E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1435" y="2115209"/>
            <a:ext cx="3071664" cy="31425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92843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5D0DF79-B84A-4ED5-9769-48597A58F2B6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95400" y="1916832"/>
            <a:ext cx="9956800" cy="4608512"/>
          </a:xfrm>
        </p:spPr>
        <p:txBody>
          <a:bodyPr>
            <a:normAutofit fontScale="92500" lnSpcReduction="20000"/>
          </a:bodyPr>
          <a:lstStyle/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zaczynasz dzień od sprawdzenia portali społecznościowych?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masz ponad 300 znajomych na swoim koncie społecznościowym?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regularnie umieszczasz w </a:t>
            </a:r>
            <a:r>
              <a:rPr lang="pl-PL" sz="2400" dirty="0" err="1"/>
              <a:t>internecie</a:t>
            </a:r>
            <a:r>
              <a:rPr lang="pl-PL" sz="2400" dirty="0"/>
              <a:t> swoje zdjęcia lub nagrania 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piszesz ponad 15 wiadomości dziennie bez wyraźnej potrzeby?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grasz w gry sieciowe?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zmieniasz telefon co najmniej raz do roku, bez wyraźnej potrzeby?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utrzymujesz relacje z osobami znanymi tylko i wyłącznie z sieci?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zainstalowałaś/eś więcej niż 10 aplikacji na swoim telefonie?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twój telefon jest zintegrowany z e-mailem, kalendarzem, dyskiem  itp.?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na wakacjach sprawdzasz codziennie </a:t>
            </a:r>
            <a:r>
              <a:rPr lang="pl-PL" sz="2400" dirty="0" err="1"/>
              <a:t>internet</a:t>
            </a:r>
            <a:r>
              <a:rPr lang="pl-PL" sz="2400" dirty="0"/>
              <a:t> i pocztę elektroniczną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robisz zakupy w </a:t>
            </a:r>
            <a:r>
              <a:rPr lang="pl-PL" sz="2400" dirty="0" err="1"/>
              <a:t>internecie</a:t>
            </a:r>
            <a:r>
              <a:rPr lang="pl-PL" sz="2400" dirty="0"/>
              <a:t> częściej niż w sklepach?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r>
              <a:rPr lang="pl-PL" sz="2400" dirty="0"/>
              <a:t>Czy spędzasz w sieci więcej niż 3 godziny dziennie (poza pracą)?</a:t>
            </a:r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endParaRPr lang="pl-PL" sz="2400" dirty="0"/>
          </a:p>
          <a:p>
            <a:pPr marL="271463" indent="-271463" algn="just">
              <a:buFont typeface="Arial" panose="020B0604020202020204" pitchFamily="34" charset="0"/>
              <a:buChar char="•"/>
              <a:defRPr/>
            </a:pPr>
            <a:endParaRPr lang="pl-PL" altLang="pl-PL" sz="2400" dirty="0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65E89DD1-415E-422E-B45C-D46DBB565AF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95400" y="1124744"/>
            <a:ext cx="10225136" cy="792088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JAK BARDZO CYFROWY JESTEŚ ?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ED26607-E514-434A-8A4C-C1875D37ED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0405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ymbol zastępczy zawartości 2">
            <a:extLst>
              <a:ext uri="{FF2B5EF4-FFF2-40B4-BE49-F238E27FC236}">
                <a16:creationId xmlns:a16="http://schemas.microsoft.com/office/drawing/2014/main" id="{1323C6FF-3112-4574-A974-4822A9D72EC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916114"/>
            <a:ext cx="9956800" cy="455783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Facebook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Instagram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Snapchat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Twitter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 err="1"/>
              <a:t>Youtube</a:t>
            </a:r>
            <a:endParaRPr lang="pl-PL" altLang="pl-PL" sz="24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 err="1"/>
              <a:t>Tinder</a:t>
            </a:r>
            <a:endParaRPr lang="pl-PL" altLang="pl-PL" sz="24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Tik-Tok</a:t>
            </a:r>
          </a:p>
          <a:p>
            <a:pPr>
              <a:defRPr/>
            </a:pPr>
            <a:endParaRPr lang="pl-PL" altLang="pl-PL" dirty="0"/>
          </a:p>
          <a:p>
            <a:pPr>
              <a:defRPr/>
            </a:pPr>
            <a:endParaRPr lang="pl-PL" altLang="pl-PL" dirty="0"/>
          </a:p>
          <a:p>
            <a:pPr marL="0" indent="0">
              <a:buNone/>
              <a:defRPr/>
            </a:pPr>
            <a:endParaRPr lang="pl-PL" altLang="pl-PL" dirty="0"/>
          </a:p>
        </p:txBody>
      </p:sp>
      <p:sp>
        <p:nvSpPr>
          <p:cNvPr id="31746" name="Tytuł 1">
            <a:extLst>
              <a:ext uri="{FF2B5EF4-FFF2-40B4-BE49-F238E27FC236}">
                <a16:creationId xmlns:a16="http://schemas.microsoft.com/office/drawing/2014/main" id="{4E3E545C-EF35-4CDA-988D-198D4396004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79377" y="836614"/>
            <a:ext cx="11712624" cy="736600"/>
          </a:xfrm>
        </p:spPr>
        <p:txBody>
          <a:bodyPr>
            <a:normAutofit/>
          </a:bodyPr>
          <a:lstStyle/>
          <a:p>
            <a:r>
              <a:rPr lang="pl-PL" altLang="pl-PL" sz="2400" dirty="0"/>
              <a:t>MEDIA SPOŁECZNOŚCIOWE</a:t>
            </a:r>
          </a:p>
        </p:txBody>
      </p:sp>
      <p:pic>
        <p:nvPicPr>
          <p:cNvPr id="26628" name="Obraz 3">
            <a:extLst>
              <a:ext uri="{FF2B5EF4-FFF2-40B4-BE49-F238E27FC236}">
                <a16:creationId xmlns:a16="http://schemas.microsoft.com/office/drawing/2014/main" id="{98194C74-9719-4111-93F9-2DFA92CC1D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9" y="1916114"/>
            <a:ext cx="1392237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Obraz 4">
            <a:extLst>
              <a:ext uri="{FF2B5EF4-FFF2-40B4-BE49-F238E27FC236}">
                <a16:creationId xmlns:a16="http://schemas.microsoft.com/office/drawing/2014/main" id="{32779431-3DD8-4756-AE23-8E4BF805C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925" y="1573213"/>
            <a:ext cx="169545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Obraz 5">
            <a:extLst>
              <a:ext uri="{FF2B5EF4-FFF2-40B4-BE49-F238E27FC236}">
                <a16:creationId xmlns:a16="http://schemas.microsoft.com/office/drawing/2014/main" id="{D8E2AD5B-7D93-43B2-9960-3B4B475DD7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04" r="27688"/>
          <a:stretch/>
        </p:blipFill>
        <p:spPr bwMode="auto">
          <a:xfrm>
            <a:off x="5087887" y="3360738"/>
            <a:ext cx="1584177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Obraz 9">
            <a:extLst>
              <a:ext uri="{FF2B5EF4-FFF2-40B4-BE49-F238E27FC236}">
                <a16:creationId xmlns:a16="http://schemas.microsoft.com/office/drawing/2014/main" id="{A9C4A58D-8246-424F-8FAC-C66B8FFBD6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9338" y="1919289"/>
            <a:ext cx="1574800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Obraz 10">
            <a:extLst>
              <a:ext uri="{FF2B5EF4-FFF2-40B4-BE49-F238E27FC236}">
                <a16:creationId xmlns:a16="http://schemas.microsoft.com/office/drawing/2014/main" id="{2B66BD5A-D506-40DB-A00A-EC01C0B32F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801" y="4092576"/>
            <a:ext cx="1793875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Obraz 11">
            <a:extLst>
              <a:ext uri="{FF2B5EF4-FFF2-40B4-BE49-F238E27FC236}">
                <a16:creationId xmlns:a16="http://schemas.microsoft.com/office/drawing/2014/main" id="{8EF2F1BC-9CCC-4F12-86B4-079D0EB575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9" y="4895851"/>
            <a:ext cx="17811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4AA83765-7437-42FD-81B7-3159771B7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989" y="4792664"/>
            <a:ext cx="1639887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69F6DCE9-0106-4D70-A21D-F57654AFD1E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Symbol zastępczy zawartości 2">
            <a:extLst>
              <a:ext uri="{FF2B5EF4-FFF2-40B4-BE49-F238E27FC236}">
                <a16:creationId xmlns:a16="http://schemas.microsoft.com/office/drawing/2014/main" id="{F3863942-DE25-4E3B-AAD2-203210D3694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„Na Facebooku jestem kimś, kim zawsze chciałam być”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„Życie na portalu jest ciekawsze niż rzeczywistość”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„Chcę by ludzie mnie widzieli i komentowali to co robię. Inaczej to wszystko nie ma sensu. Czemu miałabym chcieć coś robić, jeśli nikt tego nie zauważy?”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„W rzeczywistości znam tylko garstkę moich znajomych z Facebooka. Resztę poznałam w Internecie. Nareszcie czuję się lubiana i popularna”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„Zdobywanie </a:t>
            </a:r>
            <a:r>
              <a:rPr lang="pl-PL" altLang="pl-PL" sz="2400" dirty="0" err="1"/>
              <a:t>polubień</a:t>
            </a:r>
            <a:r>
              <a:rPr lang="pl-PL" altLang="pl-PL" sz="2400" dirty="0"/>
              <a:t> na Facebooku było początkowo zabawne, ale teraz prawdę mówiąc, są one koniecznością. Jeśli coś udostępniam i nie dostanę wystarczającej liczby „</a:t>
            </a:r>
            <a:r>
              <a:rPr lang="pl-PL" altLang="pl-PL" sz="2400" dirty="0" err="1"/>
              <a:t>lajków</a:t>
            </a:r>
            <a:r>
              <a:rPr lang="pl-PL" altLang="pl-PL" sz="2400" dirty="0"/>
              <a:t>”, panikuję- jakbym właśnie popełniła największy błąd na świecie. Jeśli nikt nie „lubi: mojego zdjęcia, muszę je natychmiast skasować, albo spróbować sprawić, że  ludzie będą klikać „Lubię to”! Inaczej widać moje błędy; stają się oczywiste”</a:t>
            </a:r>
          </a:p>
          <a:p>
            <a:pPr algn="just"/>
            <a:endParaRPr lang="pl-PL" altLang="pl-PL" dirty="0"/>
          </a:p>
        </p:txBody>
      </p:sp>
      <p:sp>
        <p:nvSpPr>
          <p:cNvPr id="33794" name="Tytuł 1">
            <a:extLst>
              <a:ext uri="{FF2B5EF4-FFF2-40B4-BE49-F238E27FC236}">
                <a16:creationId xmlns:a16="http://schemas.microsoft.com/office/drawing/2014/main" id="{2A7F3C76-5B78-4516-B5C1-F2EFF6ADFBD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79376" y="836613"/>
            <a:ext cx="11712625" cy="763587"/>
          </a:xfrm>
        </p:spPr>
        <p:txBody>
          <a:bodyPr/>
          <a:lstStyle/>
          <a:p>
            <a:pPr algn="l"/>
            <a:r>
              <a:rPr lang="pl-PL" altLang="pl-PL" sz="2800" dirty="0"/>
              <a:t>POWODY KORZYSTANIA Z PORTALI SPOŁECZNOŚCIOWYCH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48A75CB2-30B8-4034-A738-43B30FFC93A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32</a:t>
            </a:fld>
            <a:endParaRPr lang="pl-PL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Symbol zastępczy zawartości 2">
            <a:extLst>
              <a:ext uri="{FF2B5EF4-FFF2-40B4-BE49-F238E27FC236}">
                <a16:creationId xmlns:a16="http://schemas.microsoft.com/office/drawing/2014/main" id="{F1A75DB5-AD59-4E7D-9AAC-C7E7A5C0AA8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2780928"/>
            <a:ext cx="9956800" cy="369302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altLang="pl-PL" sz="2400" dirty="0" err="1"/>
              <a:t>Catfish</a:t>
            </a:r>
            <a:endParaRPr lang="pl-PL" altLang="pl-PL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400" dirty="0" err="1"/>
              <a:t>Sexting</a:t>
            </a:r>
            <a:endParaRPr lang="pl-PL" altLang="pl-PL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400" dirty="0" err="1"/>
              <a:t>Trollowanie</a:t>
            </a:r>
            <a:r>
              <a:rPr lang="pl-PL" altLang="pl-PL" sz="2400" dirty="0"/>
              <a:t> ( + troll </a:t>
            </a:r>
            <a:r>
              <a:rPr lang="pl-PL" altLang="pl-PL" sz="2400" dirty="0" err="1"/>
              <a:t>parenting</a:t>
            </a:r>
            <a:r>
              <a:rPr lang="pl-PL" altLang="pl-PL" sz="240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400" dirty="0"/>
              <a:t>Child Grooming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400" dirty="0"/>
              <a:t>FOMO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400" dirty="0"/>
              <a:t>Challenge (np. </a:t>
            </a:r>
            <a:r>
              <a:rPr lang="pl-PL" altLang="pl-PL" sz="2400" dirty="0" err="1"/>
              <a:t>neknomination</a:t>
            </a:r>
            <a:r>
              <a:rPr lang="pl-PL" altLang="pl-PL" sz="2400" dirty="0"/>
              <a:t>)</a:t>
            </a:r>
          </a:p>
        </p:txBody>
      </p:sp>
      <p:sp>
        <p:nvSpPr>
          <p:cNvPr id="34818" name="Tytuł 1">
            <a:extLst>
              <a:ext uri="{FF2B5EF4-FFF2-40B4-BE49-F238E27FC236}">
                <a16:creationId xmlns:a16="http://schemas.microsoft.com/office/drawing/2014/main" id="{A1488CAC-9C25-4540-B93C-6ECB3EFD315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56792"/>
            <a:ext cx="9628187" cy="648246"/>
          </a:xfrm>
        </p:spPr>
        <p:txBody>
          <a:bodyPr>
            <a:normAutofit/>
          </a:bodyPr>
          <a:lstStyle/>
          <a:p>
            <a:r>
              <a:rPr lang="pl-PL" altLang="pl-PL" sz="2400" b="1" dirty="0"/>
              <a:t>INNE NIEBEZPIECZNE ZJAWISKA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1B0EF88F-3B08-4117-9CDB-E09691912A6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33</a:t>
            </a:fld>
            <a:endParaRPr lang="pl-PL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ymbol zastępczy zawartości 2">
            <a:extLst>
              <a:ext uri="{FF2B5EF4-FFF2-40B4-BE49-F238E27FC236}">
                <a16:creationId xmlns:a16="http://schemas.microsoft.com/office/drawing/2014/main" id="{648E1C7E-FDD9-4D62-8AB7-E1772346DD4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780928"/>
            <a:ext cx="9956800" cy="3693024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Uzależnienia behawioralne (</a:t>
            </a:r>
            <a:r>
              <a:rPr lang="pl-PL" altLang="pl-PL" sz="2400" dirty="0" err="1"/>
              <a:t>tano</a:t>
            </a:r>
            <a:r>
              <a:rPr lang="pl-PL" altLang="pl-PL" sz="2400" dirty="0"/>
              <a:t>-; </a:t>
            </a:r>
            <a:r>
              <a:rPr lang="pl-PL" altLang="pl-PL" sz="2400" dirty="0" err="1"/>
              <a:t>orto</a:t>
            </a:r>
            <a:r>
              <a:rPr lang="pl-PL" altLang="pl-PL" sz="2400" dirty="0"/>
              <a:t>-; bigo-)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Zachowania związane z jedzeniem (anoreksja, bulimia, BED)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Zachowania związane z seksem (sponsoring, grooming, promiskuityzm etc.)</a:t>
            </a:r>
          </a:p>
        </p:txBody>
      </p:sp>
      <p:sp>
        <p:nvSpPr>
          <p:cNvPr id="47106" name="Tytuł 1">
            <a:extLst>
              <a:ext uri="{FF2B5EF4-FFF2-40B4-BE49-F238E27FC236}">
                <a16:creationId xmlns:a16="http://schemas.microsoft.com/office/drawing/2014/main" id="{7001EF25-B9B3-49A8-B02C-FE2956A48B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5400" y="1556792"/>
            <a:ext cx="9628187" cy="648246"/>
          </a:xfrm>
        </p:spPr>
        <p:txBody>
          <a:bodyPr>
            <a:normAutofit/>
          </a:bodyPr>
          <a:lstStyle/>
          <a:p>
            <a:r>
              <a:rPr lang="pl-PL" altLang="pl-PL" sz="2400" b="1" dirty="0"/>
              <a:t>INNE ZACHOWANIA RYZYKOWNE I UZALEŻNIENIA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2074FE03-B208-4135-AACF-80E39CF0372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34</a:t>
            </a:fld>
            <a:endParaRPr lang="pl-PL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FF08DBB-0A99-4779-9851-E3F83EE0655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564904"/>
            <a:ext cx="9956800" cy="390904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Przyczyny </a:t>
            </a:r>
          </a:p>
          <a:p>
            <a:pPr marL="0" indent="185738">
              <a:buNone/>
            </a:pPr>
            <a:r>
              <a:rPr lang="pl-PL" sz="2400" dirty="0"/>
              <a:t>(indywidualne, szkolne, społeczne, rodzinne)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Konsekwencje (fizjologiczne, psychologiczne, społeczne)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57142CA-47D8-448C-9203-C39909F20F8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9376" y="836613"/>
            <a:ext cx="9628187" cy="1368425"/>
          </a:xfrm>
        </p:spPr>
        <p:txBody>
          <a:bodyPr>
            <a:normAutofit/>
          </a:bodyPr>
          <a:lstStyle/>
          <a:p>
            <a:r>
              <a:rPr lang="pl-PL" sz="2400" b="1" dirty="0"/>
              <a:t>PRACA W GRUPACH/ PARACH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03A16E7A-2A24-4D83-8D2C-57C37D385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056" y="4077072"/>
            <a:ext cx="2133600" cy="2133600"/>
          </a:xfrm>
          <a:prstGeom prst="rect">
            <a:avLst/>
          </a:prstGeom>
        </p:spPr>
      </p:pic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E62D5F8-D4D3-4794-9D5F-FB0D42CCA14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47156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Symbol zastępczy zawartości 2">
            <a:extLst>
              <a:ext uri="{FF2B5EF4-FFF2-40B4-BE49-F238E27FC236}">
                <a16:creationId xmlns:a16="http://schemas.microsoft.com/office/drawing/2014/main" id="{9325515C-C651-4FA7-A4B9-BE3D5F60442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2492896"/>
            <a:ext cx="9956800" cy="398105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l-PL" altLang="pl-PL" sz="2400" dirty="0"/>
              <a:t>Grozi, przestrzega, napomina, straszy, „dobrze radzi” tego nie robić.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sz="2400" dirty="0"/>
              <a:t>Reaguje wyłącznie represyjnie </a:t>
            </a:r>
          </a:p>
          <a:p>
            <a:pPr marL="457200" indent="-457200">
              <a:buFont typeface="+mj-lt"/>
              <a:buAutoNum type="arabicPeriod"/>
            </a:pPr>
            <a:r>
              <a:rPr lang="pl-PL" altLang="pl-PL" sz="2400" dirty="0"/>
              <a:t>Roztacza ochronny parasol w wypadku poważniejszych kłopotów, czyli uzależnienia.</a:t>
            </a:r>
          </a:p>
          <a:p>
            <a:endParaRPr lang="pl-PL" altLang="pl-PL" dirty="0"/>
          </a:p>
        </p:txBody>
      </p:sp>
      <p:sp>
        <p:nvSpPr>
          <p:cNvPr id="36866" name="Tytuł 1">
            <a:extLst>
              <a:ext uri="{FF2B5EF4-FFF2-40B4-BE49-F238E27FC236}">
                <a16:creationId xmlns:a16="http://schemas.microsoft.com/office/drawing/2014/main" id="{63CFDC8C-F664-467D-8077-2BB79789F05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09601" y="1124744"/>
            <a:ext cx="10166919" cy="1080294"/>
          </a:xfrm>
        </p:spPr>
        <p:txBody>
          <a:bodyPr>
            <a:noAutofit/>
          </a:bodyPr>
          <a:lstStyle/>
          <a:p>
            <a:pPr algn="l"/>
            <a:r>
              <a:rPr lang="pl-PL" altLang="pl-PL" sz="2400" b="1" dirty="0"/>
              <a:t>Otoczenie społeczne wobec układu dzieci </a:t>
            </a:r>
            <a:br>
              <a:rPr lang="pl-PL" altLang="pl-PL" sz="2400" b="1" dirty="0"/>
            </a:br>
            <a:r>
              <a:rPr lang="pl-PL" altLang="pl-PL" sz="2400" b="1" dirty="0"/>
              <a:t>- ZACHOWANIA RYZYKOWNE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EDDEF032-3697-4A90-A997-3B5B338914F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36</a:t>
            </a:fld>
            <a:endParaRPr lang="pl-PL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3221EF76-E9B4-4A93-B19A-DFB985650B75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159250" y="2608262"/>
            <a:ext cx="2857500" cy="285750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A250C98C-5B41-4BA6-9B91-98FBEB559D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" y="836613"/>
            <a:ext cx="12192000" cy="1368425"/>
          </a:xfrm>
        </p:spPr>
        <p:txBody>
          <a:bodyPr>
            <a:normAutofit/>
          </a:bodyPr>
          <a:lstStyle/>
          <a:p>
            <a:pPr algn="ctr"/>
            <a:r>
              <a:rPr lang="pl-PL" sz="2400" b="1" dirty="0"/>
              <a:t>KOMUNIKACJA I RELACJA KLUCZEM DO SUKCESU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80FD67B-197D-40E0-9D2A-E6D99CB15A4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66110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Symbol zastępczy zawartości 2">
            <a:extLst>
              <a:ext uri="{FF2B5EF4-FFF2-40B4-BE49-F238E27FC236}">
                <a16:creationId xmlns:a16="http://schemas.microsoft.com/office/drawing/2014/main" id="{86BCC999-2BB3-4B39-ADD5-ED97AE54C8F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altLang="pl-PL" sz="2400" dirty="0"/>
          </a:p>
          <a:p>
            <a:pPr marL="0" indent="0" algn="just">
              <a:buNone/>
            </a:pPr>
            <a:endParaRPr lang="pl-PL" altLang="pl-PL" sz="2400" dirty="0"/>
          </a:p>
          <a:p>
            <a:pPr marL="0" indent="0" algn="just">
              <a:buNone/>
            </a:pPr>
            <a:endParaRPr lang="pl-PL" altLang="pl-PL" sz="2400" dirty="0"/>
          </a:p>
          <a:p>
            <a:pPr marL="0" indent="0" algn="just">
              <a:buNone/>
            </a:pPr>
            <a:r>
              <a:rPr lang="pl-PL" altLang="pl-PL" sz="2400" dirty="0"/>
              <a:t>Nastolatek mówi Ci, że właśnie rozstał się z dziewczyną. Jest wściekły /zły/smutny i przygnębiony. Chcesz dać mu wsparcie i mówisz:</a:t>
            </a:r>
          </a:p>
          <a:p>
            <a:pPr marL="0" indent="0" algn="just">
              <a:buNone/>
            </a:pPr>
            <a:r>
              <a:rPr lang="pl-PL" altLang="pl-PL" sz="2400" dirty="0"/>
              <a:t>………………………………………………………………………………………………………………………………………………………………………...</a:t>
            </a:r>
          </a:p>
          <a:p>
            <a:pPr marL="0" indent="0" algn="just">
              <a:buNone/>
            </a:pPr>
            <a:r>
              <a:rPr lang="pl-PL" altLang="pl-PL" sz="2400" dirty="0"/>
              <a:t>(zapisz pierwszą myśl, która przychodzi Ci do głowy)</a:t>
            </a:r>
          </a:p>
        </p:txBody>
      </p:sp>
      <p:sp>
        <p:nvSpPr>
          <p:cNvPr id="53250" name="Tytuł 1">
            <a:extLst>
              <a:ext uri="{FF2B5EF4-FFF2-40B4-BE49-F238E27FC236}">
                <a16:creationId xmlns:a16="http://schemas.microsoft.com/office/drawing/2014/main" id="{1E51D3AF-E0E3-4B86-86BE-0003D0DA87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63813" y="836613"/>
            <a:ext cx="9628187" cy="1368425"/>
          </a:xfrm>
        </p:spPr>
        <p:txBody>
          <a:bodyPr>
            <a:normAutofit/>
          </a:bodyPr>
          <a:lstStyle/>
          <a:p>
            <a:r>
              <a:rPr lang="pl-PL" altLang="pl-PL" sz="2400" b="1" dirty="0"/>
              <a:t>Wyobraź sobie, że……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870BAA14-0073-4A0F-B760-F58A632A136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89452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F26EDF1-44F8-4879-A5B9-2C8910934D0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Zaprzeczanie emocjom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Odpowiedź filozoficzna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Dawanie rad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Przepytywanie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Litość, użalanie się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Amatorska psychoanaliza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sz="2400" dirty="0"/>
              <a:t>Obrona II strony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AC5DEBA-C693-4B94-B3FA-A08B208C0D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3392" y="836613"/>
            <a:ext cx="9628187" cy="1368425"/>
          </a:xfrm>
        </p:spPr>
        <p:txBody>
          <a:bodyPr>
            <a:normAutofit/>
          </a:bodyPr>
          <a:lstStyle/>
          <a:p>
            <a:r>
              <a:rPr lang="pl-PL" sz="2400" b="1" dirty="0"/>
              <a:t>BLOKADY KOMUNIKACYJNE GORDONA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9BD2D3E5-C375-456D-AFEF-EB0C85C79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8" y="2420939"/>
            <a:ext cx="2292398" cy="3238467"/>
          </a:xfrm>
          <a:prstGeom prst="rect">
            <a:avLst/>
          </a:prstGeom>
        </p:spPr>
      </p:pic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37BD353-FDF1-4B07-B870-9688F52C2CD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741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7BC19FE-0A28-447C-AF2E-3C1CDA89541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400" b="1" dirty="0"/>
              <a:t>CO TO JEST UZALEŻNIENIE ?</a:t>
            </a:r>
          </a:p>
          <a:p>
            <a:pPr marL="0" indent="0" algn="just">
              <a:buNone/>
            </a:pPr>
            <a:endParaRPr lang="pl-PL" sz="24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2400" dirty="0"/>
              <a:t>proces, w czasie którego organizm człowieka przyzwyczaja się do przyjmowania pewnej substancji psychoaktywnej/ wykonywania pewnej czynności i staje się od niej zależny</a:t>
            </a:r>
          </a:p>
          <a:p>
            <a:pPr algn="just">
              <a:buFontTx/>
              <a:buChar char="-"/>
            </a:pPr>
            <a:endParaRPr lang="pl-PL" sz="2400" dirty="0"/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2400" dirty="0"/>
              <a:t>NUGGETS !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D7FA70E-A637-4E27-8D6C-970084754B4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583355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>
            <a:extLst>
              <a:ext uri="{FF2B5EF4-FFF2-40B4-BE49-F238E27FC236}">
                <a16:creationId xmlns:a16="http://schemas.microsoft.com/office/drawing/2014/main" id="{E8C0B578-55E2-4512-93DF-FEEC99ED5BA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2276872"/>
            <a:ext cx="9956800" cy="419708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Kiedy byłem/ byłam w Twoim wieku..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Gdy miałam/em tyle lat co Ty..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Jesteś taki sam jak Twój/a ojciec/matka/brat/siostra.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Nic nie umiesz..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Ty nigdy../ Ty zawsze../ Ciągle beznadziejnie..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Zabraniam CI i koniec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Inni nie sprawiają tyle problemów co Ty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Nic do Ciebie nie dociera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pl-PL" altLang="pl-PL" sz="2400" dirty="0"/>
              <a:t>Z Tobą wcale nie można się porozumieć.</a:t>
            </a:r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54B1923C-0A69-46F1-8DF0-8FE6CE33311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07369" y="836613"/>
            <a:ext cx="11784632" cy="1224235"/>
          </a:xfrm>
        </p:spPr>
        <p:txBody>
          <a:bodyPr/>
          <a:lstStyle/>
          <a:p>
            <a:r>
              <a:rPr lang="pl-PL" altLang="pl-PL" sz="2400" b="1" dirty="0"/>
              <a:t>W relacjach z nastolatkami, wystrzegajmy się komunikatów typu: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E0604048-F6DE-4EA3-9BE1-D4FCA6C1D2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09565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Symbol zastępczy zawartości 2">
            <a:extLst>
              <a:ext uri="{FF2B5EF4-FFF2-40B4-BE49-F238E27FC236}">
                <a16:creationId xmlns:a16="http://schemas.microsoft.com/office/drawing/2014/main" id="{9FCA9796-D5F8-41E5-8DD5-A67F0155D8F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endParaRPr lang="pl-PL" altLang="pl-PL" dirty="0"/>
          </a:p>
          <a:p>
            <a:pPr>
              <a:defRPr/>
            </a:pPr>
            <a:endParaRPr lang="pl-PL" altLang="pl-PL" dirty="0"/>
          </a:p>
          <a:p>
            <a:pPr>
              <a:defRPr/>
            </a:pPr>
            <a:endParaRPr lang="pl-PL" altLang="pl-PL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Zadawanie pytań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Dowartościowywanie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Słuchanie odzwierciedlające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Podsumowywanie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pl-PL" altLang="pl-PL" sz="2400" dirty="0"/>
              <a:t>Udzielanie informacji i rad (za zgodą ucznia)</a:t>
            </a:r>
          </a:p>
          <a:p>
            <a:pPr marL="0" indent="0">
              <a:buNone/>
              <a:defRPr/>
            </a:pPr>
            <a:endParaRPr lang="pl-PL" altLang="pl-PL" dirty="0"/>
          </a:p>
        </p:txBody>
      </p:sp>
      <p:sp>
        <p:nvSpPr>
          <p:cNvPr id="38914" name="Tytuł 1">
            <a:extLst>
              <a:ext uri="{FF2B5EF4-FFF2-40B4-BE49-F238E27FC236}">
                <a16:creationId xmlns:a16="http://schemas.microsoft.com/office/drawing/2014/main" id="{D717D85E-816F-46B0-BB11-201EC037374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09601" y="836613"/>
            <a:ext cx="11582400" cy="1368425"/>
          </a:xfrm>
        </p:spPr>
        <p:txBody>
          <a:bodyPr>
            <a:normAutofit/>
          </a:bodyPr>
          <a:lstStyle/>
          <a:p>
            <a:pPr algn="l"/>
            <a:r>
              <a:rPr lang="pl-PL" altLang="pl-PL" sz="2400" b="1" dirty="0"/>
              <a:t>PRZYDATNE UMIEJĘTNOŚCI KOMUNIKACYJNE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E6B11EF0-D2CC-4979-B4E9-198B6551A22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41</a:t>
            </a:fld>
            <a:endParaRPr lang="pl-PL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3">
            <a:extLst>
              <a:ext uri="{FF2B5EF4-FFF2-40B4-BE49-F238E27FC236}">
                <a16:creationId xmlns:a16="http://schemas.microsoft.com/office/drawing/2014/main" id="{BF6DD8B9-A01A-4DE4-A28E-4D5AC3E7F53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2780928"/>
            <a:ext cx="9956800" cy="3693024"/>
          </a:xfrm>
        </p:spPr>
        <p:txBody>
          <a:bodyPr>
            <a:normAutofit/>
          </a:bodyPr>
          <a:lstStyle/>
          <a:p>
            <a:pPr>
              <a:buFont typeface="Times New Roman" panose="02020603050405020304" pitchFamily="18" charset="0"/>
              <a:buChar char="•"/>
              <a:defRPr/>
            </a:pPr>
            <a:r>
              <a:rPr lang="pl-PL" altLang="pl-PL" sz="2000" b="1" dirty="0"/>
              <a:t>Profilaktyka defensywna </a:t>
            </a:r>
          </a:p>
          <a:p>
            <a:pPr marL="185738" indent="0">
              <a:buNone/>
              <a:defRPr/>
            </a:pPr>
            <a:r>
              <a:rPr lang="pl-PL" altLang="pl-PL" sz="2000" b="1" dirty="0"/>
              <a:t>(negatywna)</a:t>
            </a:r>
          </a:p>
          <a:p>
            <a:pPr marL="0" indent="0">
              <a:buNone/>
              <a:defRPr/>
            </a:pPr>
            <a:endParaRPr lang="pl-PL" altLang="pl-PL" sz="2000" dirty="0">
              <a:latin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Char char="•"/>
              <a:defRPr/>
            </a:pPr>
            <a:r>
              <a:rPr lang="pl-PL" altLang="pl-PL" sz="2000" dirty="0">
                <a:latin typeface="Times New Roman" panose="02020603050405020304" pitchFamily="18" charset="0"/>
              </a:rPr>
              <a:t>Dąży do eliminowania czynników ryzyka.</a:t>
            </a:r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8D3078FC-2519-47DE-AE22-8B085352D34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51384" y="836613"/>
            <a:ext cx="9628187" cy="1368425"/>
          </a:xfrm>
        </p:spPr>
        <p:txBody>
          <a:bodyPr>
            <a:normAutofit/>
          </a:bodyPr>
          <a:lstStyle/>
          <a:p>
            <a:pPr algn="l"/>
            <a:r>
              <a:rPr lang="pl-PL" altLang="pl-PL" sz="2400" b="1" dirty="0"/>
              <a:t>PROFILAKTYKA</a:t>
            </a:r>
          </a:p>
        </p:txBody>
      </p:sp>
      <p:sp>
        <p:nvSpPr>
          <p:cNvPr id="49156" name="Rectangle 5">
            <a:extLst>
              <a:ext uri="{FF2B5EF4-FFF2-40B4-BE49-F238E27FC236}">
                <a16:creationId xmlns:a16="http://schemas.microsoft.com/office/drawing/2014/main" id="{CE2A6A43-7C51-4E97-8E03-8DB115C5767F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23992" y="2843237"/>
            <a:ext cx="4719476" cy="3394075"/>
          </a:xfrm>
        </p:spPr>
        <p:txBody>
          <a:bodyPr>
            <a:normAutofit/>
          </a:bodyPr>
          <a:lstStyle/>
          <a:p>
            <a:pPr>
              <a:buFont typeface="Times New Roman" panose="02020603050405020304" pitchFamily="18" charset="0"/>
              <a:buChar char="•"/>
            </a:pPr>
            <a:r>
              <a:rPr lang="pl-PL" altLang="pl-PL" sz="2000" b="1" dirty="0"/>
              <a:t>Profilaktyka ofensywna (pozytywna)</a:t>
            </a:r>
          </a:p>
          <a:p>
            <a:pPr>
              <a:buFont typeface="Times New Roman" panose="02020603050405020304" pitchFamily="18" charset="0"/>
              <a:buChar char="•"/>
            </a:pPr>
            <a:endParaRPr lang="pl-PL" altLang="pl-PL" sz="2000" b="1" dirty="0"/>
          </a:p>
          <a:p>
            <a:pPr>
              <a:buFont typeface="Times New Roman" panose="02020603050405020304" pitchFamily="18" charset="0"/>
              <a:buChar char="•"/>
            </a:pPr>
            <a:r>
              <a:rPr lang="pl-PL" altLang="pl-PL" sz="2000" dirty="0"/>
              <a:t>Dąży do równoważenia wpływów  ryzyka i czynników chroniących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BC2786D3-40F6-4FFB-8C05-77B5CCB566D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42</a:t>
            </a:fld>
            <a:endParaRPr lang="pl-PL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Symbol zastępczy zawartości 2">
            <a:extLst>
              <a:ext uri="{FF2B5EF4-FFF2-40B4-BE49-F238E27FC236}">
                <a16:creationId xmlns:a16="http://schemas.microsoft.com/office/drawing/2014/main" id="{4BEDCE61-A4A0-4A14-83D6-EC75678D0BB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636912"/>
            <a:ext cx="10166920" cy="3837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altLang="pl-PL" sz="2400" dirty="0"/>
              <a:t>1. Dlaczego młodzież sięga po używki/ stosuje ryzykowne zachowania?</a:t>
            </a:r>
          </a:p>
          <a:p>
            <a:pPr marL="0" indent="0">
              <a:buNone/>
            </a:pPr>
            <a:r>
              <a:rPr lang="pl-PL" altLang="pl-PL" sz="2400" dirty="0"/>
              <a:t>2. Co w najbliższym otoczeniu dziecka chroni go przed trudnościami?</a:t>
            </a:r>
          </a:p>
        </p:txBody>
      </p:sp>
      <p:sp>
        <p:nvSpPr>
          <p:cNvPr id="50178" name="Tytuł 1">
            <a:extLst>
              <a:ext uri="{FF2B5EF4-FFF2-40B4-BE49-F238E27FC236}">
                <a16:creationId xmlns:a16="http://schemas.microsoft.com/office/drawing/2014/main" id="{5F1479BD-6F0C-4E9F-BAD5-0510F5D238E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1484784"/>
            <a:ext cx="9628187" cy="986815"/>
          </a:xfrm>
        </p:spPr>
        <p:txBody>
          <a:bodyPr>
            <a:normAutofit/>
          </a:bodyPr>
          <a:lstStyle/>
          <a:p>
            <a:pPr algn="l"/>
            <a:r>
              <a:rPr lang="pl-PL" altLang="pl-PL" sz="2800" b="1" dirty="0"/>
              <a:t>Mądra profilaktyka- </a:t>
            </a:r>
            <a:br>
              <a:rPr lang="pl-PL" altLang="pl-PL" sz="2800" b="1" dirty="0"/>
            </a:br>
            <a:r>
              <a:rPr lang="pl-PL" altLang="pl-PL" sz="2800" b="1" dirty="0"/>
              <a:t>zacznij od pytań !</a:t>
            </a:r>
          </a:p>
        </p:txBody>
      </p:sp>
      <p:pic>
        <p:nvPicPr>
          <p:cNvPr id="50180" name="Obraz 3">
            <a:extLst>
              <a:ext uri="{FF2B5EF4-FFF2-40B4-BE49-F238E27FC236}">
                <a16:creationId xmlns:a16="http://schemas.microsoft.com/office/drawing/2014/main" id="{C5707B26-8C51-492E-8997-B01676B089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839" y="4195645"/>
            <a:ext cx="2244572" cy="2244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AADB81CD-B1BD-4A64-83F6-9301E7B0E0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43</a:t>
            </a:fld>
            <a:endParaRPr lang="pl-PL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Symbol zastępczy zawartości 2">
            <a:extLst>
              <a:ext uri="{FF2B5EF4-FFF2-40B4-BE49-F238E27FC236}">
                <a16:creationId xmlns:a16="http://schemas.microsoft.com/office/drawing/2014/main" id="{69A40C05-0844-4285-9DB7-F5A969C066B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492896"/>
            <a:ext cx="9956800" cy="398105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Poczucie sprawstwa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Pozytywny obraz siebie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Asertywność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Motywacja osiągnieć (plany, cele, aspiracje)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Docenianie wysiłków ucznia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Zainteresowania i hobby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Umiejętność radzenia sobie ze stresem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Umiejętność rozwiązywania konfliktów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Bliskie relacje (rodzina, grupa rówieśnicza)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altLang="pl-PL" sz="2000" dirty="0"/>
              <a:t>Zainteresowania i hobby</a:t>
            </a:r>
          </a:p>
          <a:p>
            <a:pPr>
              <a:buFont typeface="Arial" panose="020B0604020202020204" pitchFamily="34" charset="0"/>
              <a:buChar char="•"/>
            </a:pPr>
            <a:endParaRPr lang="pl-PL" altLang="pl-PL" sz="2000" dirty="0"/>
          </a:p>
          <a:p>
            <a:pPr>
              <a:buFont typeface="Arial" panose="020B0604020202020204" pitchFamily="34" charset="0"/>
              <a:buChar char="•"/>
            </a:pPr>
            <a:endParaRPr lang="pl-PL" altLang="pl-PL" sz="2000" dirty="0"/>
          </a:p>
          <a:p>
            <a:pPr>
              <a:buFont typeface="Arial" panose="020B0604020202020204" pitchFamily="34" charset="0"/>
              <a:buChar char="•"/>
            </a:pPr>
            <a:endParaRPr lang="pl-PL" altLang="pl-PL" sz="2000" dirty="0"/>
          </a:p>
        </p:txBody>
      </p:sp>
      <p:sp>
        <p:nvSpPr>
          <p:cNvPr id="51202" name="Tytuł 1">
            <a:extLst>
              <a:ext uri="{FF2B5EF4-FFF2-40B4-BE49-F238E27FC236}">
                <a16:creationId xmlns:a16="http://schemas.microsoft.com/office/drawing/2014/main" id="{A3ED6C83-6C08-4895-91E7-A0785AC2EA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1384" y="836613"/>
            <a:ext cx="9628187" cy="1368425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CZYNNIKI CHRONIĄCE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545E9256-FFBB-4B30-B64E-00A76975EF1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44</a:t>
            </a:fld>
            <a:endParaRPr lang="pl-PL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zawartości 1">
            <a:extLst>
              <a:ext uri="{FF2B5EF4-FFF2-40B4-BE49-F238E27FC236}">
                <a16:creationId xmlns:a16="http://schemas.microsoft.com/office/drawing/2014/main" id="{7DA086BC-3112-4AAA-8F54-7037449BE1B6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43672" y="2597730"/>
            <a:ext cx="4968671" cy="3432345"/>
          </a:xfrm>
          <a:prstGeom prst="rect">
            <a:avLst/>
          </a:prstGeom>
        </p:spPr>
      </p:pic>
      <p:sp>
        <p:nvSpPr>
          <p:cNvPr id="52226" name="Tytuł 1">
            <a:extLst>
              <a:ext uri="{FF2B5EF4-FFF2-40B4-BE49-F238E27FC236}">
                <a16:creationId xmlns:a16="http://schemas.microsoft.com/office/drawing/2014/main" id="{AE5E42A4-33F9-4B74-A4DD-28FE4E02CC5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9708" y="1052463"/>
            <a:ext cx="11352584" cy="1368425"/>
          </a:xfrm>
        </p:spPr>
        <p:txBody>
          <a:bodyPr/>
          <a:lstStyle/>
          <a:p>
            <a:pPr algn="ctr"/>
            <a:r>
              <a:rPr lang="pl-PL" altLang="pl-PL" sz="3200" b="1" dirty="0"/>
              <a:t>WSPÓŁPRACA Z SZKOŁĄ I RODZICAMI JAKO ISTOTNY ELEMENT PROFILAKTYKI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B8B5035-34D1-4CEC-B46F-A3D3E7E1A11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45</a:t>
            </a:fld>
            <a:endParaRPr lang="pl-PL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ymbol zastępczy zawartości 2">
            <a:extLst>
              <a:ext uri="{FF2B5EF4-FFF2-40B4-BE49-F238E27FC236}">
                <a16:creationId xmlns:a16="http://schemas.microsoft.com/office/drawing/2014/main" id="{8589B7BD-934B-41CB-ADE1-AE0D3824526C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09600" y="2420888"/>
            <a:ext cx="9956800" cy="383704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Wsparcie rówieśnicze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Wsparcie indywidualne dorosłych (rodzic, rodzice, nauczyciel, pedagog szkolny)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Wsparcie grupowe (programyrekomendowane.pl; systematyczna profilaktyka 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Wsparcie instytucjonalne (terapeuta, OPS, PCPR)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altLang="pl-PL" sz="2400" dirty="0"/>
              <a:t>Wsparcie dostępne 24h (tel. 116111)</a:t>
            </a:r>
          </a:p>
          <a:p>
            <a:pPr marL="0" indent="0" algn="just">
              <a:buNone/>
            </a:pPr>
            <a:endParaRPr lang="pl-PL" altLang="pl-PL" sz="2400" dirty="0"/>
          </a:p>
        </p:txBody>
      </p:sp>
      <p:sp>
        <p:nvSpPr>
          <p:cNvPr id="47106" name="Tytuł 1">
            <a:extLst>
              <a:ext uri="{FF2B5EF4-FFF2-40B4-BE49-F238E27FC236}">
                <a16:creationId xmlns:a16="http://schemas.microsoft.com/office/drawing/2014/main" id="{A702178F-F25C-40FC-BB20-9934D51D5FE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609601" y="836613"/>
            <a:ext cx="11582400" cy="1368425"/>
          </a:xfrm>
        </p:spPr>
        <p:txBody>
          <a:bodyPr>
            <a:normAutofit/>
          </a:bodyPr>
          <a:lstStyle/>
          <a:p>
            <a:pPr algn="l"/>
            <a:r>
              <a:rPr lang="pl-PL" altLang="pl-PL" sz="2800" b="1" dirty="0"/>
              <a:t>INTERDYSYCPLINARNY MODEL WSPARCIA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95439E07-8A56-4D5B-B629-4C9409FA0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041" y="4499659"/>
            <a:ext cx="2828495" cy="1974119"/>
          </a:xfrm>
          <a:prstGeom prst="rect">
            <a:avLst/>
          </a:prstGeom>
        </p:spPr>
      </p:pic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F1660FBE-788D-4F58-B8E6-15B8BC8B750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46</a:t>
            </a:fld>
            <a:endParaRPr lang="pl-PL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ytuł 1">
            <a:extLst>
              <a:ext uri="{FF2B5EF4-FFF2-40B4-BE49-F238E27FC236}">
                <a16:creationId xmlns:a16="http://schemas.microsoft.com/office/drawing/2014/main" id="{1B1DB346-2531-4CA9-BD13-C8D8D14DC0E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27448" y="1196752"/>
            <a:ext cx="9628187" cy="1368425"/>
          </a:xfrm>
        </p:spPr>
        <p:txBody>
          <a:bodyPr anchor="ctr">
            <a:normAutofit/>
          </a:bodyPr>
          <a:lstStyle/>
          <a:p>
            <a:pPr algn="ctr"/>
            <a:r>
              <a:rPr lang="pl-PL" altLang="pl-PL" sz="2800" b="1" dirty="0"/>
              <a:t>Film jako forma profilaktyki !</a:t>
            </a:r>
          </a:p>
        </p:txBody>
      </p:sp>
      <p:pic>
        <p:nvPicPr>
          <p:cNvPr id="47108" name="Obraz 3">
            <a:extLst>
              <a:ext uri="{FF2B5EF4-FFF2-40B4-BE49-F238E27FC236}">
                <a16:creationId xmlns:a16="http://schemas.microsoft.com/office/drawing/2014/main" id="{52356E9C-3B74-4E0F-8DBE-C99D1E81B1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647" y="2618929"/>
            <a:ext cx="5665788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66DBC9F-349C-4FDB-AB2A-72D88A9BCB3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47</a:t>
            </a:fld>
            <a:endParaRPr lang="pl-PL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3" name="Rectangle 3">
            <a:extLst>
              <a:ext uri="{FF2B5EF4-FFF2-40B4-BE49-F238E27FC236}">
                <a16:creationId xmlns:a16="http://schemas.microsoft.com/office/drawing/2014/main" id="{BA1D7C95-063C-4CB0-B37C-21EB8CFA9F0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708920"/>
            <a:ext cx="9956800" cy="376503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/>
              <a:t>Film/ fragment filmowy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/>
              <a:t>Reakcja emocjonalna / wentylacja emocji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/>
              <a:t>Postawy wobec problemu / diagnoza ról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/>
              <a:t>Psychoedukacja / poszerzenie wiedzy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/>
              <a:t>Rozwijanie empatii / własne doświadczenia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/>
              <a:t>Poszukiwanie rozwiązań</a:t>
            </a:r>
          </a:p>
          <a:p>
            <a:pPr>
              <a:lnSpc>
                <a:spcPct val="115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/>
              <a:t>Działanie / przeniesienie refleksji do rzeczywistości ucznia (zadanie domowe).</a:t>
            </a:r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EACAE03E-CA1B-4D72-B4C9-95530EFE840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127449" y="1484313"/>
            <a:ext cx="6480719" cy="800100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Struktura warsztatu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18C5E4E1-587C-4F29-84FC-C7FF7831963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0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0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0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08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00B9AE-4644-4F7D-BC96-BE894AEC276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564904"/>
            <a:ext cx="9956800" cy="3909048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  <a:defRPr/>
            </a:pPr>
            <a:r>
              <a:rPr lang="pl-PL" sz="2000" dirty="0"/>
              <a:t>Kieruj uwagę na to, co dobre.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pl-PL" sz="2000" dirty="0"/>
              <a:t>O profilaktyce myśl w sposób zintegrowany !!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pl-PL" sz="2000" dirty="0"/>
              <a:t>Bazuj na zasobach.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pl-PL" sz="2000" dirty="0"/>
              <a:t>Buduj na wartościach i marzeniach młodzieży.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pl-PL" sz="2000" dirty="0"/>
              <a:t>Walcz o to, by wychowanie i profilaktyka były priorytetem rozwojowym 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pl-PL" sz="2000" dirty="0"/>
              <a:t>Twórz optymalne strategie profilaktyczne (rodzice, uczniowie, nauczyciele, społeczność).</a:t>
            </a:r>
          </a:p>
          <a:p>
            <a:pPr marL="342900" indent="-342900" algn="just">
              <a:buFont typeface="+mj-lt"/>
              <a:buAutoNum type="arabicPeriod"/>
              <a:defRPr/>
            </a:pPr>
            <a:r>
              <a:rPr lang="pl-PL" sz="2000" dirty="0"/>
              <a:t>Angażuj we współpracę ludzi z pasją i zamiłowaniem do młodzieży.</a:t>
            </a:r>
          </a:p>
          <a:p>
            <a:pPr algn="just">
              <a:buFontTx/>
              <a:buChar char="-"/>
              <a:defRPr/>
            </a:pPr>
            <a:endParaRPr lang="pl-PL" sz="2000" dirty="0"/>
          </a:p>
          <a:p>
            <a:pPr algn="just">
              <a:buFontTx/>
              <a:buChar char="-"/>
              <a:defRPr/>
            </a:pPr>
            <a:endParaRPr lang="pl-PL" sz="2000" dirty="0"/>
          </a:p>
          <a:p>
            <a:pPr algn="just">
              <a:buFontTx/>
              <a:buChar char="-"/>
              <a:defRPr/>
            </a:pPr>
            <a:endParaRPr lang="pl-PL" sz="2000" dirty="0"/>
          </a:p>
        </p:txBody>
      </p:sp>
      <p:sp>
        <p:nvSpPr>
          <p:cNvPr id="62466" name="Tytuł 1">
            <a:extLst>
              <a:ext uri="{FF2B5EF4-FFF2-40B4-BE49-F238E27FC236}">
                <a16:creationId xmlns:a16="http://schemas.microsoft.com/office/drawing/2014/main" id="{D41FF2B2-0CCE-4C06-B0ED-94783FB369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3392" y="1340768"/>
            <a:ext cx="9628187" cy="864270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PODSUMOWANIE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3A65125D-69C9-4895-AD2A-7FE1B6B225C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49</a:t>
            </a:fld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BAF710A5-C0D8-408A-89C9-50FE702357A4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87646" y="1484784"/>
            <a:ext cx="9016709" cy="4411727"/>
          </a:xfrm>
          <a:prstGeom prst="rect">
            <a:avLst/>
          </a:prstGeom>
        </p:spPr>
      </p:pic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C3B78D9-3901-4E0D-8704-9C65F24164A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668720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Symbol zastępczy zawartości 2">
            <a:extLst>
              <a:ext uri="{FF2B5EF4-FFF2-40B4-BE49-F238E27FC236}">
                <a16:creationId xmlns:a16="http://schemas.microsoft.com/office/drawing/2014/main" id="{EA28A14A-0048-45C6-AEF9-F8F47E6A4A6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2564904"/>
            <a:ext cx="9956800" cy="3909048"/>
          </a:xfrm>
        </p:spPr>
        <p:txBody>
          <a:bodyPr>
            <a:normAutofit/>
          </a:bodyPr>
          <a:lstStyle/>
          <a:p>
            <a:pPr marL="514350" indent="-514350">
              <a:buFontTx/>
              <a:buAutoNum type="arabicParenR"/>
            </a:pPr>
            <a:r>
              <a:rPr lang="pl-PL" altLang="pl-PL" sz="2400" dirty="0"/>
              <a:t>Najbardziej podobało mi się….</a:t>
            </a:r>
          </a:p>
          <a:p>
            <a:pPr marL="514350" indent="-514350">
              <a:buFontTx/>
              <a:buAutoNum type="arabicParenR"/>
            </a:pPr>
            <a:r>
              <a:rPr lang="pl-PL" altLang="pl-PL" sz="2400" dirty="0"/>
              <a:t>Zabrakło mi ……</a:t>
            </a:r>
          </a:p>
          <a:p>
            <a:pPr marL="514350" indent="-514350">
              <a:buFontTx/>
              <a:buAutoNum type="arabicParenR"/>
            </a:pPr>
            <a:r>
              <a:rPr lang="pl-PL" altLang="pl-PL" sz="2400" dirty="0"/>
              <a:t>W swojej pracy wykorzystam ………</a:t>
            </a:r>
          </a:p>
          <a:p>
            <a:pPr marL="514350" indent="-514350">
              <a:buFontTx/>
              <a:buAutoNum type="arabicParenR"/>
            </a:pPr>
            <a:r>
              <a:rPr lang="pl-PL" altLang="pl-PL" sz="2400" dirty="0"/>
              <a:t>Najmniej podobało mi się….</a:t>
            </a:r>
          </a:p>
          <a:p>
            <a:pPr marL="514350" indent="-514350">
              <a:buFontTx/>
              <a:buAutoNum type="arabicParenR"/>
            </a:pPr>
            <a:r>
              <a:rPr lang="pl-PL" altLang="pl-PL" sz="2400" dirty="0">
                <a:cs typeface="Arial" panose="020B0604020202020204" pitchFamily="34" charset="0"/>
              </a:rPr>
              <a:t>Dzisiaj uświadomiłam/em sobie, że…..</a:t>
            </a:r>
          </a:p>
          <a:p>
            <a:pPr marL="514350" indent="-514350">
              <a:buFontTx/>
              <a:buAutoNum type="arabicParenR"/>
            </a:pPr>
            <a:r>
              <a:rPr lang="pl-PL" altLang="pl-PL" sz="2400" dirty="0">
                <a:cs typeface="Arial" panose="020B0604020202020204" pitchFamily="34" charset="0"/>
              </a:rPr>
              <a:t>Na zakończenie chcę powiedzieć, że….</a:t>
            </a:r>
          </a:p>
        </p:txBody>
      </p:sp>
      <p:sp>
        <p:nvSpPr>
          <p:cNvPr id="63490" name="Tytuł 1">
            <a:extLst>
              <a:ext uri="{FF2B5EF4-FFF2-40B4-BE49-F238E27FC236}">
                <a16:creationId xmlns:a16="http://schemas.microsoft.com/office/drawing/2014/main" id="{301ACEBC-9760-4794-A928-CECE6DFD52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1556618"/>
            <a:ext cx="9628187" cy="720254"/>
          </a:xfrm>
        </p:spPr>
        <p:txBody>
          <a:bodyPr>
            <a:normAutofit/>
          </a:bodyPr>
          <a:lstStyle/>
          <a:p>
            <a:r>
              <a:rPr lang="pl-PL" altLang="pl-PL" sz="2800" b="1" dirty="0"/>
              <a:t>ewaluacja</a:t>
            </a:r>
          </a:p>
        </p:txBody>
      </p:sp>
      <p:pic>
        <p:nvPicPr>
          <p:cNvPr id="63492" name="Obraz 1">
            <a:extLst>
              <a:ext uri="{FF2B5EF4-FFF2-40B4-BE49-F238E27FC236}">
                <a16:creationId xmlns:a16="http://schemas.microsoft.com/office/drawing/2014/main" id="{A08CA628-CA2B-4560-BB66-CBC455D91D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240" y="2640919"/>
            <a:ext cx="21145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9A0CA771-F540-4BFF-8581-EE5D979E4F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50</a:t>
            </a:fld>
            <a:endParaRPr lang="pl-PL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Prostokąt 11"/>
          <p:cNvSpPr>
            <a:spLocks noChangeArrowheads="1"/>
          </p:cNvSpPr>
          <p:nvPr/>
        </p:nvSpPr>
        <p:spPr bwMode="auto">
          <a:xfrm>
            <a:off x="3648075" y="5589588"/>
            <a:ext cx="68310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4471A6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B2C1DB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altLang="pl-PL" sz="1600" b="1">
                <a:latin typeface="Calibri" panose="020F0502020204030204" pitchFamily="34" charset="0"/>
              </a:rPr>
              <a:t>Projekt pn. „Dla rodziny” - doskonalenie zawodowe kadr systemu wspierania rodziny i pieczy zastępczej jest współfinansowany przez Unię Europejską ze środków Europejskiego Funduszu Społecznego w ramach Programu Operacyjnego Wiedza Edukacja Rozwój na lata 2014-2020</a:t>
            </a:r>
          </a:p>
        </p:txBody>
      </p:sp>
      <p:sp>
        <p:nvSpPr>
          <p:cNvPr id="90115" name="Prostokąt 6"/>
          <p:cNvSpPr>
            <a:spLocks noChangeArrowheads="1"/>
          </p:cNvSpPr>
          <p:nvPr/>
        </p:nvSpPr>
        <p:spPr bwMode="auto">
          <a:xfrm>
            <a:off x="3935413" y="2703513"/>
            <a:ext cx="264636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4471A6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B2C1DB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l-PL" altLang="pl-PL" sz="18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l-PL" altLang="pl-PL" sz="18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l-PL" altLang="pl-PL" sz="18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l-PL" altLang="pl-PL" sz="1800" b="1"/>
          </a:p>
        </p:txBody>
      </p:sp>
      <p:sp>
        <p:nvSpPr>
          <p:cNvPr id="90116" name="Prostokąt 13"/>
          <p:cNvSpPr>
            <a:spLocks noChangeArrowheads="1"/>
          </p:cNvSpPr>
          <p:nvPr/>
        </p:nvSpPr>
        <p:spPr bwMode="auto">
          <a:xfrm>
            <a:off x="6581775" y="2768600"/>
            <a:ext cx="3162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4471A6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B2C1DB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l-PL" altLang="pl-PL" sz="1800" b="1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pl-PL" altLang="pl-PL" sz="1800" b="1"/>
          </a:p>
        </p:txBody>
      </p:sp>
      <p:sp>
        <p:nvSpPr>
          <p:cNvPr id="90117" name="Tytuł 1"/>
          <p:cNvSpPr txBox="1">
            <a:spLocks/>
          </p:cNvSpPr>
          <p:nvPr/>
        </p:nvSpPr>
        <p:spPr bwMode="auto">
          <a:xfrm>
            <a:off x="3459163" y="3500438"/>
            <a:ext cx="67643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4471A6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B2C1DB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altLang="pl-PL" sz="2800" b="1">
                <a:latin typeface="Calibri" panose="020F0502020204030204" pitchFamily="34" charset="0"/>
                <a:cs typeface="Calibri" panose="020F0502020204030204" pitchFamily="34" charset="0"/>
              </a:rPr>
              <a:t>www.sosdlarodziny.com</a:t>
            </a:r>
            <a:endParaRPr lang="pl-PL" altLang="pl-PL" sz="4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118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1847850" y="4929188"/>
            <a:ext cx="812800" cy="517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4471A6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B2C1DB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B6EB88-7FD4-483B-B152-C367FFD56EE2}" type="slidenum">
              <a:rPr lang="pl-PL" altLang="pl-PL" sz="14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pl-PL" altLang="pl-PL" sz="1400">
              <a:solidFill>
                <a:srgbClr val="FFFFFF"/>
              </a:solidFill>
            </a:endParaRPr>
          </a:p>
        </p:txBody>
      </p:sp>
      <p:sp>
        <p:nvSpPr>
          <p:cNvPr id="90119" name="pole tekstowe 4"/>
          <p:cNvSpPr txBox="1">
            <a:spLocks noChangeArrowheads="1"/>
          </p:cNvSpPr>
          <p:nvPr/>
        </p:nvSpPr>
        <p:spPr bwMode="auto">
          <a:xfrm>
            <a:off x="4079875" y="2133600"/>
            <a:ext cx="5256213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4471A6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B2C1DB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CB3B2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pl-PL" altLang="pl-PL" sz="4000">
                <a:latin typeface="Calibri" panose="020F0502020204030204" pitchFamily="34" charset="0"/>
                <a:cs typeface="Calibri" panose="020F0502020204030204" pitchFamily="34" charset="0"/>
              </a:rPr>
              <a:t>DZIĘKUJĘ ZA UWAGĘ.</a:t>
            </a:r>
          </a:p>
        </p:txBody>
      </p:sp>
    </p:spTree>
    <p:extLst>
      <p:ext uri="{BB962C8B-B14F-4D97-AF65-F5344CB8AC3E}">
        <p14:creationId xmlns:p14="http://schemas.microsoft.com/office/powerpoint/2010/main" val="3457655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D4F731C-49BF-4554-A276-32978E495237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400" b="1" dirty="0"/>
              <a:t>UZALEŻNIENIE  CHEMICZNE VS UZALEŻNIENIE BEHAWIORALNE</a:t>
            </a:r>
          </a:p>
          <a:p>
            <a:pPr marL="0" indent="0" algn="just">
              <a:buNone/>
            </a:pPr>
            <a:endParaRPr lang="pl-PL" sz="2400" b="1" dirty="0"/>
          </a:p>
          <a:p>
            <a:pPr marL="342900" indent="-342900" algn="just">
              <a:buAutoNum type="arabicParenR"/>
            </a:pPr>
            <a:r>
              <a:rPr lang="pl-PL" sz="2400" b="1" dirty="0"/>
              <a:t>Abstynencja</a:t>
            </a:r>
          </a:p>
          <a:p>
            <a:pPr marL="342900" indent="-342900" algn="just">
              <a:buAutoNum type="arabicParenR"/>
            </a:pPr>
            <a:r>
              <a:rPr lang="pl-PL" sz="2400" b="1" dirty="0"/>
              <a:t>Detoksykacja</a:t>
            </a:r>
          </a:p>
          <a:p>
            <a:pPr marL="342900" indent="-342900" algn="just">
              <a:buAutoNum type="arabicParenR"/>
            </a:pPr>
            <a:r>
              <a:rPr lang="pl-PL" sz="2400" b="1" dirty="0"/>
              <a:t>Wpływ na organizm</a:t>
            </a:r>
          </a:p>
          <a:p>
            <a:pPr marL="342900" indent="-342900" algn="just">
              <a:buAutoNum type="arabicParenR"/>
            </a:pPr>
            <a:r>
              <a:rPr lang="pl-PL" sz="2400" b="1" dirty="0"/>
              <a:t>Przedawkowanie</a:t>
            </a:r>
          </a:p>
          <a:p>
            <a:pPr marL="0" indent="0" algn="just">
              <a:buNone/>
            </a:pPr>
            <a:endParaRPr lang="pl-PL" sz="2400" b="1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D76B13A-5CF1-4B01-8B0A-9B9DB52A891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</a:t>
            </a:fld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92ADBE0-4C57-4D91-AD29-E8633CE84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944" y="2497905"/>
            <a:ext cx="4104456" cy="3078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894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7DF3FB5B-3D31-40EC-AEFD-BDB67BB4D02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 algn="just">
              <a:buClr>
                <a:srgbClr val="4F81BD"/>
              </a:buClr>
              <a:buSzPct val="45000"/>
              <a:buNone/>
              <a:defRPr/>
            </a:pPr>
            <a:r>
              <a:rPr lang="pl-PL" altLang="pl-PL" sz="2400" cap="small" dirty="0">
                <a:solidFill>
                  <a:srgbClr val="1F497D"/>
                </a:solidFill>
                <a:ea typeface="+mj-ea"/>
                <a:cs typeface="+mj-cs"/>
              </a:rPr>
              <a:t>CHARAKTERYSTYKA ZJAWISKA UŻYWEK WŚRÓD  POLSKIEJ MŁODZIEŻY (ESPAD 2019)</a:t>
            </a:r>
            <a:endParaRPr lang="pl-PL" altLang="pl-PL" sz="2400" dirty="0">
              <a:solidFill>
                <a:prstClr val="black"/>
              </a:solidFill>
            </a:endParaRPr>
          </a:p>
          <a:p>
            <a:pPr lvl="0" algn="just">
              <a:buClr>
                <a:srgbClr val="4F81BD"/>
              </a:buClr>
              <a:buSzPct val="45000"/>
              <a:buFont typeface="StarSymbol"/>
              <a:buChar char="●"/>
              <a:defRPr/>
            </a:pPr>
            <a:r>
              <a:rPr lang="en-US" altLang="pl-PL" sz="2400" dirty="0" err="1">
                <a:solidFill>
                  <a:prstClr val="black"/>
                </a:solidFill>
              </a:rPr>
              <a:t>Badania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Europejskiego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Programu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Badań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Ankietowych</a:t>
            </a:r>
            <a:r>
              <a:rPr lang="en-US" altLang="pl-PL" sz="2400" dirty="0">
                <a:solidFill>
                  <a:prstClr val="black"/>
                </a:solidFill>
              </a:rPr>
              <a:t> w </a:t>
            </a:r>
            <a:r>
              <a:rPr lang="en-US" altLang="pl-PL" sz="2400" dirty="0" err="1">
                <a:solidFill>
                  <a:prstClr val="black"/>
                </a:solidFill>
              </a:rPr>
              <a:t>szkołach</a:t>
            </a:r>
            <a:r>
              <a:rPr lang="en-US" altLang="pl-PL" sz="2400" dirty="0">
                <a:solidFill>
                  <a:prstClr val="black"/>
                </a:solidFill>
              </a:rPr>
              <a:t> ESPAD</a:t>
            </a:r>
            <a:r>
              <a:rPr lang="pl-PL" altLang="pl-PL" sz="2400" dirty="0">
                <a:solidFill>
                  <a:prstClr val="black"/>
                </a:solidFill>
              </a:rPr>
              <a:t> (2019)</a:t>
            </a:r>
          </a:p>
          <a:p>
            <a:pPr lvl="0" algn="just">
              <a:buClr>
                <a:srgbClr val="4F81BD"/>
              </a:buClr>
              <a:buSzPct val="45000"/>
              <a:buFont typeface="StarSymbol"/>
              <a:buChar char="●"/>
              <a:defRPr/>
            </a:pPr>
            <a:endParaRPr lang="en-US" altLang="pl-PL" sz="2400" dirty="0">
              <a:solidFill>
                <a:prstClr val="black"/>
              </a:solidFill>
            </a:endParaRPr>
          </a:p>
          <a:p>
            <a:pPr lvl="0" algn="just">
              <a:buClr>
                <a:srgbClr val="4F81BD"/>
              </a:buClr>
              <a:buSzPct val="45000"/>
              <a:buFont typeface="StarSymbol"/>
              <a:buChar char="●"/>
              <a:defRPr/>
            </a:pPr>
            <a:r>
              <a:rPr lang="en-US" altLang="pl-PL" sz="2400" dirty="0" err="1">
                <a:solidFill>
                  <a:prstClr val="black"/>
                </a:solidFill>
              </a:rPr>
              <a:t>Ankietę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wypełniała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młodzież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endParaRPr lang="pl-PL" altLang="pl-PL" sz="2400" dirty="0">
              <a:solidFill>
                <a:prstClr val="black"/>
              </a:solidFill>
            </a:endParaRPr>
          </a:p>
          <a:p>
            <a:pPr marL="271463" lvl="0" indent="-85725" algn="just">
              <a:buClr>
                <a:srgbClr val="4F81BD"/>
              </a:buClr>
              <a:buSzPct val="45000"/>
              <a:buNone/>
              <a:defRPr/>
            </a:pPr>
            <a:r>
              <a:rPr lang="pl-PL" altLang="pl-PL" sz="2400" dirty="0">
                <a:solidFill>
                  <a:prstClr val="black"/>
                </a:solidFill>
              </a:rPr>
              <a:t>Ur.2003 </a:t>
            </a:r>
            <a:r>
              <a:rPr lang="en-US" altLang="pl-PL" sz="2400" dirty="0">
                <a:solidFill>
                  <a:prstClr val="black"/>
                </a:solidFill>
              </a:rPr>
              <a:t>(15-16 </a:t>
            </a:r>
            <a:r>
              <a:rPr lang="en-US" altLang="pl-PL" sz="2400" dirty="0" err="1">
                <a:solidFill>
                  <a:prstClr val="black"/>
                </a:solidFill>
              </a:rPr>
              <a:t>lat</a:t>
            </a:r>
            <a:r>
              <a:rPr lang="en-US" altLang="pl-PL" sz="2400" dirty="0">
                <a:solidFill>
                  <a:prstClr val="black"/>
                </a:solidFill>
              </a:rPr>
              <a:t>) </a:t>
            </a:r>
            <a:r>
              <a:rPr lang="en-US" altLang="pl-PL" sz="2400" dirty="0" err="1">
                <a:solidFill>
                  <a:prstClr val="black"/>
                </a:solidFill>
              </a:rPr>
              <a:t>oraz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endParaRPr lang="pl-PL" altLang="pl-PL" sz="2400" dirty="0">
              <a:solidFill>
                <a:prstClr val="black"/>
              </a:solidFill>
            </a:endParaRPr>
          </a:p>
          <a:p>
            <a:pPr marL="271463" lvl="0" indent="-85725" algn="just">
              <a:buClr>
                <a:srgbClr val="4F81BD"/>
              </a:buClr>
              <a:buSzPct val="45000"/>
              <a:buNone/>
              <a:defRPr/>
            </a:pPr>
            <a:r>
              <a:rPr lang="pl-PL" altLang="pl-PL" sz="2400" dirty="0">
                <a:solidFill>
                  <a:prstClr val="black"/>
                </a:solidFill>
              </a:rPr>
              <a:t>Ur. 2001</a:t>
            </a:r>
            <a:r>
              <a:rPr lang="en-US" altLang="pl-PL" sz="2400" dirty="0">
                <a:solidFill>
                  <a:prstClr val="black"/>
                </a:solidFill>
              </a:rPr>
              <a:t> (17-18 </a:t>
            </a:r>
            <a:r>
              <a:rPr lang="en-US" altLang="pl-PL" sz="2400" dirty="0" err="1">
                <a:solidFill>
                  <a:prstClr val="black"/>
                </a:solidFill>
              </a:rPr>
              <a:t>lat</a:t>
            </a:r>
            <a:r>
              <a:rPr lang="en-US" altLang="pl-PL" sz="2400" dirty="0">
                <a:solidFill>
                  <a:prstClr val="black"/>
                </a:solidFill>
              </a:rPr>
              <a:t>).</a:t>
            </a:r>
            <a:endParaRPr lang="pl-PL" altLang="pl-PL" sz="2400" dirty="0">
              <a:solidFill>
                <a:prstClr val="black"/>
              </a:solidFill>
            </a:endParaRPr>
          </a:p>
          <a:p>
            <a:pPr marL="0" lvl="0" indent="0" algn="just">
              <a:buClr>
                <a:srgbClr val="4F81BD"/>
              </a:buClr>
              <a:buSzPct val="45000"/>
              <a:buNone/>
              <a:defRPr/>
            </a:pPr>
            <a:endParaRPr lang="en-US" altLang="pl-PL" sz="2400" dirty="0">
              <a:solidFill>
                <a:prstClr val="black"/>
              </a:solidFill>
            </a:endParaRPr>
          </a:p>
          <a:p>
            <a:pPr lvl="0" algn="just">
              <a:buClr>
                <a:srgbClr val="4F81BD"/>
              </a:buClr>
              <a:buSzPct val="45000"/>
              <a:buFont typeface="StarSymbol"/>
              <a:buChar char="●"/>
              <a:defRPr/>
            </a:pPr>
            <a:r>
              <a:rPr lang="en-US" altLang="pl-PL" sz="2400" dirty="0" err="1">
                <a:solidFill>
                  <a:prstClr val="black"/>
                </a:solidFill>
              </a:rPr>
              <a:t>Cel</a:t>
            </a:r>
            <a:r>
              <a:rPr lang="en-US" altLang="pl-PL" sz="2400" dirty="0">
                <a:solidFill>
                  <a:prstClr val="black"/>
                </a:solidFill>
              </a:rPr>
              <a:t>: </a:t>
            </a:r>
            <a:r>
              <a:rPr lang="en-US" altLang="pl-PL" sz="2400" dirty="0" err="1">
                <a:solidFill>
                  <a:prstClr val="black"/>
                </a:solidFill>
              </a:rPr>
              <a:t>zebranie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informacji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na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temat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skali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rozpowszechnienia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używania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substancji</a:t>
            </a:r>
            <a:r>
              <a:rPr lang="en-US" altLang="pl-PL" sz="2400" dirty="0">
                <a:solidFill>
                  <a:prstClr val="black"/>
                </a:solidFill>
              </a:rPr>
              <a:t> </a:t>
            </a:r>
            <a:r>
              <a:rPr lang="en-US" altLang="pl-PL" sz="2400" dirty="0" err="1">
                <a:solidFill>
                  <a:prstClr val="black"/>
                </a:solidFill>
              </a:rPr>
              <a:t>psychoaktywnych</a:t>
            </a:r>
            <a:r>
              <a:rPr lang="en-US" altLang="pl-PL" sz="2400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pl-PL" sz="24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2B22323-9680-46E9-AE07-9C7CFB9605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69890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663C128E-4F1F-48DF-A24A-7D67CBC5B3D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3200" b="1" dirty="0"/>
              <a:t>ALKOHOL</a:t>
            </a:r>
          </a:p>
          <a:p>
            <a:pPr marL="0" indent="0">
              <a:buNone/>
            </a:pPr>
            <a:endParaRPr lang="pl-PL" sz="2400" b="1" dirty="0"/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en-US" altLang="pl-PL" sz="2400" dirty="0" err="1"/>
              <a:t>kiedykolwiek</a:t>
            </a:r>
            <a:r>
              <a:rPr lang="en-US" altLang="pl-PL" sz="2400" dirty="0"/>
              <a:t> w </a:t>
            </a:r>
            <a:r>
              <a:rPr lang="en-US" altLang="pl-PL" sz="2400" dirty="0" err="1"/>
              <a:t>życiu</a:t>
            </a:r>
            <a:r>
              <a:rPr lang="pl-PL" altLang="pl-PL" sz="2400" dirty="0"/>
              <a:t> </a:t>
            </a:r>
            <a:r>
              <a:rPr lang="en-US" altLang="pl-PL" sz="2400" dirty="0"/>
              <a:t>- </a:t>
            </a:r>
            <a:r>
              <a:rPr lang="pl-PL" altLang="pl-PL" sz="2400" dirty="0"/>
              <a:t>  </a:t>
            </a:r>
            <a:r>
              <a:rPr lang="en-US" altLang="pl-PL" sz="2400" dirty="0"/>
              <a:t>8</a:t>
            </a:r>
            <a:r>
              <a:rPr lang="pl-PL" altLang="pl-PL" sz="2400" dirty="0"/>
              <a:t>0,0</a:t>
            </a:r>
            <a:r>
              <a:rPr lang="en-US" altLang="pl-PL" sz="2400" dirty="0"/>
              <a:t>% I gr,  9</a:t>
            </a:r>
            <a:r>
              <a:rPr lang="pl-PL" altLang="pl-PL" sz="2400" dirty="0"/>
              <a:t>6</a:t>
            </a:r>
            <a:r>
              <a:rPr lang="en-US" altLang="pl-PL" sz="2400" dirty="0"/>
              <a:t>% II gr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en-US" altLang="pl-PL" sz="2400" dirty="0" err="1"/>
              <a:t>ostatnie</a:t>
            </a:r>
            <a:r>
              <a:rPr lang="en-US" altLang="pl-PL" sz="2400" dirty="0"/>
              <a:t> 30 </a:t>
            </a:r>
            <a:r>
              <a:rPr lang="en-US" altLang="pl-PL" sz="2400" dirty="0" err="1"/>
              <a:t>dni</a:t>
            </a:r>
            <a:r>
              <a:rPr lang="pl-PL" altLang="pl-PL" sz="2400" dirty="0"/>
              <a:t> </a:t>
            </a:r>
            <a:r>
              <a:rPr lang="en-US" altLang="pl-PL" sz="2400" dirty="0"/>
              <a:t>- </a:t>
            </a:r>
            <a:r>
              <a:rPr lang="pl-PL" altLang="pl-PL" sz="2400" dirty="0"/>
              <a:t> 46,7</a:t>
            </a:r>
            <a:r>
              <a:rPr lang="en-US" altLang="pl-PL" sz="2400" dirty="0"/>
              <a:t>% I gr, </a:t>
            </a:r>
            <a:r>
              <a:rPr lang="pl-PL" altLang="pl-PL" sz="2400" dirty="0"/>
              <a:t>76,1</a:t>
            </a:r>
            <a:r>
              <a:rPr lang="en-US" altLang="pl-PL" sz="2400" dirty="0"/>
              <a:t>% II gr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en-US" altLang="pl-PL" sz="2400" dirty="0" err="1"/>
              <a:t>silne</a:t>
            </a:r>
            <a:r>
              <a:rPr lang="en-US" altLang="pl-PL" sz="2400" dirty="0"/>
              <a:t> </a:t>
            </a:r>
            <a:r>
              <a:rPr lang="en-US" altLang="pl-PL" sz="2400" dirty="0" err="1"/>
              <a:t>upicie</a:t>
            </a:r>
            <a:r>
              <a:rPr lang="en-US" altLang="pl-PL" sz="2400" dirty="0"/>
              <a:t> </a:t>
            </a:r>
            <a:r>
              <a:rPr lang="en-US" altLang="pl-PL" sz="2400" dirty="0" err="1"/>
              <a:t>się</a:t>
            </a:r>
            <a:r>
              <a:rPr lang="en-US" altLang="pl-PL" sz="2400" dirty="0"/>
              <a:t> </a:t>
            </a:r>
            <a:r>
              <a:rPr lang="en-US" altLang="pl-PL" sz="2400" dirty="0" err="1"/>
              <a:t>chociaż</a:t>
            </a:r>
            <a:r>
              <a:rPr lang="en-US" altLang="pl-PL" sz="2400" dirty="0"/>
              <a:t> </a:t>
            </a:r>
            <a:r>
              <a:rPr lang="en-US" altLang="pl-PL" sz="2400" dirty="0" err="1"/>
              <a:t>raz</a:t>
            </a:r>
            <a:r>
              <a:rPr lang="en-US" altLang="pl-PL" sz="2400" dirty="0"/>
              <a:t> w </a:t>
            </a:r>
            <a:r>
              <a:rPr lang="en-US" altLang="pl-PL" sz="2400" dirty="0" err="1"/>
              <a:t>życiu</a:t>
            </a:r>
            <a:r>
              <a:rPr lang="pl-PL" altLang="pl-PL" sz="2400" dirty="0"/>
              <a:t> </a:t>
            </a:r>
            <a:r>
              <a:rPr lang="en-US" altLang="pl-PL" sz="2400" dirty="0"/>
              <a:t>-</a:t>
            </a:r>
            <a:r>
              <a:rPr lang="pl-PL" altLang="pl-PL" sz="2400" dirty="0"/>
              <a:t> 33,3</a:t>
            </a:r>
            <a:r>
              <a:rPr lang="en-US" altLang="pl-PL" sz="2400" dirty="0"/>
              <a:t>% I gr, </a:t>
            </a:r>
            <a:r>
              <a:rPr lang="pl-PL" altLang="pl-PL" sz="2400" dirty="0"/>
              <a:t>56,6</a:t>
            </a:r>
            <a:r>
              <a:rPr lang="en-US" altLang="pl-PL" sz="2400" dirty="0"/>
              <a:t>% II gr</a:t>
            </a:r>
          </a:p>
          <a:p>
            <a:pPr algn="just">
              <a:lnSpc>
                <a:spcPct val="150000"/>
              </a:lnSpc>
              <a:buSzPct val="45000"/>
              <a:buFont typeface="StarSymbol"/>
              <a:buChar char="●"/>
              <a:tabLst>
                <a:tab pos="0" algn="l"/>
              </a:tabLst>
            </a:pPr>
            <a:r>
              <a:rPr lang="en-US" altLang="pl-PL" sz="2400" dirty="0" err="1"/>
              <a:t>silne</a:t>
            </a:r>
            <a:r>
              <a:rPr lang="en-US" altLang="pl-PL" sz="2400" dirty="0"/>
              <a:t> </a:t>
            </a:r>
            <a:r>
              <a:rPr lang="en-US" altLang="pl-PL" sz="2400" dirty="0" err="1"/>
              <a:t>upicie</a:t>
            </a:r>
            <a:r>
              <a:rPr lang="en-US" altLang="pl-PL" sz="2400" dirty="0"/>
              <a:t> </a:t>
            </a:r>
            <a:r>
              <a:rPr lang="en-US" altLang="pl-PL" sz="2400" dirty="0" err="1"/>
              <a:t>się</a:t>
            </a:r>
            <a:r>
              <a:rPr lang="pl-PL" altLang="pl-PL" sz="2400" dirty="0"/>
              <a:t> </a:t>
            </a:r>
            <a:r>
              <a:rPr lang="en-US" altLang="pl-PL" sz="2400" dirty="0"/>
              <a:t>- </a:t>
            </a:r>
            <a:r>
              <a:rPr lang="en-US" altLang="pl-PL" sz="2400" dirty="0" err="1"/>
              <a:t>ostatnie</a:t>
            </a:r>
            <a:r>
              <a:rPr lang="pl-PL" altLang="pl-PL" sz="2400" dirty="0"/>
              <a:t> </a:t>
            </a:r>
            <a:r>
              <a:rPr lang="en-US" altLang="pl-PL" sz="2400" dirty="0"/>
              <a:t>30 </a:t>
            </a:r>
            <a:r>
              <a:rPr lang="en-US" altLang="pl-PL" sz="2400" dirty="0" err="1"/>
              <a:t>dni</a:t>
            </a:r>
            <a:r>
              <a:rPr lang="pl-PL" altLang="pl-PL" sz="2400" dirty="0"/>
              <a:t> </a:t>
            </a:r>
            <a:r>
              <a:rPr lang="en-US" altLang="pl-PL" sz="2400" dirty="0"/>
              <a:t>- 1</a:t>
            </a:r>
            <a:r>
              <a:rPr lang="pl-PL" altLang="pl-PL" sz="2400" dirty="0"/>
              <a:t>1,3</a:t>
            </a:r>
            <a:r>
              <a:rPr lang="en-US" altLang="pl-PL" sz="2400" dirty="0"/>
              <a:t>% I gr, </a:t>
            </a:r>
            <a:r>
              <a:rPr lang="pl-PL" altLang="pl-PL" sz="2400" dirty="0"/>
              <a:t>18</a:t>
            </a:r>
            <a:r>
              <a:rPr lang="en-US" altLang="pl-PL" sz="2400" dirty="0"/>
              <a:t>,</a:t>
            </a:r>
            <a:r>
              <a:rPr lang="pl-PL" altLang="pl-PL" sz="2400" dirty="0"/>
              <a:t>8</a:t>
            </a:r>
            <a:r>
              <a:rPr lang="en-US" altLang="pl-PL" sz="2400" dirty="0"/>
              <a:t>% II gr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C4265242-099A-4520-A997-E136EEFDFBD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</a:t>
            </a:fld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E2BAE22F-7AD9-4D5C-AFAC-5352369F9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069" y="1844824"/>
            <a:ext cx="2438399" cy="99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840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5ACF018-7F01-42D1-88E5-CBB908320F9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9</a:t>
            </a:fld>
            <a:endParaRPr lang="pl-PL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C56F9639-8C6E-4F8D-91B0-FE26E518536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3200" b="1" dirty="0"/>
              <a:t>TYTOŃ</a:t>
            </a:r>
          </a:p>
          <a:p>
            <a:endParaRPr lang="pl-PL" dirty="0"/>
          </a:p>
          <a:p>
            <a:pPr lvl="0" algn="just">
              <a:lnSpc>
                <a:spcPct val="150000"/>
              </a:lnSpc>
              <a:buClr>
                <a:srgbClr val="4F81BD"/>
              </a:buClr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en-US" sz="2400" dirty="0">
                <a:solidFill>
                  <a:prstClr val="black"/>
                </a:solidFill>
              </a:rPr>
              <a:t>kiedykolwiek w </a:t>
            </a:r>
            <a:r>
              <a:rPr lang="en-US" sz="2400" dirty="0" err="1">
                <a:solidFill>
                  <a:prstClr val="black"/>
                </a:solidFill>
              </a:rPr>
              <a:t>życiu</a:t>
            </a:r>
            <a:r>
              <a:rPr lang="pl-PL" sz="2400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- </a:t>
            </a:r>
            <a:r>
              <a:rPr lang="pl-PL" sz="2400" dirty="0">
                <a:solidFill>
                  <a:prstClr val="black"/>
                </a:solidFill>
              </a:rPr>
              <a:t>49,9</a:t>
            </a:r>
            <a:r>
              <a:rPr lang="en-US" sz="2400" dirty="0">
                <a:solidFill>
                  <a:prstClr val="black"/>
                </a:solidFill>
              </a:rPr>
              <a:t>% I gr,  </a:t>
            </a:r>
            <a:r>
              <a:rPr lang="pl-PL" sz="2400" dirty="0">
                <a:solidFill>
                  <a:prstClr val="black"/>
                </a:solidFill>
              </a:rPr>
              <a:t>65</a:t>
            </a:r>
            <a:r>
              <a:rPr lang="en-US" sz="2400" dirty="0">
                <a:solidFill>
                  <a:prstClr val="black"/>
                </a:solidFill>
              </a:rPr>
              <a:t>,</a:t>
            </a:r>
            <a:r>
              <a:rPr lang="pl-PL" sz="2400" dirty="0">
                <a:solidFill>
                  <a:prstClr val="black"/>
                </a:solidFill>
              </a:rPr>
              <a:t>5</a:t>
            </a:r>
            <a:r>
              <a:rPr lang="en-US" sz="2400" dirty="0">
                <a:solidFill>
                  <a:prstClr val="black"/>
                </a:solidFill>
              </a:rPr>
              <a:t>% II gr</a:t>
            </a:r>
          </a:p>
          <a:p>
            <a:pPr lvl="0" algn="just">
              <a:lnSpc>
                <a:spcPct val="150000"/>
              </a:lnSpc>
              <a:buClr>
                <a:srgbClr val="4F81BD"/>
              </a:buClr>
              <a:buSzPct val="45000"/>
              <a:buFont typeface="StarSymbol"/>
              <a:buChar char="●"/>
              <a:tabLst>
                <a:tab pos="0" algn="l"/>
              </a:tabLst>
              <a:defRPr/>
            </a:pPr>
            <a:r>
              <a:rPr lang="en-US" sz="2400" dirty="0" err="1">
                <a:solidFill>
                  <a:prstClr val="black"/>
                </a:solidFill>
              </a:rPr>
              <a:t>ostatnie</a:t>
            </a:r>
            <a:r>
              <a:rPr lang="en-US" sz="2400" dirty="0">
                <a:solidFill>
                  <a:prstClr val="black"/>
                </a:solidFill>
              </a:rPr>
              <a:t> 30 </a:t>
            </a:r>
            <a:r>
              <a:rPr lang="en-US" sz="2400" dirty="0" err="1">
                <a:solidFill>
                  <a:prstClr val="black"/>
                </a:solidFill>
              </a:rPr>
              <a:t>dni</a:t>
            </a:r>
            <a:r>
              <a:rPr lang="pl-PL" sz="2400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- 2</a:t>
            </a:r>
            <a:r>
              <a:rPr lang="pl-PL" sz="2400" dirty="0">
                <a:solidFill>
                  <a:prstClr val="black"/>
                </a:solidFill>
              </a:rPr>
              <a:t>3,0</a:t>
            </a:r>
            <a:r>
              <a:rPr lang="en-US" sz="2400" dirty="0">
                <a:solidFill>
                  <a:prstClr val="black"/>
                </a:solidFill>
              </a:rPr>
              <a:t>% z I gr, </a:t>
            </a:r>
            <a:r>
              <a:rPr lang="pl-PL" sz="2400" dirty="0">
                <a:solidFill>
                  <a:prstClr val="black"/>
                </a:solidFill>
              </a:rPr>
              <a:t>35,5</a:t>
            </a:r>
            <a:r>
              <a:rPr lang="en-US" sz="2400" dirty="0">
                <a:solidFill>
                  <a:prstClr val="black"/>
                </a:solidFill>
              </a:rPr>
              <a:t>% II gr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966762A3-C0BB-458D-8F09-34B8A68AC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408" y="2435266"/>
            <a:ext cx="2438611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247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76b4ab-e975-4498-b0c2-aeffdefe2784">
      <Terms xmlns="http://schemas.microsoft.com/office/infopath/2007/PartnerControls"/>
    </lcf76f155ced4ddcb4097134ff3c332f>
    <TaxCatchAll xmlns="709452c0-73d7-476a-b4db-88638e06a68c" xsi:nil="true"/>
    <SharedWithUsers xmlns="42bfd1d9-79d6-41cf-82e9-da7e33cc8946">
      <UserInfo>
        <DisplayName>Tarnowski Grzegorz</DisplayName>
        <AccountId>29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B0695BCCB6204D963DCD0ACDD0380D" ma:contentTypeVersion="20" ma:contentTypeDescription="Utwórz nowy dokument." ma:contentTypeScope="" ma:versionID="c2f508532f87f232551d2d4800e263c6">
  <xsd:schema xmlns:xsd="http://www.w3.org/2001/XMLSchema" xmlns:xs="http://www.w3.org/2001/XMLSchema" xmlns:p="http://schemas.microsoft.com/office/2006/metadata/properties" xmlns:ns2="7b76b4ab-e975-4498-b0c2-aeffdefe2784" xmlns:ns3="42bfd1d9-79d6-41cf-82e9-da7e33cc8946" xmlns:ns4="709452c0-73d7-476a-b4db-88638e06a68c" targetNamespace="http://schemas.microsoft.com/office/2006/metadata/properties" ma:root="true" ma:fieldsID="24924b01e9e02c3fafde1ac723c80167" ns2:_="" ns3:_="" ns4:_="">
    <xsd:import namespace="7b76b4ab-e975-4498-b0c2-aeffdefe2784"/>
    <xsd:import namespace="42bfd1d9-79d6-41cf-82e9-da7e33cc8946"/>
    <xsd:import namespace="709452c0-73d7-476a-b4db-88638e06a6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6b4ab-e975-4498-b0c2-aeffdefe2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Tagi obrazów" ma:readOnly="false" ma:fieldId="{5cf76f15-5ced-4ddc-b409-7134ff3c332f}" ma:taxonomyMulti="true" ma:sspId="9abd3792-fb4e-4634-9c85-54c7d6c4d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bfd1d9-79d6-41cf-82e9-da7e33cc894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Udostępnianie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Udostępnione dla — szczegóły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452c0-73d7-476a-b4db-88638e06a68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d47a331-880b-4baa-9b4f-4ab4f3c77790}" ma:internalName="TaxCatchAll" ma:showField="CatchAllData" ma:web="709452c0-73d7-476a-b4db-88638e06a6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92B919-4EC2-46BB-8E2D-4D9CE26599CA}">
  <ds:schemaRefs>
    <ds:schemaRef ds:uri="http://schemas.microsoft.com/office/2006/metadata/properties"/>
    <ds:schemaRef ds:uri="http://schemas.microsoft.com/office/infopath/2007/PartnerControls"/>
    <ds:schemaRef ds:uri="7b76b4ab-e975-4498-b0c2-aeffdefe2784"/>
    <ds:schemaRef ds:uri="709452c0-73d7-476a-b4db-88638e06a68c"/>
    <ds:schemaRef ds:uri="42bfd1d9-79d6-41cf-82e9-da7e33cc8946"/>
  </ds:schemaRefs>
</ds:datastoreItem>
</file>

<file path=customXml/itemProps2.xml><?xml version="1.0" encoding="utf-8"?>
<ds:datastoreItem xmlns:ds="http://schemas.openxmlformats.org/officeDocument/2006/customXml" ds:itemID="{B2656156-0848-454B-B9DB-7CBEFFDDA9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76b4ab-e975-4498-b0c2-aeffdefe2784"/>
    <ds:schemaRef ds:uri="42bfd1d9-79d6-41cf-82e9-da7e33cc8946"/>
    <ds:schemaRef ds:uri="709452c0-73d7-476a-b4db-88638e06a6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D587602-2A05-47A1-AE8A-E8DC6A0EE3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436</TotalTime>
  <Words>2213</Words>
  <Application>Microsoft Office PowerPoint</Application>
  <PresentationFormat>Panoramiczny</PresentationFormat>
  <Paragraphs>424</Paragraphs>
  <Slides>51</Slides>
  <Notes>11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51</vt:i4>
      </vt:variant>
    </vt:vector>
  </HeadingPairs>
  <TitlesOfParts>
    <vt:vector size="52" baseType="lpstr">
      <vt:lpstr>Wykusz</vt:lpstr>
      <vt:lpstr>UZALEŻNIENIA I RYZYKOWNE ZACHOWANIA MŁODZIEŻY ORAZ ICH PROFILAKTYKA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PRACA W PODGRUPACH - narkotyki i dopalacze -  najważniejsze informacje - 5 GRUP !!!!</vt:lpstr>
      <vt:lpstr>SYGNAŁY OSTRZEGAWCZE</vt:lpstr>
      <vt:lpstr>SLANG</vt:lpstr>
      <vt:lpstr>CYFROWI TUBYLCY vs CYFROWI IMIGRANCI</vt:lpstr>
      <vt:lpstr>Co to znaczy?</vt:lpstr>
      <vt:lpstr>CYFROWY ŚWIAT - Raport z badania NASK 3.0</vt:lpstr>
      <vt:lpstr>WYNIKI</vt:lpstr>
      <vt:lpstr>BADANIA NASK (2020)</vt:lpstr>
      <vt:lpstr>MOBY- „ARE YOU LOST IN THE WORLD LIKE ME ?”</vt:lpstr>
      <vt:lpstr>ZAGROŻENIA</vt:lpstr>
      <vt:lpstr>Cyberprzemoc</vt:lpstr>
      <vt:lpstr>Niektóre formy przemocy cyfrowej</vt:lpstr>
      <vt:lpstr>Niektóre formy przemocy cyfrowej</vt:lpstr>
      <vt:lpstr>"Bartek szuka dziewczyny"</vt:lpstr>
      <vt:lpstr>Cyberbullying - różnice</vt:lpstr>
      <vt:lpstr>FONOHOLIZM- syndrom uzależnienia od telefonu komórkowego</vt:lpstr>
      <vt:lpstr>SIECIOHOLIZM</vt:lpstr>
      <vt:lpstr>JAK BARDZO CYFROWY JESTEŚ ?</vt:lpstr>
      <vt:lpstr>MEDIA SPOŁECZNOŚCIOWE</vt:lpstr>
      <vt:lpstr>POWODY KORZYSTANIA Z PORTALI SPOŁECZNOŚCIOWYCH</vt:lpstr>
      <vt:lpstr>INNE NIEBEZPIECZNE ZJAWISKA</vt:lpstr>
      <vt:lpstr>INNE ZACHOWANIA RYZYKOWNE I UZALEŻNIENIA</vt:lpstr>
      <vt:lpstr>PRACA W GRUPACH/ PARACH</vt:lpstr>
      <vt:lpstr>Otoczenie społeczne wobec układu dzieci  - ZACHOWANIA RYZYKOWNE</vt:lpstr>
      <vt:lpstr>KOMUNIKACJA I RELACJA KLUCZEM DO SUKCESU</vt:lpstr>
      <vt:lpstr>Wyobraź sobie, że……</vt:lpstr>
      <vt:lpstr>BLOKADY KOMUNIKACYJNE GORDONA</vt:lpstr>
      <vt:lpstr>W relacjach z nastolatkami, wystrzegajmy się komunikatów typu:</vt:lpstr>
      <vt:lpstr>PRZYDATNE UMIEJĘTNOŚCI KOMUNIKACYJNE</vt:lpstr>
      <vt:lpstr>PROFILAKTYKA</vt:lpstr>
      <vt:lpstr>Mądra profilaktyka-  zacznij od pytań !</vt:lpstr>
      <vt:lpstr>CZYNNIKI CHRONIĄCE</vt:lpstr>
      <vt:lpstr>WSPÓŁPRACA Z SZKOŁĄ I RODZICAMI JAKO ISTOTNY ELEMENT PROFILAKTYKI</vt:lpstr>
      <vt:lpstr>INTERDYSYCPLINARNY MODEL WSPARCIA</vt:lpstr>
      <vt:lpstr>Film jako forma profilaktyki !</vt:lpstr>
      <vt:lpstr>Struktura warsztatu</vt:lpstr>
      <vt:lpstr>PODSUMOWANIE</vt:lpstr>
      <vt:lpstr>ewaluacja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Małgorzata Stasiak</cp:lastModifiedBy>
  <cp:revision>38</cp:revision>
  <cp:lastPrinted>2020-11-04T11:10:20Z</cp:lastPrinted>
  <dcterms:created xsi:type="dcterms:W3CDTF">2017-10-11T07:02:49Z</dcterms:created>
  <dcterms:modified xsi:type="dcterms:W3CDTF">2023-11-20T13:59:40Z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0x010100EAB0695BCCB6204D963DCD0ACDD0380D</vt:lpwstr>
  </property>
</Properties>
</file>