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61" r:id="rId3"/>
    <p:sldId id="260" r:id="rId4"/>
    <p:sldId id="259" r:id="rId5"/>
    <p:sldId id="264" r:id="rId6"/>
    <p:sldId id="263" r:id="rId7"/>
    <p:sldId id="262" r:id="rId8"/>
    <p:sldId id="265" r:id="rId9"/>
    <p:sldId id="275" r:id="rId10"/>
    <p:sldId id="272" r:id="rId11"/>
    <p:sldId id="273" r:id="rId12"/>
    <p:sldId id="266" r:id="rId13"/>
    <p:sldId id="267" r:id="rId14"/>
    <p:sldId id="268" r:id="rId15"/>
    <p:sldId id="269" r:id="rId16"/>
    <p:sldId id="271" r:id="rId17"/>
    <p:sldId id="274" r:id="rId18"/>
    <p:sldId id="258" r:id="rId1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>
        <p:scale>
          <a:sx n="83" d="100"/>
          <a:sy n="83" d="100"/>
        </p:scale>
        <p:origin x="-4344" y="-6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Relationship Id="rId27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DD25F-7F4A-4345-9466-82F09DB51700}" type="datetimeFigureOut">
              <a:rPr lang="pl-PL" smtClean="0"/>
              <a:t>21.11.2023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8AD04-8F39-4F87-B04F-2C2EC474D5D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722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D8AD04-8F39-4F87-B04F-2C2EC474D5DF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59612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BD6A40-CB9B-402A-9A98-4BE4783E1746}" type="datetime1">
              <a:rPr lang="pl-PL" smtClean="0"/>
              <a:t>21.11.2023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oliniow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oliniow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8638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E0FE1-720C-4894-8851-AF5AB315B0C1}" type="datetime1">
              <a:rPr lang="pl-PL" smtClean="0"/>
              <a:t>21.11.2023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DFE23-E64A-4CE9-8728-2E3FAF219D9A}" type="datetime1">
              <a:rPr lang="pl-PL" smtClean="0"/>
              <a:t>21.11.2023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C6FCC8E-3D9E-4AA6-BBDD-60E41A112D20}" type="datetime1">
              <a:rPr lang="pl-PL" smtClean="0"/>
              <a:t>21.11.2023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878" y="188640"/>
            <a:ext cx="4773067" cy="932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00E0398-C7D4-4E38-AA64-EDA9DF8B1C46}" type="datetime1">
              <a:rPr lang="pl-PL" smtClean="0"/>
              <a:t>21.11.2023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oliniow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oliniow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oliniow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oliniow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D1D1C-52DE-40BD-9D3B-EC9E587401BA}" type="datetime1">
              <a:rPr lang="pl-PL" smtClean="0"/>
              <a:t>21.11.2023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2248-FE19-4AE2-BCAF-9BF02F67F0DB}" type="datetime1">
              <a:rPr lang="pl-PL" smtClean="0"/>
              <a:t>21.11.2023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E568E8F-497A-41F2-B3BC-F36D7E59046B}" type="datetime1">
              <a:rPr lang="pl-PL" smtClean="0"/>
              <a:t>21.11.2023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42A4-CB76-40C7-8E42-3DD0ABEA473C}" type="datetime1">
              <a:rPr lang="pl-PL" smtClean="0"/>
              <a:t>21.11.2023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oliniow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oliniow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37BB190-FEFA-4454-97D4-B853EB8A75CF}" type="datetime1">
              <a:rPr lang="pl-PL" smtClean="0"/>
              <a:t>21.11.2023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oliniow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oliniow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oliniow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oliniow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2DF9E1C-EF9E-4630-9F50-03C23376ACBE}" type="datetime1">
              <a:rPr lang="pl-PL" smtClean="0"/>
              <a:t>21.11.2023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oliniow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C6FCC8E-3D9E-4AA6-BBDD-60E41A112D20}" type="datetime1">
              <a:rPr lang="pl-PL" smtClean="0"/>
              <a:t>21.11.2023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oliniow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oliniow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oliniow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7F9822B-69A1-411A-A71A-36C458F40124}" type="slidenum">
              <a:rPr lang="pl-PL" smtClean="0"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222401" y="1916832"/>
            <a:ext cx="6381750" cy="1872208"/>
          </a:xfrm>
        </p:spPr>
        <p:txBody>
          <a:bodyPr rtlCol="0"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l-PL" altLang="pl-PL" sz="44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PRACA Z DZIECKIEM Z FAS I ZE SPEKTRUM FAS</a:t>
            </a:r>
            <a:endParaRPr lang="pl-PL" altLang="pl-PL" sz="44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</a:t>
            </a:fld>
            <a:endParaRPr lang="pl-PL"/>
          </a:p>
        </p:txBody>
      </p:sp>
      <p:sp>
        <p:nvSpPr>
          <p:cNvPr id="8" name="Prostokąt 7"/>
          <p:cNvSpPr/>
          <p:nvPr/>
        </p:nvSpPr>
        <p:spPr>
          <a:xfrm>
            <a:off x="4716016" y="4166852"/>
            <a:ext cx="4084638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pl-PL" sz="28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TOMASZ POLKOWSKI</a:t>
            </a:r>
            <a:endParaRPr lang="pl-PL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Prostokąt 10"/>
          <p:cNvSpPr/>
          <p:nvPr/>
        </p:nvSpPr>
        <p:spPr>
          <a:xfrm>
            <a:off x="2102266" y="5805264"/>
            <a:ext cx="63580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400" b="1" dirty="0">
                <a:latin typeface="Calibri" pitchFamily="34" charset="0"/>
              </a:rPr>
              <a:t>Projekt pn. „Dla rodziny” - doskonalenie zawodowe kadr systemu wspierania rodziny i pieczy zastępczej </a:t>
            </a:r>
            <a:r>
              <a:rPr lang="pl-PL" sz="1400" b="1" dirty="0" smtClean="0">
                <a:latin typeface="Calibri" pitchFamily="34" charset="0"/>
              </a:rPr>
              <a:t>jest </a:t>
            </a:r>
            <a:r>
              <a:rPr lang="pl-PL" sz="1400" b="1" dirty="0">
                <a:latin typeface="Calibri" pitchFamily="34" charset="0"/>
              </a:rPr>
              <a:t>współfinansowany przez Unię Europejską ze środków Europejskiego Funduszu Społecznego </a:t>
            </a:r>
            <a:r>
              <a:rPr lang="pl-PL" sz="1400" b="1" dirty="0" smtClean="0">
                <a:latin typeface="Calibri" pitchFamily="34" charset="0"/>
              </a:rPr>
              <a:t>w </a:t>
            </a:r>
            <a:r>
              <a:rPr lang="pl-PL" sz="1400" b="1" dirty="0">
                <a:latin typeface="Calibri" pitchFamily="34" charset="0"/>
              </a:rPr>
              <a:t>ramach Programu Operacyjnego Wiedza Edukacja Rozwój na lata 2014-2020</a:t>
            </a:r>
          </a:p>
        </p:txBody>
      </p:sp>
    </p:spTree>
    <p:extLst>
      <p:ext uri="{BB962C8B-B14F-4D97-AF65-F5344CB8AC3E}">
        <p14:creationId xmlns:p14="http://schemas.microsoft.com/office/powerpoint/2010/main" val="32330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79512" y="1124744"/>
            <a:ext cx="8568952" cy="5161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sz="2350" b="1" dirty="0" smtClean="0"/>
              <a:t>ZABURZENIA PIERWOTNE I ZABURZENIA WTÓRNE</a:t>
            </a:r>
          </a:p>
          <a:p>
            <a:pPr marL="0" indent="0" algn="ctr">
              <a:buNone/>
            </a:pPr>
            <a:endParaRPr lang="pl-PL" sz="2350" b="1" dirty="0"/>
          </a:p>
          <a:p>
            <a:pPr marL="0" indent="0" algn="just">
              <a:buNone/>
            </a:pPr>
            <a:r>
              <a:rPr lang="pl-PL" sz="2350" b="1" dirty="0" smtClean="0">
                <a:solidFill>
                  <a:srgbClr val="C00000"/>
                </a:solidFill>
              </a:rPr>
              <a:t>Zaburzenia pierwotne: Wynikające z uszkodzeń mózgu, w tym:</a:t>
            </a:r>
          </a:p>
          <a:p>
            <a:pPr algn="just">
              <a:buFontTx/>
              <a:buChar char="-"/>
            </a:pPr>
            <a:r>
              <a:rPr lang="pl-PL" sz="2350" b="1" dirty="0" smtClean="0"/>
              <a:t>Obniżone możliwości intelektualne (u około połowy dzieci z FAS)</a:t>
            </a:r>
          </a:p>
          <a:p>
            <a:pPr algn="just">
              <a:buFontTx/>
              <a:buChar char="-"/>
            </a:pPr>
            <a:r>
              <a:rPr lang="pl-PL" sz="2350" b="1" dirty="0" smtClean="0"/>
              <a:t>Zaburzona pamięć</a:t>
            </a:r>
          </a:p>
          <a:p>
            <a:pPr algn="just">
              <a:buFontTx/>
              <a:buChar char="-"/>
            </a:pPr>
            <a:r>
              <a:rPr lang="pl-PL" sz="2350" b="1" dirty="0" smtClean="0"/>
              <a:t>Brak umiejętności uogólniania</a:t>
            </a:r>
          </a:p>
          <a:p>
            <a:pPr algn="just">
              <a:buFontTx/>
              <a:buChar char="-"/>
            </a:pPr>
            <a:r>
              <a:rPr lang="pl-PL" sz="2350" b="1" dirty="0" smtClean="0"/>
              <a:t>Trudności z myśleniem abstrakcyjnym</a:t>
            </a:r>
          </a:p>
          <a:p>
            <a:pPr algn="just">
              <a:buFontTx/>
              <a:buChar char="-"/>
            </a:pPr>
            <a:r>
              <a:rPr lang="pl-PL" sz="2350" b="1" dirty="0" smtClean="0"/>
              <a:t>Nadwrażliwość lub obniżona wrażliwość</a:t>
            </a:r>
          </a:p>
          <a:p>
            <a:pPr algn="just">
              <a:buFontTx/>
              <a:buChar char="-"/>
            </a:pPr>
            <a:r>
              <a:rPr lang="pl-PL" sz="2350" b="1" dirty="0" smtClean="0"/>
              <a:t>Zdolności w wybranych dziedzinach, np. muzyka lub komputer</a:t>
            </a:r>
          </a:p>
          <a:p>
            <a:pPr algn="just">
              <a:buFontTx/>
              <a:buChar char="-"/>
            </a:pPr>
            <a:endParaRPr lang="pl-PL" sz="2350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978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496944" cy="5277200"/>
          </a:xfrm>
        </p:spPr>
        <p:txBody>
          <a:bodyPr/>
          <a:lstStyle/>
          <a:p>
            <a:pPr marL="0" indent="0">
              <a:buNone/>
            </a:pPr>
            <a:r>
              <a:rPr lang="pl-PL" b="1" dirty="0" smtClean="0">
                <a:solidFill>
                  <a:srgbClr val="C00000"/>
                </a:solidFill>
              </a:rPr>
              <a:t>Zaburzenia wtórne:</a:t>
            </a:r>
          </a:p>
          <a:p>
            <a:pPr marL="0" indent="0" algn="just">
              <a:buNone/>
            </a:pPr>
            <a:r>
              <a:rPr lang="pl-PL" dirty="0" smtClean="0"/>
              <a:t>Pojawiają się na skutek nieadekwatnego postępowania z dziećmi z FAS, w tym np.</a:t>
            </a:r>
          </a:p>
          <a:p>
            <a:pPr>
              <a:buFontTx/>
              <a:buChar char="-"/>
            </a:pPr>
            <a:r>
              <a:rPr lang="pl-PL" dirty="0" smtClean="0"/>
              <a:t>Frustracja</a:t>
            </a:r>
          </a:p>
          <a:p>
            <a:pPr>
              <a:buFontTx/>
              <a:buChar char="-"/>
            </a:pPr>
            <a:r>
              <a:rPr lang="pl-PL" dirty="0" smtClean="0"/>
              <a:t>Lęk</a:t>
            </a:r>
          </a:p>
          <a:p>
            <a:pPr>
              <a:buFontTx/>
              <a:buChar char="-"/>
            </a:pPr>
            <a:r>
              <a:rPr lang="pl-PL" dirty="0" smtClean="0"/>
              <a:t>Niska samoocena</a:t>
            </a:r>
          </a:p>
          <a:p>
            <a:pPr>
              <a:buFontTx/>
              <a:buChar char="-"/>
            </a:pPr>
            <a:r>
              <a:rPr lang="pl-PL" dirty="0" smtClean="0"/>
              <a:t>Tendencje do izolowania się</a:t>
            </a:r>
          </a:p>
          <a:p>
            <a:pPr>
              <a:buFontTx/>
              <a:buChar char="-"/>
            </a:pPr>
            <a:r>
              <a:rPr lang="pl-PL" dirty="0" smtClean="0"/>
              <a:t>Zachowania agresywne</a:t>
            </a:r>
          </a:p>
          <a:p>
            <a:pPr>
              <a:buFontTx/>
              <a:buChar char="-"/>
            </a:pPr>
            <a:r>
              <a:rPr lang="pl-PL" dirty="0" smtClean="0"/>
              <a:t>Problemy w szkole</a:t>
            </a:r>
          </a:p>
          <a:p>
            <a:pPr>
              <a:buFontTx/>
              <a:buChar char="-"/>
            </a:pPr>
            <a:r>
              <a:rPr lang="pl-PL" dirty="0" smtClean="0"/>
              <a:t>Depresja</a:t>
            </a:r>
          </a:p>
          <a:p>
            <a:pPr>
              <a:buFontTx/>
              <a:buChar char="-"/>
            </a:pPr>
            <a:r>
              <a:rPr lang="pl-PL" dirty="0" smtClean="0"/>
              <a:t>Nadużywanie alkoholu i innych używek</a:t>
            </a:r>
          </a:p>
          <a:p>
            <a:pPr>
              <a:buFontTx/>
              <a:buChar char="-"/>
            </a:pP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719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fasd-objaw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7848872" cy="4905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0691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 smtClean="0"/>
          </a:p>
          <a:p>
            <a:pPr marL="0" indent="0">
              <a:buNone/>
            </a:pPr>
            <a:endParaRPr lang="pl-PL" dirty="0"/>
          </a:p>
          <a:p>
            <a:pPr marL="0" indent="0">
              <a:buNone/>
            </a:pPr>
            <a:r>
              <a:rPr lang="pl-PL" dirty="0" smtClean="0"/>
              <a:t>Rysunek: </a:t>
            </a:r>
            <a:r>
              <a:rPr lang="pl-PL" dirty="0" err="1" smtClean="0"/>
              <a:t>Esperal</a:t>
            </a:r>
            <a:r>
              <a:rPr lang="pl-PL" dirty="0" smtClean="0"/>
              <a:t> Polska</a:t>
            </a:r>
            <a:endParaRPr lang="pl-PL" dirty="0"/>
          </a:p>
          <a:p>
            <a:pPr marL="0" indent="0">
              <a:buNone/>
            </a:pP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>
          <a:xfrm>
            <a:off x="8100392" y="5733256"/>
            <a:ext cx="609600" cy="521208"/>
          </a:xfrm>
        </p:spPr>
        <p:txBody>
          <a:bodyPr/>
          <a:lstStyle/>
          <a:p>
            <a:fld id="{37F9822B-69A1-411A-A71A-36C458F40124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759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496944" cy="5133184"/>
          </a:xfrm>
        </p:spPr>
        <p:txBody>
          <a:bodyPr/>
          <a:lstStyle/>
          <a:p>
            <a:pPr marL="0" indent="0" algn="ctr">
              <a:buNone/>
            </a:pPr>
            <a:r>
              <a:rPr lang="pl-PL" b="1" dirty="0" smtClean="0">
                <a:solidFill>
                  <a:srgbClr val="C00000"/>
                </a:solidFill>
              </a:rPr>
              <a:t>9 kroków pomocy dzieciom z FAS*</a:t>
            </a:r>
          </a:p>
          <a:p>
            <a:pPr marL="0" indent="0" algn="ctr">
              <a:buNone/>
            </a:pPr>
            <a:r>
              <a:rPr lang="pl-PL" b="1" dirty="0" smtClean="0">
                <a:solidFill>
                  <a:srgbClr val="C00000"/>
                </a:solidFill>
              </a:rPr>
              <a:t>(Na podstawie 8 kroków Fundacji FASTRYGA)</a:t>
            </a:r>
          </a:p>
          <a:p>
            <a:pPr marL="0" indent="0" algn="just">
              <a:buNone/>
            </a:pPr>
            <a:r>
              <a:rPr lang="pl-PL" b="1" dirty="0" smtClean="0"/>
              <a:t>1. Stałość w relacjach. Zachowania typowe dla budowania bezpiecznego wzorca więzi: Stałość i przewidywalność w odpowiadaniu na potrzeby, odczytywanie potrzeb,  budowanie poczucia bezpieczeństwa, empatia, akceptacja dziecka, ciekawość, przeżywanie wspólnych radości.</a:t>
            </a:r>
            <a:endParaRPr lang="pl-PL" b="1" dirty="0"/>
          </a:p>
          <a:p>
            <a:pPr marL="0" indent="0" algn="ctr">
              <a:buNone/>
            </a:pP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13</a:t>
            </a:fld>
            <a:endParaRPr lang="pl-PL"/>
          </a:p>
        </p:txBody>
      </p:sp>
      <p:pic>
        <p:nvPicPr>
          <p:cNvPr id="6146" name="Picture 2" descr="C:\Users\Admin\Desktop\3FA0315100000578-4339316-Natyra_Teske_from_Alberta_Canada_found_out_she_was_pregnant_when-m-7_14932996048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437112"/>
            <a:ext cx="2666473" cy="226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09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251520" y="1052736"/>
            <a:ext cx="8424936" cy="542121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pl-PL" b="1" dirty="0" smtClean="0">
                <a:solidFill>
                  <a:srgbClr val="C00000"/>
                </a:solidFill>
              </a:rPr>
              <a:t>2. Konkret: </a:t>
            </a:r>
            <a:r>
              <a:rPr lang="pl-PL" sz="2000" b="1" dirty="0" smtClean="0"/>
              <a:t>Posługiwanie się konkretnym słownictwem. Należy myśleć o nich, jak o dzieciach młodszych.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b="1" dirty="0" smtClean="0">
                <a:solidFill>
                  <a:srgbClr val="C00000"/>
                </a:solidFill>
              </a:rPr>
              <a:t>3. Ograniczenie zmian do minimum. </a:t>
            </a:r>
            <a:r>
              <a:rPr lang="pl-PL" sz="2000" b="1" dirty="0" smtClean="0"/>
              <a:t>(Również w słownictwie)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b="1" dirty="0" smtClean="0">
                <a:solidFill>
                  <a:srgbClr val="C00000"/>
                </a:solidFill>
              </a:rPr>
              <a:t>4. Regularne powtarzanie czynności, informacji do zapamiętania.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b="1" dirty="0" smtClean="0">
                <a:solidFill>
                  <a:srgbClr val="C00000"/>
                </a:solidFill>
              </a:rPr>
              <a:t>5. Rutyna. </a:t>
            </a:r>
            <a:r>
              <a:rPr lang="pl-PL" sz="2000" b="1" dirty="0" smtClean="0"/>
              <a:t>Te same czynności każdego dnia.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pl-PL" b="1" dirty="0" smtClean="0">
                <a:solidFill>
                  <a:srgbClr val="C00000"/>
                </a:solidFill>
              </a:rPr>
              <a:t>6. Prostota </a:t>
            </a:r>
            <a:r>
              <a:rPr lang="pl-PL" sz="2000" b="1" dirty="0" smtClean="0"/>
              <a:t>(w słowach i gestach).</a:t>
            </a:r>
          </a:p>
          <a:p>
            <a:pPr marL="0" indent="0">
              <a:spcBef>
                <a:spcPts val="0"/>
              </a:spcBef>
              <a:buNone/>
            </a:pPr>
            <a:endParaRPr lang="pl-PL" b="1" dirty="0">
              <a:solidFill>
                <a:srgbClr val="C00000"/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14</a:t>
            </a:fld>
            <a:endParaRPr lang="pl-PL"/>
          </a:p>
        </p:txBody>
      </p:sp>
      <p:pic>
        <p:nvPicPr>
          <p:cNvPr id="7170" name="Picture 2" descr="C:\Users\Admin\Desktop\routine-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924505"/>
            <a:ext cx="5032727" cy="2815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03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07504" y="1196752"/>
            <a:ext cx="8640960" cy="5277200"/>
          </a:xfrm>
        </p:spPr>
        <p:txBody>
          <a:bodyPr/>
          <a:lstStyle/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7. Szczegółowość: </a:t>
            </a:r>
            <a:r>
              <a:rPr lang="pl-PL" sz="2000" dirty="0" smtClean="0"/>
              <a:t>Należy mówić dokładnie, co mam na myśli. Dzieci z FAS mają trudności z rozumieniem pojęć abstrakcyjnych, uogólnianiem. Należy mówić krok po kroku, co należy robić.</a:t>
            </a:r>
          </a:p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8. Zasady: </a:t>
            </a:r>
            <a:r>
              <a:rPr lang="pl-PL" sz="2000" dirty="0" smtClean="0"/>
              <a:t>Dzieci z FAS potrzebują zasad do prawidłowego funkcjonowania. Są one źródłem ich poczucia bezpieczeństwa. </a:t>
            </a:r>
          </a:p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9. Nadzór: </a:t>
            </a:r>
            <a:r>
              <a:rPr lang="pl-PL" sz="2000" dirty="0" smtClean="0"/>
              <a:t>Z powodu swojej „naiwności” dzieci z FAS mogą się wdawać w niebezpieczne sytuacje, dlatego potrzebują nadzoru.  </a:t>
            </a:r>
            <a:endParaRPr lang="pl-PL" sz="20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15</a:t>
            </a:fld>
            <a:endParaRPr lang="pl-PL"/>
          </a:p>
        </p:txBody>
      </p:sp>
      <p:pic>
        <p:nvPicPr>
          <p:cNvPr id="8194" name="Picture 2" descr="C:\Users\Admin\Desktop\robert-collins-333411-1500x10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789040"/>
            <a:ext cx="4304451" cy="297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35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07504" y="1268760"/>
            <a:ext cx="8568952" cy="5205192"/>
          </a:xfrm>
        </p:spPr>
        <p:txBody>
          <a:bodyPr/>
          <a:lstStyle/>
          <a:p>
            <a:pPr marL="0" indent="0" algn="ctr">
              <a:buNone/>
            </a:pPr>
            <a:r>
              <a:rPr lang="pl-PL" sz="3600" b="1" dirty="0" smtClean="0">
                <a:solidFill>
                  <a:srgbClr val="C00000"/>
                </a:solidFill>
              </a:rPr>
              <a:t>AKCEPTACJA</a:t>
            </a:r>
          </a:p>
          <a:p>
            <a:pPr marL="0" indent="0" algn="just">
              <a:buNone/>
            </a:pPr>
            <a:r>
              <a:rPr lang="pl-PL" b="1" dirty="0" smtClean="0"/>
              <a:t>Należy zwrócić szczególną uwagę na akceptację dziecka z FAS w domu, w szkole i w innych miejscach!!! Brak akceptacji będzie potęgować zaburzenia, w tym brak szacunku do siebie i brak wiary w umiejętność wykonania najprostszych zadań.</a:t>
            </a:r>
          </a:p>
          <a:p>
            <a:pPr marL="0" indent="0" algn="just">
              <a:buNone/>
            </a:pPr>
            <a:endParaRPr lang="pl-PL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16</a:t>
            </a:fld>
            <a:endParaRPr lang="pl-PL"/>
          </a:p>
        </p:txBody>
      </p:sp>
      <p:pic>
        <p:nvPicPr>
          <p:cNvPr id="9218" name="Picture 2" descr="C:\Users\Admin\Desktop\loving-par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1" y="4006849"/>
            <a:ext cx="4205666" cy="278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05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8424936" cy="54212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 smtClean="0">
                <a:solidFill>
                  <a:srgbClr val="C00000"/>
                </a:solidFill>
              </a:rPr>
              <a:t>TERAPIA DZIECI Z FAS</a:t>
            </a:r>
          </a:p>
          <a:p>
            <a:pPr marL="457200" indent="-457200" algn="just">
              <a:spcBef>
                <a:spcPts val="0"/>
              </a:spcBef>
              <a:buAutoNum type="arabicPeriod"/>
            </a:pPr>
            <a:r>
              <a:rPr lang="pl-PL" b="1" dirty="0" smtClean="0">
                <a:solidFill>
                  <a:schemeClr val="tx2"/>
                </a:solidFill>
              </a:rPr>
              <a:t>Każdy przypadek jest inny!!!</a:t>
            </a:r>
          </a:p>
          <a:p>
            <a:pPr marL="457200" indent="-457200" algn="just">
              <a:spcBef>
                <a:spcPts val="0"/>
              </a:spcBef>
              <a:buAutoNum type="arabicPeriod"/>
            </a:pPr>
            <a:r>
              <a:rPr lang="pl-PL" dirty="0" smtClean="0"/>
              <a:t>Budowanie bezpiecznych więzi.</a:t>
            </a:r>
          </a:p>
          <a:p>
            <a:pPr marL="457200" indent="-457200" algn="just">
              <a:spcBef>
                <a:spcPts val="0"/>
              </a:spcBef>
              <a:buAutoNum type="arabicPeriod"/>
            </a:pPr>
            <a:r>
              <a:rPr lang="pl-PL" dirty="0" smtClean="0"/>
              <a:t>Metoda 9 kroków.</a:t>
            </a:r>
          </a:p>
          <a:p>
            <a:pPr marL="457200" indent="-457200" algn="just">
              <a:spcBef>
                <a:spcPts val="0"/>
              </a:spcBef>
              <a:buAutoNum type="arabicPeriod"/>
            </a:pPr>
            <a:r>
              <a:rPr lang="pl-PL" dirty="0" smtClean="0"/>
              <a:t>Często stosowane jest wspieranie rozwoju </a:t>
            </a:r>
            <a:r>
              <a:rPr lang="pl-PL" dirty="0" err="1" smtClean="0"/>
              <a:t>sensomoto-rycznego</a:t>
            </a:r>
            <a:r>
              <a:rPr lang="pl-PL" dirty="0" smtClean="0"/>
              <a:t>.</a:t>
            </a:r>
          </a:p>
          <a:p>
            <a:pPr marL="457200" indent="-457200" algn="just">
              <a:spcBef>
                <a:spcPts val="0"/>
              </a:spcBef>
              <a:buAutoNum type="arabicPeriod"/>
            </a:pPr>
            <a:r>
              <a:rPr lang="pl-PL" dirty="0" smtClean="0"/>
              <a:t>Warsztaty terapeutyczne.</a:t>
            </a:r>
          </a:p>
          <a:p>
            <a:pPr marL="457200" indent="-457200" algn="just">
              <a:spcBef>
                <a:spcPts val="0"/>
              </a:spcBef>
              <a:buAutoNum type="arabicPeriod"/>
            </a:pPr>
            <a:r>
              <a:rPr lang="pl-PL" dirty="0" smtClean="0"/>
              <a:t>Dieta - maksymalne ograniczenie cukru, napojów gazowanych, glutenu i kazeiny. CUKIER DZIAŁA JAK NEUROTOKSYNA!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pl-PL" b="1" dirty="0" smtClean="0"/>
              <a:t>Dzieci z FAS, które otrzymają adekwatną pomoc mogą odczuwać szczęście i budować wiele umiejętności, w  tym zdolność do trwałych relacji!</a:t>
            </a:r>
            <a:endParaRPr lang="pl-PL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8722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rostokąt 11"/>
          <p:cNvSpPr/>
          <p:nvPr/>
        </p:nvSpPr>
        <p:spPr>
          <a:xfrm>
            <a:off x="2123728" y="5589240"/>
            <a:ext cx="6831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l-PL" sz="1600" b="1" dirty="0">
                <a:latin typeface="Calibri" pitchFamily="34" charset="0"/>
              </a:rPr>
              <a:t>Projekt pn. „Dla rodziny” - doskonalenie zawodowe kadr systemu wspierania rodziny i pieczy zastępczej jest współfinansowany przez Unię Europejską ze środków Europejskiego Funduszu Społecznego </a:t>
            </a:r>
            <a:r>
              <a:rPr lang="pl-PL" sz="1600" b="1" dirty="0" smtClean="0">
                <a:latin typeface="Calibri" pitchFamily="34" charset="0"/>
              </a:rPr>
              <a:t>w ramach </a:t>
            </a:r>
            <a:r>
              <a:rPr lang="pl-PL" sz="1600" b="1" dirty="0">
                <a:latin typeface="Calibri" pitchFamily="34" charset="0"/>
              </a:rPr>
              <a:t>Programu Operacyjnego Wiedza Edukacja Rozwój na lata 2014-2020</a:t>
            </a:r>
          </a:p>
        </p:txBody>
      </p:sp>
      <p:sp>
        <p:nvSpPr>
          <p:cNvPr id="7" name="Prostokąt 6"/>
          <p:cNvSpPr/>
          <p:nvPr/>
        </p:nvSpPr>
        <p:spPr>
          <a:xfrm>
            <a:off x="2411760" y="2704237"/>
            <a:ext cx="2646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 smtClean="0"/>
          </a:p>
          <a:p>
            <a:pPr algn="ctr"/>
            <a:endParaRPr lang="pl-PL" b="1" dirty="0"/>
          </a:p>
          <a:p>
            <a:pPr algn="ctr"/>
            <a:endParaRPr lang="pl-PL" b="1" dirty="0" smtClean="0"/>
          </a:p>
          <a:p>
            <a:pPr algn="ctr"/>
            <a:endParaRPr lang="pl-PL" b="1" dirty="0"/>
          </a:p>
        </p:txBody>
      </p:sp>
      <p:sp>
        <p:nvSpPr>
          <p:cNvPr id="14" name="Prostokąt 13"/>
          <p:cNvSpPr/>
          <p:nvPr/>
        </p:nvSpPr>
        <p:spPr>
          <a:xfrm>
            <a:off x="5057800" y="2768427"/>
            <a:ext cx="3162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l-PL" b="1" dirty="0" smtClean="0"/>
          </a:p>
          <a:p>
            <a:pPr algn="ctr"/>
            <a:endParaRPr lang="pl-PL" b="1" dirty="0" smtClean="0"/>
          </a:p>
        </p:txBody>
      </p:sp>
      <p:sp>
        <p:nvSpPr>
          <p:cNvPr id="15" name="Tytuł 1"/>
          <p:cNvSpPr txBox="1">
            <a:spLocks/>
          </p:cNvSpPr>
          <p:nvPr/>
        </p:nvSpPr>
        <p:spPr>
          <a:xfrm>
            <a:off x="1934632" y="3501008"/>
            <a:ext cx="6764362" cy="6477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pl-PL" sz="2800" b="1" dirty="0" smtClean="0">
                <a:ln w="0"/>
                <a:latin typeface="Calibri" panose="020F0502020204030204" pitchFamily="34" charset="0"/>
                <a:cs typeface="Calibri" panose="020F0502020204030204" pitchFamily="34" charset="0"/>
              </a:rPr>
              <a:t>www.sosdlarodziny.com</a:t>
            </a:r>
            <a:endParaRPr lang="pl-PL" b="1" dirty="0">
              <a:ln w="0"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18</a:t>
            </a:fld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2555776" y="2132856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DZIĘKUJĘ ZA UWAGĘ.</a:t>
            </a:r>
            <a:endParaRPr lang="pl-PL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68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07504" y="1052736"/>
            <a:ext cx="8640960" cy="5421216"/>
          </a:xfrm>
        </p:spPr>
        <p:txBody>
          <a:bodyPr/>
          <a:lstStyle/>
          <a:p>
            <a:pPr marL="0" indent="0" algn="ctr">
              <a:buNone/>
            </a:pP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</a:rPr>
              <a:t>FAS: Alkoholowy Zespół Płodowy </a:t>
            </a:r>
            <a:br>
              <a:rPr lang="pl-PL" sz="32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</a:rPr>
              <a:t>(„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</a:rPr>
              <a:t>Fetal</a:t>
            </a: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</a:rPr>
              <a:t>Alcohol</a:t>
            </a: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3200" b="1" dirty="0" err="1" smtClean="0">
                <a:solidFill>
                  <a:schemeClr val="accent1">
                    <a:lumMod val="50000"/>
                  </a:schemeClr>
                </a:solidFill>
              </a:rPr>
              <a:t>Syndrome</a:t>
            </a:r>
            <a:r>
              <a:rPr lang="pl-PL" sz="3200" b="1" dirty="0" smtClean="0">
                <a:solidFill>
                  <a:schemeClr val="accent1">
                    <a:lumMod val="50000"/>
                  </a:schemeClr>
                </a:solidFill>
              </a:rPr>
              <a:t>”)</a:t>
            </a:r>
          </a:p>
          <a:p>
            <a:pPr marL="0" indent="0" algn="ctr">
              <a:buNone/>
            </a:pP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lub FASD „</a:t>
            </a:r>
            <a:r>
              <a:rPr lang="pl-PL" sz="2000" b="1" dirty="0" err="1" smtClean="0">
                <a:solidFill>
                  <a:schemeClr val="accent1">
                    <a:lumMod val="50000"/>
                  </a:schemeClr>
                </a:solidFill>
              </a:rPr>
              <a:t>Fetal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000" b="1" dirty="0" err="1" smtClean="0">
                <a:solidFill>
                  <a:schemeClr val="accent1">
                    <a:lumMod val="50000"/>
                  </a:schemeClr>
                </a:solidFill>
              </a:rPr>
              <a:t>Alcohol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000" b="1" dirty="0" err="1" smtClean="0">
                <a:solidFill>
                  <a:schemeClr val="accent1">
                    <a:lumMod val="50000"/>
                  </a:schemeClr>
                </a:solidFill>
              </a:rPr>
              <a:t>Syndrome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l-PL" sz="2000" b="1" dirty="0" err="1" smtClean="0">
                <a:solidFill>
                  <a:schemeClr val="accent1">
                    <a:lumMod val="50000"/>
                  </a:schemeClr>
                </a:solidFill>
              </a:rPr>
              <a:t>Disorder</a:t>
            </a:r>
            <a:r>
              <a:rPr lang="pl-PL" sz="2000" b="1" dirty="0" smtClean="0">
                <a:solidFill>
                  <a:schemeClr val="accent1">
                    <a:lumMod val="50000"/>
                  </a:schemeClr>
                </a:solidFill>
              </a:rPr>
              <a:t>”</a:t>
            </a:r>
          </a:p>
          <a:p>
            <a:pPr marL="0" indent="0" algn="ctr">
              <a:buNone/>
            </a:pPr>
            <a:r>
              <a:rPr lang="pl-PL" b="1" dirty="0" smtClean="0"/>
              <a:t>FAE: </a:t>
            </a:r>
            <a:r>
              <a:rPr lang="pl-PL" b="1" dirty="0" err="1" smtClean="0"/>
              <a:t>Fetal</a:t>
            </a:r>
            <a:r>
              <a:rPr lang="pl-PL" b="1" dirty="0" smtClean="0"/>
              <a:t> </a:t>
            </a:r>
            <a:r>
              <a:rPr lang="pl-PL" b="1" dirty="0" err="1" smtClean="0"/>
              <a:t>Alcohol</a:t>
            </a:r>
            <a:r>
              <a:rPr lang="pl-PL" b="1" dirty="0" smtClean="0"/>
              <a:t> </a:t>
            </a:r>
            <a:r>
              <a:rPr lang="pl-PL" b="1" dirty="0" err="1" smtClean="0"/>
              <a:t>Effects</a:t>
            </a:r>
            <a:r>
              <a:rPr lang="pl-PL" b="1" dirty="0" smtClean="0"/>
              <a:t> </a:t>
            </a:r>
          </a:p>
          <a:p>
            <a:pPr marL="0" indent="0" algn="ctr">
              <a:buNone/>
            </a:pPr>
            <a:endParaRPr lang="pl-PL" sz="2000" b="1" dirty="0"/>
          </a:p>
          <a:p>
            <a:pPr marL="0" indent="0" algn="ctr">
              <a:buNone/>
            </a:pPr>
            <a:r>
              <a:rPr lang="pl-PL" sz="2000" b="1" dirty="0" smtClean="0"/>
              <a:t>TRWAŁE USZKODZENIE PŁODU CHARAKTERYZUJĄCE SIĘ: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sz="2000" dirty="0"/>
              <a:t>Uszkodzeniami ośrodkowego układu nerwowego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sz="2000" dirty="0" smtClean="0"/>
              <a:t>Opóźnieniem wzrostu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sz="2000" dirty="0" smtClean="0"/>
              <a:t>Specyficznymi cechami dysmorfii twarzy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pl-PL" sz="2000" dirty="0"/>
          </a:p>
          <a:p>
            <a:pPr marL="0" indent="0" algn="just">
              <a:buNone/>
            </a:pPr>
            <a:endParaRPr lang="pl-PL" sz="2000" dirty="0" smtClean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2</a:t>
            </a:fld>
            <a:endParaRPr lang="pl-PL"/>
          </a:p>
        </p:txBody>
      </p:sp>
      <p:pic>
        <p:nvPicPr>
          <p:cNvPr id="1026" name="Picture 2" descr="C:\Users\Admin\Desktop\Photo_of_baby_with_F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75805"/>
            <a:ext cx="2376264" cy="268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836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100289247-no-drinking-alcohol-while-pregnant-vector-sig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37112"/>
            <a:ext cx="2378224" cy="237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496944" cy="5277200"/>
          </a:xfrm>
        </p:spPr>
        <p:txBody>
          <a:bodyPr/>
          <a:lstStyle/>
          <a:p>
            <a:pPr marL="0" indent="0" algn="ctr">
              <a:buNone/>
            </a:pPr>
            <a:r>
              <a:rPr lang="pl-PL" sz="4000" dirty="0" smtClean="0"/>
              <a:t>FAS: Przyczyny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300" b="1" dirty="0" smtClean="0">
                <a:latin typeface="Calibri" panose="020F0502020204030204" pitchFamily="34" charset="0"/>
              </a:rPr>
              <a:t>Jedyną przyczyną występowania FAS jest </a:t>
            </a:r>
            <a:r>
              <a:rPr lang="pl-PL" sz="23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spożywanie prze kobietę alkoholu w czasie ciąży</a:t>
            </a:r>
            <a:r>
              <a:rPr lang="pl-PL" sz="2300" b="1" dirty="0" smtClean="0">
                <a:latin typeface="Calibri" panose="020F0502020204030204" pitchFamily="34" charset="0"/>
              </a:rPr>
              <a:t>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3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Po 40 minutach</a:t>
            </a:r>
            <a:r>
              <a:rPr lang="pl-PL" sz="2300" b="1" dirty="0" smtClean="0">
                <a:latin typeface="Calibri" panose="020F0502020204030204" pitchFamily="34" charset="0"/>
              </a:rPr>
              <a:t> po wypiciu stężenie alkoholu we krwi jest zbliżone do stężenia alkoholu we krwi matki.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300" b="1" dirty="0" smtClean="0">
                <a:latin typeface="Calibri" panose="020F0502020204030204" pitchFamily="34" charset="0"/>
              </a:rPr>
              <a:t>Alkohol krążący w organizmie dziecka może </a:t>
            </a:r>
            <a:r>
              <a:rPr lang="pl-PL" sz="23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nieodwracalnie uszkodzić mózg, narządy wewnętrzne </a:t>
            </a:r>
            <a:r>
              <a:rPr lang="pl-PL" sz="2300" b="1" dirty="0" smtClean="0">
                <a:latin typeface="Calibri" panose="020F0502020204030204" pitchFamily="34" charset="0"/>
              </a:rPr>
              <a:t>oraz powodować powstawanie różnorodnych defektów. 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pl-PL" sz="2300" b="1" dirty="0" smtClean="0">
                <a:latin typeface="Calibri" panose="020F0502020204030204" pitchFamily="34" charset="0"/>
              </a:rPr>
              <a:t>Cechy widoczne u osób z FAS pojawiają się,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sz="2300" b="1" dirty="0">
                <a:latin typeface="Calibri" panose="020F0502020204030204" pitchFamily="34" charset="0"/>
              </a:rPr>
              <a:t> </a:t>
            </a:r>
            <a:r>
              <a:rPr lang="pl-PL" sz="2300" b="1" dirty="0" smtClean="0">
                <a:latin typeface="Calibri" panose="020F0502020204030204" pitchFamily="34" charset="0"/>
              </a:rPr>
              <a:t>   gdy </a:t>
            </a:r>
            <a:r>
              <a:rPr lang="pl-PL" sz="23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alkohol był spożywany między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pl-PL" sz="2300" b="1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pl-PL" sz="23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   3 a 6 tygodniem ciąży.</a:t>
            </a:r>
            <a:endParaRPr lang="pl-PL" sz="23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457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07504" y="1052736"/>
            <a:ext cx="8568952" cy="5421216"/>
          </a:xfrm>
        </p:spPr>
        <p:txBody>
          <a:bodyPr/>
          <a:lstStyle/>
          <a:p>
            <a:pPr marL="0" indent="0" algn="ctr">
              <a:buNone/>
            </a:pPr>
            <a:r>
              <a:rPr lang="pl-PL" b="1" dirty="0" smtClean="0">
                <a:solidFill>
                  <a:srgbClr val="C00000"/>
                </a:solidFill>
              </a:rPr>
              <a:t>WIECZNE DZIECI</a:t>
            </a:r>
          </a:p>
          <a:p>
            <a:pPr marL="0" indent="0" algn="ctr">
              <a:buNone/>
            </a:pPr>
            <a:r>
              <a:rPr lang="pl-PL" b="1" dirty="0" smtClean="0">
                <a:solidFill>
                  <a:schemeClr val="tx2"/>
                </a:solidFill>
              </a:rPr>
              <a:t>Funkcjonowanie dzieci z FAS</a:t>
            </a:r>
          </a:p>
          <a:p>
            <a:pPr marL="0" indent="0" algn="ctr">
              <a:buNone/>
            </a:pPr>
            <a:r>
              <a:rPr lang="pl-PL" b="1" i="1" dirty="0" smtClean="0">
                <a:solidFill>
                  <a:srgbClr val="002060"/>
                </a:solidFill>
              </a:rPr>
              <a:t>Należy je postrzegać jako o połowę młodsze</a:t>
            </a:r>
          </a:p>
          <a:p>
            <a:pPr algn="just">
              <a:buFont typeface="Arial" charset="0"/>
              <a:buChar char="•"/>
            </a:pPr>
            <a:r>
              <a:rPr lang="pl-PL" dirty="0" smtClean="0"/>
              <a:t>Pięciolatek potrafi wykonać 3 polecenia jednocześnie, współpracuje z rówieśnikami w zabawie, potrafi się dzielić i czeka na swoją kolei</a:t>
            </a:r>
          </a:p>
          <a:p>
            <a:pPr algn="just">
              <a:buFont typeface="Arial" charset="0"/>
              <a:buChar char="•"/>
            </a:pPr>
            <a:r>
              <a:rPr lang="pl-PL" dirty="0" smtClean="0"/>
              <a:t>Pięciolatek z FAS potrafi wykonać jedno polecenie, bawi się indywidualnie</a:t>
            </a:r>
          </a:p>
          <a:p>
            <a:pPr marL="0" indent="0" algn="just">
              <a:buNone/>
            </a:pPr>
            <a:endParaRPr lang="pl-PL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4</a:t>
            </a:fld>
            <a:endParaRPr lang="pl-PL"/>
          </a:p>
        </p:txBody>
      </p:sp>
      <p:pic>
        <p:nvPicPr>
          <p:cNvPr id="3074" name="Picture 2" descr="C:\Users\Admin\Desktop\recovery-shutter1869185-child-with-fetal-alcohol-syndr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8237" y="4365104"/>
            <a:ext cx="5069363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74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07504" y="1124744"/>
            <a:ext cx="6408712" cy="573325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pl-PL" b="1" dirty="0" smtClean="0"/>
              <a:t>10 typowych zaburzeń dzieci z FAS</a:t>
            </a:r>
          </a:p>
          <a:p>
            <a:pPr marL="0" indent="0" algn="just">
              <a:buNone/>
            </a:pPr>
            <a:endParaRPr lang="pl-PL" b="1" dirty="0" smtClean="0"/>
          </a:p>
          <a:p>
            <a:pPr marL="0" indent="0" algn="just">
              <a:buNone/>
            </a:pPr>
            <a:r>
              <a:rPr lang="pl-PL" sz="2600" b="1" dirty="0" smtClean="0">
                <a:solidFill>
                  <a:srgbClr val="C00000"/>
                </a:solidFill>
              </a:rPr>
              <a:t>I. Zaburzenie więzi: </a:t>
            </a:r>
            <a:r>
              <a:rPr lang="pl-PL" b="1" dirty="0" smtClean="0"/>
              <a:t>Według Małgorzaty Kleckiej  istnieje 5 typów więzi dzieci z FAS:</a:t>
            </a:r>
          </a:p>
          <a:p>
            <a:pPr marL="0" indent="0" algn="just">
              <a:buNone/>
              <a:tabLst>
                <a:tab pos="539750" algn="l"/>
              </a:tabLst>
            </a:pPr>
            <a:r>
              <a:rPr lang="pl-PL" b="1" dirty="0" smtClean="0"/>
              <a:t>	</a:t>
            </a:r>
            <a:r>
              <a:rPr lang="pl-PL" sz="2000" b="1" dirty="0" smtClean="0"/>
              <a:t>1. </a:t>
            </a:r>
            <a:r>
              <a:rPr lang="pl-PL" sz="2000" b="1" u="sng" dirty="0" smtClean="0">
                <a:solidFill>
                  <a:srgbClr val="002060"/>
                </a:solidFill>
              </a:rPr>
              <a:t>Nieprzywiązany</a:t>
            </a:r>
            <a:r>
              <a:rPr lang="pl-PL" sz="2000" b="1" dirty="0" smtClean="0"/>
              <a:t> (brak oznak zdolności do 	więzi) </a:t>
            </a:r>
          </a:p>
          <a:p>
            <a:pPr marL="0" indent="0" algn="just">
              <a:buNone/>
              <a:tabLst>
                <a:tab pos="539750" algn="l"/>
              </a:tabLst>
            </a:pPr>
            <a:r>
              <a:rPr lang="pl-PL" b="1" dirty="0"/>
              <a:t>	</a:t>
            </a:r>
            <a:r>
              <a:rPr lang="pl-PL" sz="2200" b="1" dirty="0" smtClean="0"/>
              <a:t>2. </a:t>
            </a:r>
            <a:r>
              <a:rPr lang="pl-PL" sz="2200" b="1" u="sng" dirty="0" smtClean="0">
                <a:solidFill>
                  <a:srgbClr val="002060"/>
                </a:solidFill>
              </a:rPr>
              <a:t>Nieróżnicujący</a:t>
            </a:r>
            <a:r>
              <a:rPr lang="pl-PL" sz="2200" b="1" dirty="0" smtClean="0"/>
              <a:t> (brak „bezpiecznej 	bazy”), nadmierna ufność do obcych</a:t>
            </a:r>
          </a:p>
          <a:p>
            <a:pPr marL="0" indent="0" algn="just">
              <a:buNone/>
              <a:tabLst>
                <a:tab pos="539750" algn="l"/>
              </a:tabLst>
            </a:pPr>
            <a:r>
              <a:rPr lang="pl-PL" sz="2200" b="1" dirty="0"/>
              <a:t>	</a:t>
            </a:r>
            <a:r>
              <a:rPr lang="pl-PL" sz="2200" b="1" dirty="0" smtClean="0"/>
              <a:t>3. </a:t>
            </a:r>
            <a:r>
              <a:rPr lang="pl-PL" sz="2200" b="1" u="sng" dirty="0" smtClean="0">
                <a:solidFill>
                  <a:srgbClr val="002060"/>
                </a:solidFill>
              </a:rPr>
              <a:t>Zahamowany</a:t>
            </a:r>
            <a:r>
              <a:rPr lang="pl-PL" sz="2200" b="1" dirty="0" smtClean="0"/>
              <a:t> – niechęć do bliskości w 	obecności obcej osoby, unika kontaktów 	innych niż z opiekunem, ograniczone 	wyrażanie emocji </a:t>
            </a:r>
          </a:p>
          <a:p>
            <a:pPr marL="0" indent="0" algn="just">
              <a:buNone/>
              <a:tabLst>
                <a:tab pos="539750" algn="l"/>
              </a:tabLst>
            </a:pPr>
            <a:r>
              <a:rPr lang="pl-PL" sz="2200" b="1" dirty="0"/>
              <a:t>	</a:t>
            </a:r>
            <a:r>
              <a:rPr lang="pl-PL" sz="2200" b="1" dirty="0" smtClean="0"/>
              <a:t>4. </a:t>
            </a:r>
            <a:r>
              <a:rPr lang="pl-PL" sz="2200" b="1" u="sng" dirty="0" smtClean="0">
                <a:solidFill>
                  <a:srgbClr val="002060"/>
                </a:solidFill>
              </a:rPr>
              <a:t>Agresywny</a:t>
            </a:r>
            <a:r>
              <a:rPr lang="pl-PL" sz="2200" b="1" dirty="0" smtClean="0"/>
              <a:t> – Preferuje jednego 	opiekuna. Kontakt przerywany złością i 	agresją. Częsta złość i lęk.</a:t>
            </a:r>
          </a:p>
          <a:p>
            <a:pPr marL="0" indent="0" algn="just">
              <a:buNone/>
              <a:tabLst>
                <a:tab pos="539750" algn="l"/>
              </a:tabLst>
            </a:pPr>
            <a:r>
              <a:rPr lang="pl-PL" sz="2200" b="1" dirty="0"/>
              <a:t>	</a:t>
            </a:r>
            <a:r>
              <a:rPr lang="pl-PL" sz="2200" b="1" dirty="0" smtClean="0"/>
              <a:t>5. </a:t>
            </a:r>
            <a:r>
              <a:rPr lang="pl-PL" sz="2200" b="1" u="sng" dirty="0" smtClean="0">
                <a:solidFill>
                  <a:srgbClr val="002060"/>
                </a:solidFill>
              </a:rPr>
              <a:t>Odwrócone role </a:t>
            </a:r>
            <a:r>
              <a:rPr lang="pl-PL" sz="2200" b="1" u="sng" dirty="0" smtClean="0"/>
              <a:t>-</a:t>
            </a:r>
            <a:r>
              <a:rPr lang="pl-PL" sz="2200" b="1" dirty="0" smtClean="0"/>
              <a:t> Dziecko nadmiernie 	wymagające, rządzące, przejawia 	nad-	mierne zainteresowanie psychicznym 	samopoczuciem rodzica, wyręcza rodzica.</a:t>
            </a:r>
            <a:endParaRPr lang="pl-PL" sz="2200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5</a:t>
            </a:fld>
            <a:endParaRPr lang="pl-PL"/>
          </a:p>
        </p:txBody>
      </p:sp>
      <p:pic>
        <p:nvPicPr>
          <p:cNvPr id="4098" name="Picture 2" descr="C:\Users\Admin\Desktop\fetal-alcohol-syndro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892" y="2636912"/>
            <a:ext cx="2236484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95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79512" y="1196752"/>
            <a:ext cx="8640960" cy="5277200"/>
          </a:xfrm>
        </p:spPr>
        <p:txBody>
          <a:bodyPr/>
          <a:lstStyle/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II. Deficyty uwagi</a:t>
            </a:r>
            <a:r>
              <a:rPr lang="pl-PL" dirty="0" smtClean="0"/>
              <a:t>: </a:t>
            </a:r>
            <a:r>
              <a:rPr lang="pl-PL" sz="2000" dirty="0" smtClean="0"/>
              <a:t>Nadmiar bodźców wzrokowych i słuchowych połączony z brakiem selektywności utrudnia skupienie się na wykonywanych czynnościach. Deficytowi uwagi może towarzyszyć nadpobudliwość psychoruchowa, impulsywność i brak umiejętności panowania nad sobą.</a:t>
            </a:r>
          </a:p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III. Nieprawidłowe myślenie </a:t>
            </a:r>
            <a:r>
              <a:rPr lang="pl-PL" b="1" dirty="0" err="1" smtClean="0">
                <a:solidFill>
                  <a:srgbClr val="C00000"/>
                </a:solidFill>
              </a:rPr>
              <a:t>przyczynowo-skutkowe</a:t>
            </a:r>
            <a:r>
              <a:rPr lang="pl-PL" b="1" dirty="0" smtClean="0">
                <a:solidFill>
                  <a:srgbClr val="C00000"/>
                </a:solidFill>
              </a:rPr>
              <a:t>: </a:t>
            </a:r>
            <a:r>
              <a:rPr lang="pl-PL" sz="2000" dirty="0" smtClean="0"/>
              <a:t>Dzieci z FAS nie uczą się na błędach. Każdy dzień jest „nowym początkiem”.</a:t>
            </a:r>
          </a:p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IV. Trudności z zapamiętywaniem:</a:t>
            </a:r>
            <a:r>
              <a:rPr lang="pl-PL" dirty="0" smtClean="0"/>
              <a:t> </a:t>
            </a:r>
            <a:r>
              <a:rPr lang="pl-PL" sz="2000" dirty="0" smtClean="0"/>
              <a:t>Materiał przyswojony jednego dnia następnego dnia nie są zachowywane w pamięci. </a:t>
            </a:r>
            <a:endParaRPr lang="pl-PL" sz="200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6</a:t>
            </a:fld>
            <a:endParaRPr lang="pl-PL"/>
          </a:p>
        </p:txBody>
      </p:sp>
      <p:pic>
        <p:nvPicPr>
          <p:cNvPr id="10242" name="Picture 2" descr="C:\Users\Admin\Desktop\Sadhgurus-Take-on-Attention-Deficit-Hyperactivity-Disor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12640"/>
            <a:ext cx="3127673" cy="210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17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07504" y="1196752"/>
            <a:ext cx="8712968" cy="5277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V. Trudności z przystosowywaniem się do zmian w otoczeniu: </a:t>
            </a:r>
            <a:r>
              <a:rPr lang="pl-P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Zmiany wywołują niepokój, pobudzenie, rozproszenie uwagi. Regularne czynności są łatwiejsze do przyswojenia. </a:t>
            </a:r>
          </a:p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VI. Zaburzenia mowy lub opóźniony rozwój mowy:</a:t>
            </a:r>
          </a:p>
          <a:p>
            <a:pPr marL="0" indent="0" algn="just">
              <a:buNone/>
            </a:pPr>
            <a:r>
              <a:rPr lang="pl-P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Trudność w rozumieniu wypowiedzi innych osób. Nie potrafią używać słownictwa adekwatnego do wieku, robią błędy gramatyczne. </a:t>
            </a:r>
          </a:p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VII. Trudności w rozumieniu metafor: </a:t>
            </a:r>
            <a:r>
              <a:rPr lang="pl-PL" sz="2000" b="1" dirty="0" smtClean="0"/>
              <a:t>Dzieci z FAS nie rozumieją abstrakcyjnych żartów ani metafor. </a:t>
            </a:r>
          </a:p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VIII. Zaburzenia funkcjonowania zmysłów.  </a:t>
            </a:r>
            <a:r>
              <a:rPr lang="pl-P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Słuch, wzrok, węch i smak mogą wykazywać zwiększoną lub zmniejszoną wrażliwość na bodźce. (np. nadmierna wrażliwość na światło lub dźwięki, chęć wąchania, trudności w przyjmowaniu nieznanych pokarmów lub skłonność do „eksperymentowania”).</a:t>
            </a:r>
            <a:endParaRPr lang="pl-PL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591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8568952" cy="5421216"/>
          </a:xfrm>
        </p:spPr>
        <p:txBody>
          <a:bodyPr/>
          <a:lstStyle/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IX. Zaburzenia ruchowe. </a:t>
            </a:r>
            <a:r>
              <a:rPr lang="pl-P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Dzieci z FAS mogą mieć trudności z opanowywaniem skomplikowanych czynności ruchowych wymagających koordynacji i równowagi. Np. trudność w opanowaniu jazdy na rowerze, „zapominanie” tej umiejętności, trudności w opanowaniu gier z piłką itd. </a:t>
            </a:r>
          </a:p>
          <a:p>
            <a:pPr marL="0" indent="0" algn="just">
              <a:buNone/>
            </a:pPr>
            <a:r>
              <a:rPr lang="pl-PL" b="1" dirty="0" smtClean="0">
                <a:solidFill>
                  <a:srgbClr val="C00000"/>
                </a:solidFill>
              </a:rPr>
              <a:t>X. Problemy w relacjach społecznych. </a:t>
            </a:r>
            <a:r>
              <a:rPr lang="pl-P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Trudności z przyswojeniem zasad. Niekontrolowane napady złości, problemy z utrzymaniem przyjaźni. Problemy emocjonalne wynikające z braku akceptacji. Wymagają życia w stabilnym, przewidywalnym środowisku.</a:t>
            </a:r>
            <a:endParaRPr lang="pl-PL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8</a:t>
            </a:fld>
            <a:endParaRPr lang="pl-PL"/>
          </a:p>
        </p:txBody>
      </p:sp>
      <p:pic>
        <p:nvPicPr>
          <p:cNvPr id="11266" name="Picture 2" descr="C:\Users\Admin\Desktop\adhd-pe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825" y="4509119"/>
            <a:ext cx="3165351" cy="2267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54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zawartości 1"/>
          <p:cNvSpPr>
            <a:spLocks noGrp="1"/>
          </p:cNvSpPr>
          <p:nvPr>
            <p:ph sz="quarter" idx="1"/>
          </p:nvPr>
        </p:nvSpPr>
        <p:spPr>
          <a:xfrm>
            <a:off x="179512" y="1124744"/>
            <a:ext cx="8496944" cy="53492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l-PL" b="1" dirty="0" smtClean="0">
                <a:solidFill>
                  <a:srgbClr val="C00000"/>
                </a:solidFill>
              </a:rPr>
              <a:t>Diagnoza FAS</a:t>
            </a:r>
          </a:p>
          <a:p>
            <a:pPr marL="0" indent="0" algn="just">
              <a:buNone/>
            </a:pPr>
            <a:r>
              <a:rPr lang="pl-PL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Diagnoza FAS odbywa się w oparciu o </a:t>
            </a:r>
            <a:r>
              <a:rPr lang="pl-PL" dirty="0" smtClean="0"/>
              <a:t>Kwestionariusz Diagnostyczny obejmujący 4 kryteria:</a:t>
            </a:r>
          </a:p>
          <a:p>
            <a:pPr marL="0" indent="0" algn="just">
              <a:buNone/>
            </a:pPr>
            <a:endParaRPr lang="pl-PL" dirty="0"/>
          </a:p>
          <a:p>
            <a:pPr marL="457200" indent="-457200" algn="just">
              <a:buAutoNum type="arabicPeriod"/>
            </a:pPr>
            <a:r>
              <a:rPr lang="pl-PL" b="1" dirty="0" smtClean="0">
                <a:solidFill>
                  <a:srgbClr val="0070C0"/>
                </a:solidFill>
              </a:rPr>
              <a:t>Ocena wzrostu.</a:t>
            </a:r>
          </a:p>
          <a:p>
            <a:pPr marL="457200" indent="-457200" algn="just">
              <a:buAutoNum type="arabicPeriod"/>
            </a:pPr>
            <a:r>
              <a:rPr lang="pl-PL" b="1" dirty="0" smtClean="0">
                <a:solidFill>
                  <a:srgbClr val="0070C0"/>
                </a:solidFill>
              </a:rPr>
              <a:t>Ocena fenotypu twarzy.</a:t>
            </a:r>
          </a:p>
          <a:p>
            <a:pPr marL="457200" indent="-457200" algn="just">
              <a:buAutoNum type="arabicPeriod"/>
            </a:pPr>
            <a:r>
              <a:rPr lang="pl-PL" b="1" dirty="0" smtClean="0">
                <a:solidFill>
                  <a:srgbClr val="0070C0"/>
                </a:solidFill>
              </a:rPr>
              <a:t>Ocena ośrodkowego układu nerwowego.</a:t>
            </a:r>
          </a:p>
          <a:p>
            <a:pPr marL="457200" indent="-457200" algn="just">
              <a:buAutoNum type="arabicPeriod"/>
            </a:pPr>
            <a:r>
              <a:rPr lang="pl-PL" b="1" dirty="0" smtClean="0">
                <a:solidFill>
                  <a:srgbClr val="0070C0"/>
                </a:solidFill>
              </a:rPr>
              <a:t>Ocena stopnia ekspozycji na działanie alkoholu.</a:t>
            </a:r>
          </a:p>
          <a:p>
            <a:pPr marL="457200" indent="-457200" algn="just">
              <a:buAutoNum type="arabicPeriod"/>
            </a:pPr>
            <a:endParaRPr lang="pl-PL" b="1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pl-PL" sz="2000" b="1" dirty="0" smtClean="0"/>
              <a:t>W ROZPOZNAWANIU FAS ISTOTNE JEST WYSTĄPIENIENIE 4 KRYTERIÓW DIAGNOSTYCZNYCH. NIE MOŻNA DIAGNOZOWAĆ FAS W OPARCIU O JEDNO KRYTERIUM. </a:t>
            </a:r>
            <a:endParaRPr lang="pl-PL" sz="2000" b="1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7F9822B-69A1-411A-A71A-36C458F40124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0462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AB0695BCCB6204D963DCD0ACDD0380D" ma:contentTypeVersion="20" ma:contentTypeDescription="Utwórz nowy dokument." ma:contentTypeScope="" ma:versionID="c2f508532f87f232551d2d4800e263c6">
  <xsd:schema xmlns:xsd="http://www.w3.org/2001/XMLSchema" xmlns:xs="http://www.w3.org/2001/XMLSchema" xmlns:p="http://schemas.microsoft.com/office/2006/metadata/properties" xmlns:ns2="7b76b4ab-e975-4498-b0c2-aeffdefe2784" xmlns:ns3="42bfd1d9-79d6-41cf-82e9-da7e33cc8946" xmlns:ns4="709452c0-73d7-476a-b4db-88638e06a68c" targetNamespace="http://schemas.microsoft.com/office/2006/metadata/properties" ma:root="true" ma:fieldsID="24924b01e9e02c3fafde1ac723c80167" ns2:_="" ns3:_="" ns4:_="">
    <xsd:import namespace="7b76b4ab-e975-4498-b0c2-aeffdefe2784"/>
    <xsd:import namespace="42bfd1d9-79d6-41cf-82e9-da7e33cc8946"/>
    <xsd:import namespace="709452c0-73d7-476a-b4db-88638e06a68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76b4ab-e975-4498-b0c2-aeffdefe27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Tagi obrazów" ma:readOnly="false" ma:fieldId="{5cf76f15-5ced-4ddc-b409-7134ff3c332f}" ma:taxonomyMulti="true" ma:sspId="9abd3792-fb4e-4634-9c85-54c7d6c4d8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bfd1d9-79d6-41cf-82e9-da7e33cc8946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Udostępnianie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Udostępnione dla — szczegóły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9452c0-73d7-476a-b4db-88638e06a68c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9d47a331-880b-4baa-9b4f-4ab4f3c77790}" ma:internalName="TaxCatchAll" ma:showField="CatchAllData" ma:web="709452c0-73d7-476a-b4db-88638e06a68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b76b4ab-e975-4498-b0c2-aeffdefe2784">
      <Terms xmlns="http://schemas.microsoft.com/office/infopath/2007/PartnerControls"/>
    </lcf76f155ced4ddcb4097134ff3c332f>
    <TaxCatchAll xmlns="709452c0-73d7-476a-b4db-88638e06a68c" xsi:nil="true"/>
  </documentManagement>
</p:properties>
</file>

<file path=customXml/itemProps1.xml><?xml version="1.0" encoding="utf-8"?>
<ds:datastoreItem xmlns:ds="http://schemas.openxmlformats.org/officeDocument/2006/customXml" ds:itemID="{E2246F15-0EC1-4881-B808-EC8A708ADA58}"/>
</file>

<file path=customXml/itemProps2.xml><?xml version="1.0" encoding="utf-8"?>
<ds:datastoreItem xmlns:ds="http://schemas.openxmlformats.org/officeDocument/2006/customXml" ds:itemID="{9874F384-CAE6-47CA-8A24-45D653FBF5BB}"/>
</file>

<file path=customXml/itemProps3.xml><?xml version="1.0" encoding="utf-8"?>
<ds:datastoreItem xmlns:ds="http://schemas.openxmlformats.org/officeDocument/2006/customXml" ds:itemID="{14FFE9B9-924D-4CFF-9C1B-91FAA0E9CB9E}"/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561</TotalTime>
  <Words>977</Words>
  <Application>Microsoft Office PowerPoint</Application>
  <PresentationFormat>Pokaz na ekranie (4:3)</PresentationFormat>
  <Paragraphs>126</Paragraphs>
  <Slides>18</Slides>
  <Notes>1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18</vt:i4>
      </vt:variant>
    </vt:vector>
  </HeadingPairs>
  <TitlesOfParts>
    <vt:vector size="19" baseType="lpstr">
      <vt:lpstr>Wykusz</vt:lpstr>
      <vt:lpstr>PRACA Z DZIECKIEM Z FAS I ZE SPEKTRUM FAS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Admin</dc:creator>
  <cp:lastModifiedBy>Marzena Piechowiak</cp:lastModifiedBy>
  <cp:revision>45</cp:revision>
  <dcterms:created xsi:type="dcterms:W3CDTF">2017-10-11T07:02:49Z</dcterms:created>
  <dcterms:modified xsi:type="dcterms:W3CDTF">2023-11-21T15:46:39Z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0x010100EAB0695BCCB6204D963DCD0ACDD0380D</vt:lpwstr>
  </property>
</Properties>
</file>