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25"/>
  </p:notesMasterIdLst>
  <p:handoutMasterIdLst>
    <p:handoutMasterId r:id="rId26"/>
  </p:handoutMasterIdLst>
  <p:sldIdLst>
    <p:sldId id="256" r:id="rId5"/>
    <p:sldId id="261" r:id="rId6"/>
    <p:sldId id="260" r:id="rId7"/>
    <p:sldId id="25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58" r:id="rId24"/>
  </p:sldIdLst>
  <p:sldSz cx="9144000" cy="6858000" type="screen4x3"/>
  <p:notesSz cx="6888163" cy="100203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56">
          <p15:clr>
            <a:srgbClr val="A4A3A4"/>
          </p15:clr>
        </p15:guide>
        <p15:guide id="4" pos="217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>
        <p:scale>
          <a:sx n="118" d="100"/>
          <a:sy n="118" d="100"/>
        </p:scale>
        <p:origin x="-1434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86" y="-96"/>
      </p:cViewPr>
      <p:guideLst>
        <p:guide orient="horz" pos="2880"/>
        <p:guide pos="2160"/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r>
              <a:rPr lang="pl-PL"/>
              <a:t>2019-06-04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34163C89-993C-4075-A747-344315E62EE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0667896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r>
              <a:rPr lang="pl-PL"/>
              <a:t>2019-06-04</a:t>
            </a:r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691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E7D8AD04-8F39-4F87-B04F-2C2EC474D5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722648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8AD04-8F39-4F87-B04F-2C2EC474D5DF}" type="slidenum">
              <a:rPr lang="pl-PL" smtClean="0"/>
              <a:t>1</a:t>
            </a:fld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pl-PL"/>
              <a:t>2019-06-04</a:t>
            </a:r>
          </a:p>
        </p:txBody>
      </p:sp>
    </p:spTree>
    <p:extLst>
      <p:ext uri="{BB962C8B-B14F-4D97-AF65-F5344CB8AC3E}">
        <p14:creationId xmlns:p14="http://schemas.microsoft.com/office/powerpoint/2010/main" val="3559612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D8827F3-E6A5-465C-99F9-B444801E3217}" type="datetime1">
              <a:rPr lang="pl-PL" smtClean="0"/>
              <a:t>20.11.2023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oliniow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oliniow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8638"/>
            <a:ext cx="4773067" cy="932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8BE6E-E145-4A90-ACC2-FEEF86B76F62}" type="datetime1">
              <a:rPr lang="pl-PL" smtClean="0"/>
              <a:t>20.11.2023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F6593-4A1E-4ACB-8482-C85963A62F6A}" type="datetime1">
              <a:rPr lang="pl-PL" smtClean="0"/>
              <a:t>20.11.2023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F31C676-2208-47DA-9B54-889598209F51}" type="datetime1">
              <a:rPr lang="pl-PL" smtClean="0"/>
              <a:t>20.11.2023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878" y="188640"/>
            <a:ext cx="4773067" cy="932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0416734-676A-4005-B8FF-9C49F5A0A83A}" type="datetime1">
              <a:rPr lang="pl-PL" smtClean="0"/>
              <a:t>20.11.2023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oliniow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oliniow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oliniow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A88A-F0B4-42B1-9A50-A708EFD613DE}" type="datetime1">
              <a:rPr lang="pl-PL" smtClean="0"/>
              <a:t>20.11.2023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BE98E-1AF7-4FA5-8F22-72552558A2D7}" type="datetime1">
              <a:rPr lang="pl-PL" smtClean="0"/>
              <a:t>20.11.2023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CA2D948-9439-44E0-9887-E1E670C40576}" type="datetime1">
              <a:rPr lang="pl-PL" smtClean="0"/>
              <a:t>20.11.2023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5A51-BF6E-4B63-A774-312A47A25EB0}" type="datetime1">
              <a:rPr lang="pl-PL" smtClean="0"/>
              <a:t>20.11.2023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8" name="Łącznik prostoliniow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7ED272A-8887-4064-A231-EFAD7477DF25}" type="datetime1">
              <a:rPr lang="pl-PL" smtClean="0"/>
              <a:t>20.11.2023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oliniow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D6B9C5-8E95-4554-9A1E-3AE043D32BB7}" type="datetime1">
              <a:rPr lang="pl-PL" smtClean="0"/>
              <a:t>20.11.2023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/>
              <a:t>Kliknij, aby edytować style wzorca tekstu</a:t>
            </a:r>
          </a:p>
          <a:p>
            <a:pPr lvl="1" eaLnBrk="1" latinLnBrk="0" hangingPunct="1"/>
            <a:r>
              <a:rPr kumimoji="0" lang="pl-PL"/>
              <a:t>Drugi poziom</a:t>
            </a:r>
          </a:p>
          <a:p>
            <a:pPr lvl="2" eaLnBrk="1" latinLnBrk="0" hangingPunct="1"/>
            <a:r>
              <a:rPr kumimoji="0" lang="pl-PL"/>
              <a:t>Trzeci poziom</a:t>
            </a:r>
          </a:p>
          <a:p>
            <a:pPr lvl="3" eaLnBrk="1" latinLnBrk="0" hangingPunct="1"/>
            <a:r>
              <a:rPr kumimoji="0" lang="pl-PL"/>
              <a:t>Czwarty poziom</a:t>
            </a:r>
          </a:p>
          <a:p>
            <a:pPr lvl="4" eaLnBrk="1" latinLnBrk="0" hangingPunct="1"/>
            <a:r>
              <a:rPr kumimoji="0" lang="pl-PL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4AACAF4-E100-40A1-8886-A9CA68453392}" type="datetime1">
              <a:rPr lang="pl-PL" smtClean="0"/>
              <a:t>20.11.2023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l.wikipedia.org/wiki/Spo%C5%82ecze%C5%84stwo" TargetMode="External"/><Relationship Id="rId2" Type="http://schemas.openxmlformats.org/officeDocument/2006/relationships/hyperlink" Target="https://pl.wikipedia.org/wiki/Zaburzenia_psychiczn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l.wikipedia.org/w/index.php?title=Kryzys_rozwojowy&amp;action=edit&amp;redlink=1" TargetMode="External"/><Relationship Id="rId5" Type="http://schemas.openxmlformats.org/officeDocument/2006/relationships/hyperlink" Target="https://pl.wikipedia.org/wiki/Zdrowie_psychiczne" TargetMode="External"/><Relationship Id="rId4" Type="http://schemas.openxmlformats.org/officeDocument/2006/relationships/hyperlink" Target="https://pl.wikipedia.org/wiki/Dobrostan_subiektywny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222401" y="1916832"/>
            <a:ext cx="6381750" cy="1872208"/>
          </a:xfrm>
        </p:spPr>
        <p:txBody>
          <a:bodyPr rtlCol="0" anchor="ctr">
            <a:noAutofit/>
          </a:bodyPr>
          <a:lstStyle/>
          <a:p>
            <a:pPr algn="ctr"/>
            <a:r>
              <a:rPr lang="pl-PL" i="1" dirty="0">
                <a:solidFill>
                  <a:schemeClr val="tx1"/>
                </a:solidFill>
              </a:rPr>
              <a:t>"Zaburzenia osobowości, </a:t>
            </a:r>
            <a:r>
              <a:rPr lang="pl-PL" i="1" dirty="0" err="1">
                <a:solidFill>
                  <a:schemeClr val="tx1"/>
                </a:solidFill>
              </a:rPr>
              <a:t>zachowań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i="1" dirty="0">
                <a:solidFill>
                  <a:schemeClr val="tx1"/>
                </a:solidFill>
              </a:rPr>
              <a:t> i rozwoju dzieci"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</a:t>
            </a:fld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2102266" y="5805264"/>
            <a:ext cx="63580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1400" b="1" dirty="0">
                <a:latin typeface="Calibri" pitchFamily="34" charset="0"/>
              </a:rPr>
              <a:t>Projekt pn. „Dla rodziny” - doskonalenie zawodowe kadr systemu wspierania rodziny i pieczy zastępczej jest współfinansowany przez Unię Europejską ze środków Europejskiego Funduszu Społecznego w ramach Programu Operacyjnego Wiedza Edukacja Rozwój na lata 2014-2020</a:t>
            </a:r>
          </a:p>
        </p:txBody>
      </p:sp>
    </p:spTree>
    <p:extLst>
      <p:ext uri="{BB962C8B-B14F-4D97-AF65-F5344CB8AC3E}">
        <p14:creationId xmlns:p14="http://schemas.microsoft.com/office/powerpoint/2010/main" val="3233059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8550FF3F-C131-401D-8566-2797CFA2664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1700" b="1" dirty="0"/>
              <a:t> BŁĘDY POPEŁNIANE PRZEZ DOBRYCH RODZICÓW W PROCESIE SOCJALIZACJI</a:t>
            </a:r>
          </a:p>
          <a:p>
            <a:pPr marL="0" indent="0">
              <a:buNone/>
            </a:pPr>
            <a:r>
              <a:rPr lang="pl-PL" sz="1600" b="1" i="1" u="sng" dirty="0"/>
              <a:t>Błąd 1. WPAJANIE BŁĘDNYCH PRZEK</a:t>
            </a:r>
            <a:r>
              <a:rPr lang="pl-PL" sz="1700" b="1" i="1" u="sng" dirty="0"/>
              <a:t>ONAŃ</a:t>
            </a:r>
          </a:p>
          <a:p>
            <a:pPr marL="0" lvl="0" indent="0">
              <a:buNone/>
            </a:pPr>
            <a:r>
              <a:rPr lang="pl-PL" sz="1800" dirty="0"/>
              <a:t>Błędne przekonania to przekazywane dzieciom przez rodziców szkodliwe komunikaty, które mogą okazać się negatywne i destruktywne, gdy dzieci już dorosną.</a:t>
            </a:r>
          </a:p>
          <a:p>
            <a:pPr marL="0" lvl="0" indent="0">
              <a:buNone/>
            </a:pPr>
            <a:r>
              <a:rPr lang="pl-PL" sz="1800" b="1" u="sng" dirty="0"/>
              <a:t>Błędne przekonania, których należy unikać to:</a:t>
            </a:r>
          </a:p>
          <a:p>
            <a:pPr marL="0" indent="0">
              <a:buNone/>
            </a:pPr>
            <a:r>
              <a:rPr lang="pl-PL" sz="1800" dirty="0"/>
              <a:t>„We wszystkim muszę  być dobry”</a:t>
            </a:r>
          </a:p>
          <a:p>
            <a:pPr marL="0" indent="0">
              <a:buNone/>
            </a:pPr>
            <a:r>
              <a:rPr lang="pl-PL" sz="1800" dirty="0"/>
              <a:t>„Znaczę tyle, co moje osiągnięcia”</a:t>
            </a:r>
          </a:p>
          <a:p>
            <a:pPr marL="0" indent="0">
              <a:buNone/>
            </a:pPr>
            <a:r>
              <a:rPr lang="pl-PL" sz="1800" dirty="0"/>
              <a:t>„Negatywne uczucia są złe”</a:t>
            </a:r>
          </a:p>
          <a:p>
            <a:pPr marL="0" indent="0">
              <a:buNone/>
            </a:pPr>
            <a:r>
              <a:rPr lang="pl-PL" sz="1800" dirty="0"/>
              <a:t>„Wszyscy muszą mnie lubić”</a:t>
            </a:r>
          </a:p>
          <a:p>
            <a:pPr marL="0" indent="0">
              <a:buNone/>
            </a:pPr>
            <a:r>
              <a:rPr lang="pl-PL" sz="1800" dirty="0"/>
              <a:t>„Popełnianie błędów lub proszenie o pomoc jest złe”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AE4826B7-CD70-4D99-894E-FBBFD25F9E3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7286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8D341688-6348-4666-82D7-1A26AB5364D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1700" b="1" dirty="0"/>
              <a:t>c.d. BŁĘDY POPEŁNIANE PRZEZ DOBRYCH RODZICÓW W PROCESIE SOCJALIZACJI</a:t>
            </a:r>
          </a:p>
          <a:p>
            <a:pPr marL="0" indent="0">
              <a:buNone/>
            </a:pPr>
            <a:r>
              <a:rPr lang="pl-PL" sz="1700" b="1" i="1" u="sng" dirty="0"/>
              <a:t>Błąd 2. NIEŚWIADOME PROWOKOWANIE ZŁEGO ZACHOWANIA</a:t>
            </a:r>
          </a:p>
          <a:p>
            <a:pPr marL="0" indent="0">
              <a:buNone/>
            </a:pPr>
            <a:r>
              <a:rPr lang="pl-PL" sz="1900" b="1" dirty="0"/>
              <a:t>Warto zapamiętać:</a:t>
            </a:r>
            <a:endParaRPr lang="pl-PL" sz="1900" dirty="0"/>
          </a:p>
          <a:p>
            <a:pPr lvl="0"/>
            <a:r>
              <a:rPr lang="pl-PL" sz="1900" dirty="0"/>
              <a:t>Wszystkie dzieci wymagają uwagi.</a:t>
            </a:r>
          </a:p>
          <a:p>
            <a:pPr lvl="0"/>
            <a:r>
              <a:rPr lang="pl-PL" sz="1900" dirty="0"/>
              <a:t>Nagradzaj dzieci za dobre zachowania, a nie za złe.</a:t>
            </a:r>
          </a:p>
          <a:p>
            <a:pPr lvl="0"/>
            <a:r>
              <a:rPr lang="pl-PL" sz="1900" dirty="0"/>
              <a:t>Nagradzaj konkretne zachowania; nie stosuj pochwał ogólnych.</a:t>
            </a:r>
          </a:p>
          <a:p>
            <a:pPr lvl="0"/>
            <a:r>
              <a:rPr lang="pl-PL" sz="1900" dirty="0"/>
              <a:t>Próbuj wyłapać dobre zachowanie dziecka i je nagradzaj.</a:t>
            </a:r>
          </a:p>
          <a:p>
            <a:pPr lvl="0"/>
            <a:r>
              <a:rPr lang="pl-PL" sz="1900" dirty="0"/>
              <a:t>Chwal każdy mały kroczek dziecka ku pożądanemu zachowaniu.</a:t>
            </a:r>
          </a:p>
          <a:p>
            <a:pPr lvl="0"/>
            <a:r>
              <a:rPr lang="pl-PL" sz="1900" dirty="0"/>
              <a:t>Czasem trzeba nagradzać brak złego zachowania.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9DD10FE9-9A64-4EA4-8ABB-9C55228073C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0834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0C25176E-1743-48F2-A4DA-79EACAB4FD7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pl-PL" b="1" dirty="0"/>
              <a:t>c.d. BŁĘDY POPEŁNIANE PRZEZ DOBRYCH RODZICÓW W PROCESIE SOCJALIZACJI</a:t>
            </a:r>
          </a:p>
          <a:p>
            <a:pPr marL="0" indent="0">
              <a:buNone/>
            </a:pPr>
            <a:r>
              <a:rPr lang="pl-PL" sz="2100" b="1" i="1" u="sng" dirty="0"/>
              <a:t>Błąd 3. BRAK KONSEKWENCJI</a:t>
            </a:r>
          </a:p>
          <a:p>
            <a:pPr marL="0" indent="0">
              <a:buNone/>
            </a:pPr>
            <a:r>
              <a:rPr lang="pl-PL" b="1" dirty="0"/>
              <a:t>Warto zapamiętać:</a:t>
            </a:r>
            <a:endParaRPr lang="pl-PL" dirty="0"/>
          </a:p>
          <a:p>
            <a:pPr lvl="0"/>
            <a:r>
              <a:rPr lang="pl-PL" dirty="0"/>
              <a:t>Surowość czy liberalizm nie mają takiego znaczenia, jak stałe przestrzeganie zasad i konsekwencja.</a:t>
            </a:r>
          </a:p>
          <a:p>
            <a:pPr lvl="0"/>
            <a:r>
              <a:rPr lang="pl-PL" dirty="0"/>
              <a:t>Zawsze postępuj zgodnie z zasadami.</a:t>
            </a:r>
          </a:p>
          <a:p>
            <a:pPr lvl="0"/>
            <a:r>
              <a:rPr lang="pl-PL" dirty="0"/>
              <a:t>Daj jedno ostrzeżenie, a potem dopiero zastosuj odpowiednią karę.</a:t>
            </a:r>
          </a:p>
          <a:p>
            <a:pPr lvl="0"/>
            <a:r>
              <a:rPr lang="pl-PL" dirty="0"/>
              <a:t>Konsekwentne zasady są dla dzieci źródłom struktury, która zaspokaja potrzebę bezpieczeństwa, przewidywalności i kontroli.</a:t>
            </a:r>
          </a:p>
          <a:p>
            <a:pPr lvl="0"/>
            <a:r>
              <a:rPr lang="pl-PL" dirty="0"/>
              <a:t>Dbaj o konsekwentne wykonywanie porannych i wieczornych czynności.</a:t>
            </a:r>
          </a:p>
          <a:p>
            <a:pPr lvl="0"/>
            <a:r>
              <a:rPr lang="pl-PL" dirty="0"/>
              <a:t>Stosuj krótkie i łatwe do zastosowania kary.</a:t>
            </a:r>
          </a:p>
          <a:p>
            <a:pPr lvl="0"/>
            <a:r>
              <a:rPr lang="pl-PL" dirty="0"/>
              <a:t>Nie zaprowadzaj dyscyplin kiedy jesteś zły.</a:t>
            </a:r>
          </a:p>
          <a:p>
            <a:r>
              <a:rPr lang="pl-PL" dirty="0"/>
              <a:t>Rodzice powinni tworzyć jeden front.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7CE8C06F-D50B-42AE-AA31-633D1467216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27776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0474F06-12E3-4ED2-99FD-A19845A67973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pl-PL" sz="1900" b="1" dirty="0"/>
              <a:t>c.d. BŁĘDY POPEŁNIANE PRZEZ DOBRYCH RODZICÓW W PROCESIE SOCJALIZACJI</a:t>
            </a:r>
          </a:p>
          <a:p>
            <a:pPr marL="0" indent="0">
              <a:buNone/>
            </a:pPr>
            <a:r>
              <a:rPr lang="pl-PL" sz="1900" b="1" i="1" u="sng" dirty="0"/>
              <a:t>Błąd 4. PUŁAPKI POROZUMIEWANIA SIĘ </a:t>
            </a:r>
          </a:p>
          <a:p>
            <a:pPr marL="0" indent="0">
              <a:buNone/>
            </a:pPr>
            <a:r>
              <a:rPr lang="pl-PL" b="1" dirty="0"/>
              <a:t>Warto zapamiętać:</a:t>
            </a:r>
            <a:endParaRPr lang="pl-PL" dirty="0"/>
          </a:p>
          <a:p>
            <a:pPr lvl="0"/>
            <a:r>
              <a:rPr lang="pl-PL" sz="2100" dirty="0"/>
              <a:t>Kiedy dzieci dorastają, otwarta komunikacja staje się najskuteczniejszą metodą wychowawczą.</a:t>
            </a:r>
          </a:p>
          <a:p>
            <a:pPr lvl="0"/>
            <a:r>
              <a:rPr lang="pl-PL" sz="2100" dirty="0"/>
              <a:t>Otwarta komunikacja łagodzi konflikty między rodzicem a dzieckiem.</a:t>
            </a:r>
          </a:p>
          <a:p>
            <a:pPr lvl="0"/>
            <a:r>
              <a:rPr lang="pl-PL" sz="2100" dirty="0"/>
              <a:t>Kiedy rozmawiasz z dziećmi lub nastolatkiem, skupiaj na nich całą uwagę.</a:t>
            </a:r>
          </a:p>
          <a:p>
            <a:pPr lvl="0"/>
            <a:r>
              <a:rPr lang="pl-PL" sz="2100" dirty="0"/>
              <a:t>Następujące role wychowawcze doprowadzają do komunikacji zamkniętej-rodzic autorytarny, pouczający, obwiniający, bagatelizujący.</a:t>
            </a:r>
          </a:p>
          <a:p>
            <a:pPr lvl="0"/>
            <a:r>
              <a:rPr lang="pl-PL" sz="2100" dirty="0"/>
              <a:t>Słuchanie to proces aktywny.</a:t>
            </a:r>
          </a:p>
          <a:p>
            <a:pPr lvl="0"/>
            <a:r>
              <a:rPr lang="pl-PL" sz="2100" dirty="0"/>
              <a:t>Kiedy to możliwe, staraj się wsłuchiwać zarówno w treść wypowiedzi dziecka jak i jego uczucia.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F19C8D5D-D236-4E67-AC81-07F07A51C08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789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B9FC847-7794-48B0-9295-64A41EAA13F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1700" b="1" dirty="0"/>
              <a:t>c.d. BŁĘDY POPEŁNIANE PRZEZ DOBRYCH RODZICÓW W PROCESIE SOCJALIZACJI</a:t>
            </a:r>
          </a:p>
          <a:p>
            <a:pPr marL="0" indent="0">
              <a:buNone/>
            </a:pPr>
            <a:r>
              <a:rPr lang="pl-PL" sz="1700" b="1" i="1" u="sng" dirty="0"/>
              <a:t>Błąd 5. ZROBIĘ TO ZA CIEBIE</a:t>
            </a:r>
          </a:p>
          <a:p>
            <a:pPr marL="0" indent="0">
              <a:buNone/>
            </a:pPr>
            <a:r>
              <a:rPr lang="pl-PL" b="1" dirty="0"/>
              <a:t>Warto zapamiętać:</a:t>
            </a:r>
            <a:endParaRPr lang="pl-PL" dirty="0"/>
          </a:p>
          <a:p>
            <a:pPr lvl="0"/>
            <a:r>
              <a:rPr lang="pl-PL" sz="1900" dirty="0"/>
              <a:t>Kiedy to tylko możliwe, pozwalaj dzieciom uczyć się na logicznych i konsekwencjach swojego postępowania.</a:t>
            </a:r>
          </a:p>
          <a:p>
            <a:pPr lvl="0"/>
            <a:r>
              <a:rPr lang="pl-PL" sz="1900" dirty="0"/>
              <a:t>Rozwiązywanie problemów za dzieci wywołuje ich złość i pogłębia zależność.</a:t>
            </a:r>
          </a:p>
          <a:p>
            <a:pPr lvl="0"/>
            <a:r>
              <a:rPr lang="pl-PL" sz="1900" dirty="0"/>
              <a:t>Uczenie się na własnych błędach jest niewłaściwe tylko wtedy, kiedy zagraża to bezpieczeństwu dziecka lub naruszone zostają prawa innych.</a:t>
            </a:r>
          </a:p>
          <a:p>
            <a:pPr lvl="0"/>
            <a:r>
              <a:rPr lang="pl-PL" sz="1900" dirty="0"/>
              <a:t>Pomagaj w rozwiązywaniu problemów tylko wtedy, kiedy konieczna jest twoja ingerencja</a:t>
            </a:r>
            <a:r>
              <a:rPr lang="pl-PL" dirty="0"/>
              <a:t>.</a:t>
            </a:r>
          </a:p>
          <a:p>
            <a:endParaRPr lang="pl-PL" sz="1700" u="sng" dirty="0"/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914DD19E-8556-4FE0-B538-D9CF9A8E3BC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1035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010655F-434C-4B17-BDC9-BDAC603DFDE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pl-PL" b="1" dirty="0"/>
              <a:t>c.d. BŁĘDY POPEŁNIANE PRZEZ DOBRYCH RODZICÓW W PROCESIE SOCJALIZACJI</a:t>
            </a:r>
          </a:p>
          <a:p>
            <a:pPr marL="0" indent="0">
              <a:buNone/>
            </a:pPr>
            <a:r>
              <a:rPr lang="pl-PL" sz="2300" b="1" i="1" u="sng" dirty="0"/>
              <a:t>Błąd 6. MY PRZECIWKO NIM</a:t>
            </a:r>
          </a:p>
          <a:p>
            <a:pPr marL="0" indent="0">
              <a:buNone/>
            </a:pPr>
            <a:r>
              <a:rPr lang="pl-PL" b="1" dirty="0"/>
              <a:t>Warto zapamiętać:</a:t>
            </a:r>
            <a:endParaRPr lang="pl-PL" dirty="0"/>
          </a:p>
          <a:p>
            <a:pPr lvl="0"/>
            <a:r>
              <a:rPr lang="pl-PL" sz="2600" dirty="0"/>
              <a:t>Nastawienie „rodzice przeciw dzieciom” wywołuje urazę i walkę.</a:t>
            </a:r>
          </a:p>
          <a:p>
            <a:pPr lvl="0"/>
            <a:r>
              <a:rPr lang="pl-PL" sz="2600" dirty="0"/>
              <a:t>Spotkania rodzinne pomagają przyjąć skuteczniejszy styl wychowania, bardziej nastawiony  na współpracę.</a:t>
            </a:r>
          </a:p>
          <a:p>
            <a:pPr lvl="0"/>
            <a:r>
              <a:rPr lang="pl-PL" sz="2600" dirty="0"/>
              <a:t>Wskazówki dotyczące prowadzenia spotkań rodzinnych:</a:t>
            </a:r>
          </a:p>
          <a:p>
            <a:r>
              <a:rPr lang="pl-PL" sz="2600" dirty="0"/>
              <a:t>- spotkania rodzinne powinny odbywać się regularnie w ustalonym wcześniej czasie,</a:t>
            </a:r>
          </a:p>
          <a:p>
            <a:r>
              <a:rPr lang="pl-PL" sz="2600" dirty="0"/>
              <a:t>- należy wspierać otwartą komunikację,</a:t>
            </a:r>
          </a:p>
          <a:p>
            <a:r>
              <a:rPr lang="pl-PL" sz="2600" dirty="0"/>
              <a:t>- na ogół lepiej jest najpierw pozwolić się wypowiedzieć dzieciom,</a:t>
            </a:r>
          </a:p>
          <a:p>
            <a:r>
              <a:rPr lang="pl-PL" sz="2600" dirty="0"/>
              <a:t>- ustalenia poczynione w trakcie spotkania rodzinnego obowiązują do następnego wspólnego spotkania,</a:t>
            </a:r>
          </a:p>
          <a:p>
            <a:r>
              <a:rPr lang="pl-PL" sz="2600" dirty="0"/>
              <a:t>- rodzina powinna dążyć do osiągnięcia porozumienia w danej sprawie, ale ostateczna decyzja należy do rodziców.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67EE4593-93AD-49FC-B0FC-C77D7D16760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2480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420AA3A4-3BF0-4A5F-860A-E8FC7653AC5B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1700" b="1" dirty="0"/>
              <a:t>c.d. BŁĘDY POPEŁNIANE PRZEZ DOBRYCH RODZICÓW W PROCESIE SOCJALIZACJI</a:t>
            </a:r>
          </a:p>
          <a:p>
            <a:pPr marL="0" indent="0">
              <a:buNone/>
            </a:pPr>
            <a:r>
              <a:rPr lang="pl-PL" sz="1900" b="1" i="1" u="sng" dirty="0"/>
              <a:t>Błąd 7: ŻELAZNA DYSCYPLINA</a:t>
            </a:r>
          </a:p>
          <a:p>
            <a:pPr marL="0" indent="0">
              <a:buNone/>
            </a:pPr>
            <a:r>
              <a:rPr lang="pl-PL" sz="1900" b="1" dirty="0"/>
              <a:t>Warto zapamiętać:</a:t>
            </a:r>
            <a:endParaRPr lang="pl-PL" sz="1900" dirty="0"/>
          </a:p>
          <a:p>
            <a:pPr lvl="0"/>
            <a:r>
              <a:rPr lang="pl-PL" sz="1900" dirty="0"/>
              <a:t>Nie próbuj wprowadzać dyscypliny, kiedy jesteś zły.</a:t>
            </a:r>
          </a:p>
          <a:p>
            <a:pPr lvl="0"/>
            <a:r>
              <a:rPr lang="pl-PL" sz="1900" dirty="0"/>
              <a:t>Stosuj dyscyplinę w odpowiednim momencie. Wyciągaj odpowiednie konsekwencje.</a:t>
            </a:r>
          </a:p>
          <a:p>
            <a:pPr lvl="0"/>
            <a:r>
              <a:rPr lang="pl-PL" sz="1900" dirty="0"/>
              <a:t>Wprowadzaj dyscyplinę, by uczyć.</a:t>
            </a:r>
          </a:p>
          <a:p>
            <a:pPr lvl="0"/>
            <a:r>
              <a:rPr lang="pl-PL" sz="1900" dirty="0"/>
              <a:t>Celem stosowania dyscypliny nie jest udowodnienie kto ma rację, a kto jej nie ma. Takie podejście sprzyja bowiem konfliktom i budzi w dziecku poczucie wstydu.</a:t>
            </a:r>
          </a:p>
          <a:p>
            <a:pPr lvl="0"/>
            <a:r>
              <a:rPr lang="pl-PL" sz="1900" dirty="0"/>
              <a:t>Celem dyscypliny jest zmiana zachowania, które stwarza problemy.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6C7999E0-1678-48A2-86FD-7CDB47ADA69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896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722218B6-C231-4D27-A7B1-0934606742D6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1700" b="1" dirty="0"/>
              <a:t>c.d. BŁĘDY POPEŁNIONYCH PRZEZ DOBRYCH RODZICÓW W PROCESIE SOCJALIZACJI</a:t>
            </a:r>
          </a:p>
          <a:p>
            <a:pPr marL="0" indent="0">
              <a:buNone/>
            </a:pPr>
            <a:r>
              <a:rPr lang="pl-PL" sz="1700" b="1" i="1" u="sng" dirty="0"/>
              <a:t>Błąd 8:  RÓB TO CO MÓWIĘ, A NIE TO, CO ROBIĘ</a:t>
            </a:r>
            <a:endParaRPr lang="pl-PL" sz="1700" i="1" u="sng" dirty="0"/>
          </a:p>
          <a:p>
            <a:pPr marL="0" indent="0">
              <a:buNone/>
            </a:pPr>
            <a:r>
              <a:rPr lang="pl-PL" sz="1800" dirty="0"/>
              <a:t>Warto zapamiętać:</a:t>
            </a:r>
          </a:p>
          <a:p>
            <a:pPr lvl="0"/>
            <a:r>
              <a:rPr lang="pl-PL" sz="1800" dirty="0"/>
              <a:t>Ucz dzieci odpowiedniego zachowania </a:t>
            </a:r>
            <a:r>
              <a:rPr lang="pl-PL" sz="1800" b="1" dirty="0"/>
              <a:t>dając im dobry przykład.</a:t>
            </a:r>
          </a:p>
          <a:p>
            <a:pPr lvl="0"/>
            <a:r>
              <a:rPr lang="pl-PL" sz="1800" dirty="0"/>
              <a:t>To, co rodzice robią, ma na dzieci większy wpływ niż to, co mówią.</a:t>
            </a:r>
          </a:p>
          <a:p>
            <a:pPr lvl="0"/>
            <a:r>
              <a:rPr lang="pl-PL" sz="1800" dirty="0"/>
              <a:t>Rodzice mogą wpływać zarówno na pozytywne jaki i negatywne zachowanie swoich dzieci.</a:t>
            </a:r>
          </a:p>
          <a:p>
            <a:pPr lvl="0"/>
            <a:r>
              <a:rPr lang="pl-PL" sz="1800" dirty="0"/>
              <a:t>Dzieci i nastolatki mogą ulegać wpływom rówieśników i mediów, ale najczęściej przyjmują wartości i postawy przekazywane przez rodziców.</a:t>
            </a:r>
          </a:p>
          <a:p>
            <a:pPr marL="0" indent="0">
              <a:buNone/>
            </a:pPr>
            <a:endParaRPr lang="pl-PL" sz="1900" dirty="0"/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9863B0DC-ED5D-4DD7-BC43-CA6C8B6053A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93243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37532A3-9E8E-4576-BA45-A8117F454D4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pl-PL" b="1" dirty="0"/>
              <a:t>c.d. BŁĘDY POPEŁNIONYCH PRZEZ DOBRYCH RODZICÓW W PROCESIE SOCJALIZACJI</a:t>
            </a:r>
          </a:p>
          <a:p>
            <a:pPr marL="0" indent="0">
              <a:buNone/>
            </a:pPr>
            <a:r>
              <a:rPr lang="pl-PL" sz="2300" b="1" i="1" u="sng" dirty="0"/>
              <a:t>Błąd 9:  IGNOROWANIE POTRZEB I TRUDNOŚCI DZIECKA</a:t>
            </a:r>
            <a:endParaRPr lang="pl-PL" sz="2300" i="1" u="sng" dirty="0"/>
          </a:p>
          <a:p>
            <a:pPr marL="0" indent="0">
              <a:buNone/>
            </a:pPr>
            <a:r>
              <a:rPr lang="pl-PL" dirty="0"/>
              <a:t>Warto zapamiętać:</a:t>
            </a:r>
          </a:p>
          <a:p>
            <a:pPr lvl="0"/>
            <a:r>
              <a:rPr lang="pl-PL" dirty="0"/>
              <a:t>Wiele dzieci przejawia zachowania i nastroje, które mogą się wydawać dziwne, ale w rzeczywistości są normalne i mijają.</a:t>
            </a:r>
          </a:p>
          <a:p>
            <a:pPr lvl="0"/>
            <a:r>
              <a:rPr lang="pl-PL" dirty="0"/>
              <a:t>U niektórych dzieci występują objawy zaburzeń, wymagających interwencji specjalistów z dziedziny zdrowia psychicznego, lekarzy i nauczycieli.</a:t>
            </a:r>
          </a:p>
          <a:p>
            <a:pPr lvl="0"/>
            <a:r>
              <a:rPr lang="pl-PL" dirty="0"/>
              <a:t>Rodzic powinien zaniepokoić się zachowaniem sprawiającym problemy, jeżeli utrzymuje się ono przez dłuższy czas jest bardziej nasilone lub przeszkadza dziecku w codziennym funkcjonowaniu.</a:t>
            </a:r>
          </a:p>
          <a:p>
            <a:pPr marL="0" lvl="0" indent="0">
              <a:buNone/>
            </a:pPr>
            <a:r>
              <a:rPr lang="pl-PL" b="1" u="sng" dirty="0"/>
              <a:t>Niektóre zaburzenia, które wymagają pomocy specjalisty to</a:t>
            </a:r>
            <a:r>
              <a:rPr lang="pl-PL" dirty="0"/>
              <a:t>:</a:t>
            </a:r>
          </a:p>
          <a:p>
            <a:r>
              <a:rPr lang="pl-PL" dirty="0"/>
              <a:t>- zespół nadpobudliwości psychoruchowej z deficytem uwagi(ADHD)</a:t>
            </a:r>
          </a:p>
          <a:p>
            <a:r>
              <a:rPr lang="pl-PL" dirty="0"/>
              <a:t>- zaburzenia procesu uczenia się</a:t>
            </a:r>
          </a:p>
          <a:p>
            <a:r>
              <a:rPr lang="pl-PL" dirty="0"/>
              <a:t>- depresja dziecięca</a:t>
            </a:r>
          </a:p>
          <a:p>
            <a:r>
              <a:rPr lang="pl-PL" dirty="0"/>
              <a:t>- nerwica lękowa</a:t>
            </a:r>
          </a:p>
          <a:p>
            <a:r>
              <a:rPr lang="pl-PL" dirty="0"/>
              <a:t>- fobie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6B29BDFD-DCA7-4FAB-B341-2E301C410C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3870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4A5C722C-DD3A-4197-9205-2ACF4CE4C10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sz="1600" b="1" dirty="0"/>
              <a:t>c.d. BŁĘDY POPEŁNIONYCH PRZEZ DOBRYCH RODZICÓW W PROCESIE SOCJALIZACJI</a:t>
            </a:r>
          </a:p>
          <a:p>
            <a:pPr marL="0" indent="0">
              <a:buNone/>
            </a:pPr>
            <a:r>
              <a:rPr lang="pl-PL" sz="1600" b="1" i="1" u="sng" dirty="0"/>
              <a:t>Błąd 10:  HAMOWANIE NATURALNEJ RADOŚCI ŻYCIA I CIEKAWOŚCI ŚWIATA</a:t>
            </a:r>
          </a:p>
          <a:p>
            <a:pPr marL="0" indent="0">
              <a:buNone/>
            </a:pPr>
            <a:endParaRPr lang="pl-PL" sz="1600" b="1" dirty="0"/>
          </a:p>
          <a:p>
            <a:pPr marL="0" indent="0">
              <a:buNone/>
            </a:pPr>
            <a:r>
              <a:rPr lang="pl-PL" dirty="0"/>
              <a:t>Ucząc dzieci samodzielności i odpowiedzialności, rodzice powinni również pielęgnować ich naturalną ciekawość świata i radość, jaką wnoszą w nasze życie. </a:t>
            </a:r>
            <a:r>
              <a:rPr lang="pl-PL" b="1" i="1" dirty="0"/>
              <a:t>Nauczenie dzieci czerpania radości z każdego dnia pomaga uodpornić je na niezliczoną liczbę potencjalnych problemów w przyszłości. </a:t>
            </a:r>
            <a:endParaRPr lang="pl-PL" sz="1600" b="1" i="1" dirty="0"/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32B370C4-CADD-4E5E-AE21-1EA75B8F11B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2793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b="1" dirty="0"/>
              <a:t>ROZWÓJ PSYCHICZNY DZIECKA</a:t>
            </a:r>
          </a:p>
          <a:p>
            <a:pPr marL="0" indent="0">
              <a:buNone/>
            </a:pPr>
            <a:r>
              <a:rPr lang="pl-PL" dirty="0"/>
              <a:t>© okresy rozwojowe i istotne dla tych okresów</a:t>
            </a:r>
          </a:p>
          <a:p>
            <a:pPr marL="0" indent="0">
              <a:buNone/>
            </a:pPr>
            <a:r>
              <a:rPr lang="pl-PL" dirty="0"/>
              <a:t>    procesy (bunt, internalizacja, adolescencja),</a:t>
            </a:r>
          </a:p>
          <a:p>
            <a:pPr marL="0" indent="0" algn="ctr">
              <a:buNone/>
            </a:pPr>
            <a:endParaRPr lang="pl-PL" dirty="0"/>
          </a:p>
          <a:p>
            <a:pPr marL="0" indent="0" algn="ctr">
              <a:buNone/>
            </a:pPr>
            <a:r>
              <a:rPr lang="pl-PL" b="1" dirty="0"/>
              <a:t>OSOBOWOŚĆ – ZAGROŻENIA ROZWOJU</a:t>
            </a:r>
          </a:p>
          <a:p>
            <a:pPr marL="0" indent="0">
              <a:buNone/>
            </a:pPr>
            <a:r>
              <a:rPr lang="pl-PL" dirty="0"/>
              <a:t>© osobowość, temperament, system wartości   </a:t>
            </a:r>
          </a:p>
          <a:p>
            <a:pPr marL="0" indent="0">
              <a:buNone/>
            </a:pPr>
            <a:r>
              <a:rPr lang="pl-PL" dirty="0"/>
              <a:t>    - podstawowe komponenty rozwoju człowieka,</a:t>
            </a:r>
          </a:p>
          <a:p>
            <a:pPr marL="0" indent="0">
              <a:buNone/>
            </a:pPr>
            <a:r>
              <a:rPr lang="pl-PL" dirty="0"/>
              <a:t>© metody diagnostyczne kształtującej się</a:t>
            </a:r>
          </a:p>
          <a:p>
            <a:pPr marL="0" indent="0">
              <a:buNone/>
            </a:pPr>
            <a:r>
              <a:rPr lang="pl-PL" dirty="0"/>
              <a:t>    osobowości (obserwacja, test, wywiad kliniczny,</a:t>
            </a:r>
          </a:p>
          <a:p>
            <a:pPr marL="0" indent="0">
              <a:buNone/>
            </a:pPr>
            <a:r>
              <a:rPr lang="pl-PL" dirty="0"/>
              <a:t>    rysunek),</a:t>
            </a:r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83685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2123728" y="5589240"/>
            <a:ext cx="68315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1600" b="1" dirty="0">
                <a:latin typeface="Calibri" pitchFamily="34" charset="0"/>
              </a:rPr>
              <a:t>Projekt pn. „Dla rodziny” - doskonalenie zawodowe kadr systemu wspierania rodziny i pieczy zastępczej jest współfinansowany przez Unię Europejską ze środków Europejskiego Funduszu Społecznego w ramach Programu Operacyjnego Wiedza Edukacja Rozwój na lata 2014-2020</a:t>
            </a:r>
          </a:p>
        </p:txBody>
      </p:sp>
      <p:sp>
        <p:nvSpPr>
          <p:cNvPr id="7" name="Prostokąt 6"/>
          <p:cNvSpPr/>
          <p:nvPr/>
        </p:nvSpPr>
        <p:spPr>
          <a:xfrm>
            <a:off x="2411760" y="2704237"/>
            <a:ext cx="2646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b="1" dirty="0"/>
          </a:p>
          <a:p>
            <a:pPr algn="ctr"/>
            <a:endParaRPr lang="pl-PL" b="1" dirty="0"/>
          </a:p>
          <a:p>
            <a:pPr algn="ctr"/>
            <a:endParaRPr lang="pl-PL" b="1" dirty="0"/>
          </a:p>
          <a:p>
            <a:pPr algn="ctr"/>
            <a:endParaRPr lang="pl-PL" b="1" dirty="0"/>
          </a:p>
        </p:txBody>
      </p:sp>
      <p:sp>
        <p:nvSpPr>
          <p:cNvPr id="14" name="Prostokąt 13"/>
          <p:cNvSpPr/>
          <p:nvPr/>
        </p:nvSpPr>
        <p:spPr>
          <a:xfrm>
            <a:off x="5057800" y="2768427"/>
            <a:ext cx="3162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b="1" dirty="0"/>
          </a:p>
          <a:p>
            <a:pPr algn="ctr"/>
            <a:endParaRPr lang="pl-PL" b="1" dirty="0"/>
          </a:p>
        </p:txBody>
      </p:sp>
      <p:sp>
        <p:nvSpPr>
          <p:cNvPr id="15" name="Tytuł 1"/>
          <p:cNvSpPr txBox="1">
            <a:spLocks/>
          </p:cNvSpPr>
          <p:nvPr/>
        </p:nvSpPr>
        <p:spPr>
          <a:xfrm>
            <a:off x="1934632" y="3501008"/>
            <a:ext cx="6764362" cy="6477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pl-PL" sz="2800" b="1" dirty="0">
                <a:ln w="0"/>
                <a:latin typeface="Calibri" panose="020F0502020204030204" pitchFamily="34" charset="0"/>
                <a:cs typeface="Calibri" panose="020F0502020204030204" pitchFamily="34" charset="0"/>
              </a:rPr>
              <a:t>www.sosdlarodziny.com</a:t>
            </a:r>
            <a:endParaRPr lang="pl-PL" b="1" dirty="0">
              <a:ln w="0"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20</a:t>
            </a:fld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2555776" y="2132856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>
                <a:latin typeface="Calibri" panose="020F0502020204030204" pitchFamily="34" charset="0"/>
                <a:cs typeface="Calibri" panose="020F0502020204030204" pitchFamily="34" charset="0"/>
              </a:rPr>
              <a:t>DZIĘKUJĘ ZA UWAGĘ.</a:t>
            </a:r>
          </a:p>
        </p:txBody>
      </p:sp>
    </p:spTree>
    <p:extLst>
      <p:ext uri="{BB962C8B-B14F-4D97-AF65-F5344CB8AC3E}">
        <p14:creationId xmlns:p14="http://schemas.microsoft.com/office/powerpoint/2010/main" val="268685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b="1" dirty="0"/>
              <a:t>NIEPRAWIDŁOWOŚCI W ROZWOJU OSOBOWOŚCI</a:t>
            </a:r>
          </a:p>
          <a:p>
            <a:pPr marL="0" indent="0">
              <a:buNone/>
            </a:pPr>
            <a:r>
              <a:rPr lang="pl-PL" dirty="0"/>
              <a:t>© nerwice</a:t>
            </a:r>
          </a:p>
          <a:p>
            <a:pPr marL="0" indent="0">
              <a:buNone/>
            </a:pPr>
            <a:r>
              <a:rPr lang="pl-PL" dirty="0"/>
              <a:t>© depresje</a:t>
            </a:r>
          </a:p>
          <a:p>
            <a:pPr marL="0" indent="0">
              <a:buNone/>
            </a:pPr>
            <a:r>
              <a:rPr lang="pl-PL" dirty="0"/>
              <a:t>© socjopatia</a:t>
            </a:r>
          </a:p>
          <a:p>
            <a:pPr marL="0" indent="0">
              <a:buNone/>
            </a:pPr>
            <a:r>
              <a:rPr lang="pl-PL" dirty="0"/>
              <a:t>© psychopatia</a:t>
            </a:r>
          </a:p>
          <a:p>
            <a:pPr marL="0" indent="0">
              <a:buNone/>
            </a:pPr>
            <a:r>
              <a:rPr lang="pl-PL" b="1" u="sng" dirty="0"/>
              <a:t>Cechy psychopatyczne, które ujawniają się lub powinny się ujawniać już we wczesnym dzieciństwie, to przede wszystkim zaburzenia w socjalizacji dziecka, bezduszność i brak naturalnej emocjonalności.</a:t>
            </a: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4570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l-PL" b="1" dirty="0"/>
              <a:t>WYBRANE METODY PRACY TERAPEUTYCZNEJ</a:t>
            </a:r>
          </a:p>
          <a:p>
            <a:r>
              <a:rPr lang="pl-PL" dirty="0"/>
              <a:t> </a:t>
            </a:r>
            <a:r>
              <a:rPr lang="pl-PL" sz="1900" b="1" dirty="0"/>
              <a:t>Socjoterapia - </a:t>
            </a:r>
            <a:r>
              <a:rPr lang="pl-PL" sz="1900" dirty="0"/>
              <a:t>metoda leczenia </a:t>
            </a:r>
            <a:r>
              <a:rPr lang="pl-PL" sz="1900" u="sng" dirty="0">
                <a:hlinkClick r:id="rId2" tooltip="Zaburzenia psychiczn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zaburzeń</a:t>
            </a:r>
            <a:r>
              <a:rPr lang="pl-PL" sz="1900" dirty="0">
                <a:hlinkClick r:id="rId2" tooltip="Zaburzenia psychiczn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psychicznych</a:t>
            </a:r>
            <a:r>
              <a:rPr lang="pl-PL" sz="1900" dirty="0"/>
              <a:t> polegająca na wykorzystywaniu oddziaływań natury </a:t>
            </a:r>
            <a:r>
              <a:rPr lang="pl-PL" sz="1900" b="1" dirty="0">
                <a:hlinkClick r:id="rId3" tooltip="Społeczeństwo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społecznej</a:t>
            </a:r>
            <a:r>
              <a:rPr lang="pl-PL" sz="1900" b="1" dirty="0"/>
              <a:t>.</a:t>
            </a:r>
            <a:r>
              <a:rPr lang="pl-PL" sz="1900" dirty="0"/>
              <a:t> </a:t>
            </a:r>
          </a:p>
          <a:p>
            <a:r>
              <a:rPr lang="pl-PL" sz="1900" b="1" dirty="0"/>
              <a:t>Psychoterapia - </a:t>
            </a:r>
            <a:r>
              <a:rPr lang="pl-PL" sz="1900" dirty="0"/>
              <a:t>Psychoterapia służy poprawie </a:t>
            </a:r>
            <a:r>
              <a:rPr lang="pl-PL" sz="1900" b="1" u="sng" dirty="0">
                <a:hlinkClick r:id="rId4" tooltip="Dobrostan subiektywny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dobrostanu</a:t>
            </a:r>
            <a:r>
              <a:rPr lang="pl-PL" sz="1900" b="1" dirty="0"/>
              <a:t> i </a:t>
            </a:r>
            <a:r>
              <a:rPr lang="pl-PL" sz="1900" b="1" u="sng" dirty="0">
                <a:hlinkClick r:id="rId5" tooltip="Zdrowie psychiczn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zdrowia psychicznego</a:t>
            </a:r>
            <a:r>
              <a:rPr lang="pl-PL" sz="1900" b="1" dirty="0"/>
              <a:t>,</a:t>
            </a:r>
            <a:r>
              <a:rPr lang="pl-PL" sz="1900" dirty="0"/>
              <a:t> i może dotyczyć zmiany lub radzenia sobie z dokuczliwymi </a:t>
            </a:r>
            <a:r>
              <a:rPr lang="pl-PL" sz="1900" dirty="0" err="1"/>
              <a:t>zachowaniami</a:t>
            </a:r>
            <a:r>
              <a:rPr lang="pl-PL" sz="1900" dirty="0"/>
              <a:t>, przekonaniami, obsesjami, myślami.</a:t>
            </a:r>
            <a:endParaRPr lang="pl-PL" sz="1900" b="1" dirty="0"/>
          </a:p>
          <a:p>
            <a:r>
              <a:rPr lang="pl-PL" sz="1900" b="1" dirty="0"/>
              <a:t>Pomoc psychologiczna - </a:t>
            </a:r>
            <a:r>
              <a:rPr lang="pl-PL" sz="1900" dirty="0"/>
              <a:t>to forma pomocy oferowana osobom zdrowym przeżywającym tak zwane </a:t>
            </a:r>
            <a:r>
              <a:rPr lang="pl-PL" sz="1900" u="sng" dirty="0">
                <a:hlinkClick r:id="rId6" tooltip="Kryzys rozwojowy (strona nie istnieje)"/>
              </a:rPr>
              <a:t>kryzysy rozwojowe</a:t>
            </a:r>
            <a:r>
              <a:rPr lang="pl-PL" sz="1900" dirty="0"/>
              <a:t> lub trudności przystosowawcze.</a:t>
            </a:r>
            <a:endParaRPr lang="pl-PL" sz="1900" b="1" dirty="0"/>
          </a:p>
          <a:p>
            <a:r>
              <a:rPr lang="pl-PL" sz="1900" b="1" dirty="0"/>
              <a:t>Interwencja kryzysowa</a:t>
            </a:r>
            <a:r>
              <a:rPr lang="pl-PL" sz="1900" dirty="0"/>
              <a:t> - jest działaniem zmierzającym do odzyskania przez osobę dotkniętą kryzysem zdolności jego samodzielnego rozwiązania.</a:t>
            </a:r>
          </a:p>
          <a:p>
            <a:endParaRPr lang="pl-PL" dirty="0"/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5744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CF7FC88-FD66-4DF4-B740-5935829673D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pl-PL" sz="2600" b="1" dirty="0"/>
              <a:t>Zasady udzielania pomocy psychologicznej w interwencji kryzysowej .</a:t>
            </a:r>
            <a:endParaRPr lang="pl-PL" sz="2600" dirty="0"/>
          </a:p>
          <a:p>
            <a:pPr marL="0" lvl="0" indent="0">
              <a:buNone/>
            </a:pPr>
            <a:r>
              <a:rPr lang="pl-PL" b="1" i="1" u="sng" dirty="0"/>
              <a:t> I. WYSŁUCHAĆ </a:t>
            </a:r>
            <a:endParaRPr lang="pl-PL" dirty="0"/>
          </a:p>
          <a:p>
            <a:pPr marL="0" indent="0">
              <a:buNone/>
            </a:pPr>
            <a:r>
              <a:rPr lang="pl-PL" b="1" dirty="0"/>
              <a:t>&amp; symetria</a:t>
            </a:r>
            <a:endParaRPr lang="pl-PL" dirty="0"/>
          </a:p>
          <a:p>
            <a:pPr marL="0" indent="0">
              <a:buNone/>
            </a:pPr>
            <a:r>
              <a:rPr lang="pl-PL" b="1" dirty="0"/>
              <a:t>&amp; parafraza /co czuje, co myśli, co chciałaby zrobić/</a:t>
            </a:r>
            <a:endParaRPr lang="pl-PL" dirty="0"/>
          </a:p>
          <a:p>
            <a:pPr marL="0" indent="0">
              <a:buNone/>
            </a:pPr>
            <a:r>
              <a:rPr lang="pl-PL" b="1" dirty="0"/>
              <a:t>&amp; wsparcie</a:t>
            </a:r>
            <a:endParaRPr lang="pl-PL" dirty="0"/>
          </a:p>
          <a:p>
            <a:pPr marL="0" lvl="0" indent="0">
              <a:buNone/>
            </a:pPr>
            <a:r>
              <a:rPr lang="pl-PL" b="1" i="1" u="sng" dirty="0"/>
              <a:t>II. ZDIAGNOZOWAĆ</a:t>
            </a:r>
            <a:endParaRPr lang="pl-PL" dirty="0"/>
          </a:p>
          <a:p>
            <a:pPr marL="0" indent="0">
              <a:buNone/>
            </a:pPr>
            <a:r>
              <a:rPr lang="pl-PL" b="1" dirty="0"/>
              <a:t>@ sytuację społeczną</a:t>
            </a:r>
            <a:endParaRPr lang="pl-PL" dirty="0"/>
          </a:p>
          <a:p>
            <a:pPr marL="0" indent="0">
              <a:buNone/>
            </a:pPr>
            <a:r>
              <a:rPr lang="pl-PL" b="1" dirty="0"/>
              <a:t>@ potencjał osobowy</a:t>
            </a:r>
            <a:endParaRPr lang="pl-PL" dirty="0"/>
          </a:p>
          <a:p>
            <a:pPr marL="0" lvl="0" indent="0">
              <a:buNone/>
            </a:pPr>
            <a:r>
              <a:rPr lang="pl-PL" b="1" i="1" u="sng" dirty="0"/>
              <a:t>III. PORADZIĆ</a:t>
            </a:r>
            <a:endParaRPr lang="pl-PL" dirty="0"/>
          </a:p>
          <a:p>
            <a:pPr marL="0" indent="0">
              <a:buNone/>
            </a:pPr>
            <a:r>
              <a:rPr lang="pl-PL" b="1" dirty="0"/>
              <a:t>= podmiotowo</a:t>
            </a:r>
            <a:endParaRPr lang="pl-PL" dirty="0"/>
          </a:p>
          <a:p>
            <a:pPr marL="0" indent="0">
              <a:buNone/>
            </a:pPr>
            <a:r>
              <a:rPr lang="pl-PL" b="1" dirty="0"/>
              <a:t>= alternatywnie</a:t>
            </a:r>
            <a:endParaRPr lang="pl-PL" dirty="0"/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7B558CA8-0A7A-4B91-9CA6-3AD5737BB1E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8721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65149E40-8562-4269-934D-83084EE7484E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b="1" dirty="0"/>
              <a:t>STUDIUM PRZYPADKU </a:t>
            </a:r>
          </a:p>
          <a:p>
            <a:r>
              <a:rPr lang="pl-PL" dirty="0"/>
              <a:t>analiza przedstawionego przypadku (diagnoza nieprawidłowości w rozwoju dziecka i form pomocy i interwencji)</a:t>
            </a:r>
          </a:p>
          <a:p>
            <a:pPr marL="0" indent="0" algn="ctr">
              <a:buNone/>
            </a:pPr>
            <a:r>
              <a:rPr lang="pl-PL" dirty="0"/>
              <a:t>lub</a:t>
            </a:r>
          </a:p>
          <a:p>
            <a:pPr algn="ctr"/>
            <a:r>
              <a:rPr lang="pl-PL" dirty="0"/>
              <a:t>analiza przedstawionego przypadku zgłoszonego przez uczestnika szkolenia (diagnoza nieprawidłowości w rozwoju dziecka i form pomocy i interwencji)</a:t>
            </a:r>
          </a:p>
          <a:p>
            <a:pPr algn="ctr"/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2FA9FE47-397B-4F9F-B29F-AEB33FFDC30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88339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50A8A2DA-6DF2-4EF5-9E67-1901DDC01D3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b="1" dirty="0"/>
              <a:t>KONTAKT Z RODZICAMI MŁODEGO PACJENTA</a:t>
            </a:r>
          </a:p>
          <a:p>
            <a:r>
              <a:rPr lang="pl-PL" dirty="0"/>
              <a:t>- kiedy się kontaktujemy</a:t>
            </a:r>
          </a:p>
          <a:p>
            <a:r>
              <a:rPr lang="pl-PL" dirty="0"/>
              <a:t>- podstawowe zasady kontaktu (relacji z rodzicem)</a:t>
            </a:r>
          </a:p>
          <a:p>
            <a:r>
              <a:rPr lang="pl-PL" dirty="0"/>
              <a:t>- cele i zamierzone efekty kontaktu (ćw. w małych grupach)</a:t>
            </a:r>
          </a:p>
          <a:p>
            <a:r>
              <a:rPr lang="pl-PL" dirty="0"/>
              <a:t>- ewaluacja realizacji celów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9F887DE1-02FD-400C-A46A-A1598252F69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231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E32FE8FE-D5E5-4E31-A3C6-FDEFBF6AFBC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/>
              <a:t>      PRZYCZYNY ZABURZEŃ ZACHOWANIA</a:t>
            </a:r>
          </a:p>
          <a:p>
            <a:r>
              <a:rPr lang="pl-PL" dirty="0"/>
              <a:t>przyczyny biologiczne</a:t>
            </a:r>
          </a:p>
          <a:p>
            <a:r>
              <a:rPr lang="pl-PL" dirty="0"/>
              <a:t>przyczyny psychologiczne (zaburzone relacje emocjonalne i interpersonalne w rodzinie)</a:t>
            </a:r>
          </a:p>
          <a:p>
            <a:r>
              <a:rPr lang="pl-PL" dirty="0"/>
              <a:t>przyczyny społeczne (środowisko szkolne, rodzina „zamknięta”, rówieśnicy)</a:t>
            </a:r>
          </a:p>
          <a:p>
            <a:pPr marL="0" indent="0" algn="ctr">
              <a:buNone/>
            </a:pPr>
            <a:r>
              <a:rPr lang="pl-PL" dirty="0"/>
              <a:t> </a:t>
            </a:r>
            <a:r>
              <a:rPr lang="pl-PL" b="1" dirty="0"/>
              <a:t>MECHANIZMY UTRWALEŃ ZABURZEŃ</a:t>
            </a:r>
          </a:p>
          <a:p>
            <a:r>
              <a:rPr lang="pl-PL" dirty="0"/>
              <a:t>naśladownictwo</a:t>
            </a:r>
          </a:p>
          <a:p>
            <a:r>
              <a:rPr lang="pl-PL" dirty="0"/>
              <a:t>przystosowanie się</a:t>
            </a:r>
          </a:p>
          <a:p>
            <a:r>
              <a:rPr lang="pl-PL" dirty="0"/>
              <a:t>kreacja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DDD27A4-80A4-4E49-8683-AD9C6457499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9706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E7558014-9819-40F4-A00E-B08434BAA49C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l-PL" b="1" dirty="0"/>
              <a:t>ZABURZENIE ZACHOWANIA A PROCES SOCJALIZACJI DZIECKA</a:t>
            </a:r>
          </a:p>
          <a:p>
            <a:r>
              <a:rPr lang="pl-PL" dirty="0"/>
              <a:t>Dziecko żyje w środowisku społecznym. I to jakie relacje będzie miało z otoczeniem społecznym (rówieśnicy, rodzice) </a:t>
            </a:r>
            <a:r>
              <a:rPr lang="pl-PL" b="1" u="sng" dirty="0">
                <a:solidFill>
                  <a:srgbClr val="FF0000"/>
                </a:solidFill>
              </a:rPr>
              <a:t>będzie wpływało na prawidłowy rozwój lub utrwalanie zaburzeń zachowania. </a:t>
            </a:r>
            <a:r>
              <a:rPr lang="pl-PL" dirty="0"/>
              <a:t>W związku z tym, że rodzice są najważniejszym partnerem relacji społecznych kształtujących w istotny sposób osobowość lub przyczyniając się do zaburzeń zachowania.</a:t>
            </a:r>
          </a:p>
          <a:p>
            <a:r>
              <a:rPr lang="pl-PL" b="1" u="sng" dirty="0"/>
              <a:t>Rodzicem się nie jest. Rodzicem się stajemy przez to co, co robimy</a:t>
            </a:r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9A61588-8020-42DF-9D3C-E2DCF418A20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193453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AB0695BCCB6204D963DCD0ACDD0380D" ma:contentTypeVersion="20" ma:contentTypeDescription="Utwórz nowy dokument." ma:contentTypeScope="" ma:versionID="c2f508532f87f232551d2d4800e263c6">
  <xsd:schema xmlns:xsd="http://www.w3.org/2001/XMLSchema" xmlns:xs="http://www.w3.org/2001/XMLSchema" xmlns:p="http://schemas.microsoft.com/office/2006/metadata/properties" xmlns:ns2="7b76b4ab-e975-4498-b0c2-aeffdefe2784" xmlns:ns3="42bfd1d9-79d6-41cf-82e9-da7e33cc8946" xmlns:ns4="709452c0-73d7-476a-b4db-88638e06a68c" targetNamespace="http://schemas.microsoft.com/office/2006/metadata/properties" ma:root="true" ma:fieldsID="24924b01e9e02c3fafde1ac723c80167" ns2:_="" ns3:_="" ns4:_="">
    <xsd:import namespace="7b76b4ab-e975-4498-b0c2-aeffdefe2784"/>
    <xsd:import namespace="42bfd1d9-79d6-41cf-82e9-da7e33cc8946"/>
    <xsd:import namespace="709452c0-73d7-476a-b4db-88638e06a68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76b4ab-e975-4498-b0c2-aeffdefe27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Tagi obrazów" ma:readOnly="false" ma:fieldId="{5cf76f15-5ced-4ddc-b409-7134ff3c332f}" ma:taxonomyMulti="true" ma:sspId="9abd3792-fb4e-4634-9c85-54c7d6c4d8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bfd1d9-79d6-41cf-82e9-da7e33cc894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Udostępnianie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Udostępnione dla — szczegóły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9452c0-73d7-476a-b4db-88638e06a68c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9d47a331-880b-4baa-9b4f-4ab4f3c77790}" ma:internalName="TaxCatchAll" ma:showField="CatchAllData" ma:web="709452c0-73d7-476a-b4db-88638e06a68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b76b4ab-e975-4498-b0c2-aeffdefe2784">
      <Terms xmlns="http://schemas.microsoft.com/office/infopath/2007/PartnerControls"/>
    </lcf76f155ced4ddcb4097134ff3c332f>
    <TaxCatchAll xmlns="709452c0-73d7-476a-b4db-88638e06a68c" xsi:nil="true"/>
    <SharedWithUsers xmlns="42bfd1d9-79d6-41cf-82e9-da7e33cc8946">
      <UserInfo>
        <DisplayName>Tarnowski Grzegorz</DisplayName>
        <AccountId>29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09041A22-5E59-4BE3-849E-53D9375F653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A9B4D3-0844-4B3B-9371-52F1BAC57A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76b4ab-e975-4498-b0c2-aeffdefe2784"/>
    <ds:schemaRef ds:uri="42bfd1d9-79d6-41cf-82e9-da7e33cc8946"/>
    <ds:schemaRef ds:uri="709452c0-73d7-476a-b4db-88638e06a68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73E1A8-9863-44D3-AD5B-F96CEB88570E}">
  <ds:schemaRefs>
    <ds:schemaRef ds:uri="http://schemas.microsoft.com/office/2006/metadata/properties"/>
    <ds:schemaRef ds:uri="http://schemas.microsoft.com/office/infopath/2007/PartnerControls"/>
    <ds:schemaRef ds:uri="7b76b4ab-e975-4498-b0c2-aeffdefe2784"/>
    <ds:schemaRef ds:uri="709452c0-73d7-476a-b4db-88638e06a68c"/>
    <ds:schemaRef ds:uri="42bfd1d9-79d6-41cf-82e9-da7e33cc894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1196</TotalTime>
  <Words>1385</Words>
  <Application>Microsoft Office PowerPoint</Application>
  <PresentationFormat>Pokaz na ekranie (4:3)</PresentationFormat>
  <Paragraphs>168</Paragraphs>
  <Slides>20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20</vt:i4>
      </vt:variant>
    </vt:vector>
  </HeadingPairs>
  <TitlesOfParts>
    <vt:vector size="21" baseType="lpstr">
      <vt:lpstr>Wykusz</vt:lpstr>
      <vt:lpstr>"Zaburzenia osobowości, zachowań  i rozwoju dzieci"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Admin</dc:creator>
  <cp:lastModifiedBy>Piechowiak Marzena</cp:lastModifiedBy>
  <cp:revision>46</cp:revision>
  <cp:lastPrinted>2019-06-01T15:06:51Z</cp:lastPrinted>
  <dcterms:created xsi:type="dcterms:W3CDTF">2017-10-11T07:02:49Z</dcterms:created>
  <dcterms:modified xsi:type="dcterms:W3CDTF">2023-11-20T11:54:52Z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0x010100EAB0695BCCB6204D963DCD0ACDD0380D</vt:lpwstr>
  </property>
</Properties>
</file>