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34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5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6"/>
  </p:notesMasterIdLst>
  <p:sldIdLst>
    <p:sldId id="256" r:id="rId2"/>
    <p:sldId id="261" r:id="rId3"/>
    <p:sldId id="260" r:id="rId4"/>
    <p:sldId id="259" r:id="rId5"/>
    <p:sldId id="262" r:id="rId6"/>
    <p:sldId id="263" r:id="rId7"/>
    <p:sldId id="264" r:id="rId8"/>
    <p:sldId id="267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30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92" r:id="rId28"/>
    <p:sldId id="288" r:id="rId29"/>
    <p:sldId id="289" r:id="rId30"/>
    <p:sldId id="279" r:id="rId31"/>
    <p:sldId id="290" r:id="rId32"/>
    <p:sldId id="293" r:id="rId33"/>
    <p:sldId id="302" r:id="rId34"/>
    <p:sldId id="303" r:id="rId35"/>
    <p:sldId id="304" r:id="rId36"/>
    <p:sldId id="305" r:id="rId37"/>
    <p:sldId id="306" r:id="rId38"/>
    <p:sldId id="294" r:id="rId39"/>
    <p:sldId id="299" r:id="rId40"/>
    <p:sldId id="301" r:id="rId41"/>
    <p:sldId id="298" r:id="rId42"/>
    <p:sldId id="297" r:id="rId43"/>
    <p:sldId id="296" r:id="rId44"/>
    <p:sldId id="280" r:id="rId4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02" autoAdjust="0"/>
    <p:restoredTop sz="96542" autoAdjust="0"/>
  </p:normalViewPr>
  <p:slideViewPr>
    <p:cSldViewPr>
      <p:cViewPr>
        <p:scale>
          <a:sx n="90" d="100"/>
          <a:sy n="90" d="100"/>
        </p:scale>
        <p:origin x="-4164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ustomXml" Target="../customXml/item3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DD25F-7F4A-4345-9466-82F09DB51700}" type="datetimeFigureOut">
              <a:rPr lang="pl-PL" smtClean="0"/>
              <a:t>21.11.2023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8AD04-8F39-4F87-B04F-2C2EC474D5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61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BD6A40-CB9B-402A-9A98-4BE4783E1746}" type="datetime1">
              <a:rPr lang="pl-PL" smtClean="0"/>
              <a:t>21.11.2023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8638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E0FE1-720C-4894-8851-AF5AB315B0C1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FE23-E64A-4CE9-8728-2E3FAF219D9A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6FCC8E-3D9E-4AA6-BBDD-60E41A112D20}" type="datetime1">
              <a:rPr lang="pl-PL" smtClean="0"/>
              <a:t>21.11.2023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78" y="188640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0E0398-C7D4-4E38-AA64-EDA9DF8B1C46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1D1C-52DE-40BD-9D3B-EC9E587401BA}" type="datetime1">
              <a:rPr lang="pl-PL" smtClean="0"/>
              <a:t>21.11.2023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2248-FE19-4AE2-BCAF-9BF02F67F0DB}" type="datetime1">
              <a:rPr lang="pl-PL" smtClean="0"/>
              <a:t>21.11.2023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568E8F-497A-41F2-B3BC-F36D7E59046B}" type="datetime1">
              <a:rPr lang="pl-PL" smtClean="0"/>
              <a:t>21.11.2023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42A4-CB76-40C7-8E42-3DD0ABEA473C}" type="datetime1">
              <a:rPr lang="pl-PL" smtClean="0"/>
              <a:t>21.11.2023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7BB190-FEFA-4454-97D4-B853EB8A75CF}" type="datetime1">
              <a:rPr lang="pl-PL" smtClean="0"/>
              <a:t>21.11.2023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DF9E1C-EF9E-4630-9F50-03C23376ACBE}" type="datetime1">
              <a:rPr lang="pl-PL" smtClean="0"/>
              <a:t>21.11.2023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6FCC8E-3D9E-4AA6-BBDD-60E41A112D20}" type="datetime1">
              <a:rPr lang="pl-PL" smtClean="0"/>
              <a:t>21.11.2023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about:blan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195736" y="1196752"/>
            <a:ext cx="6381750" cy="1872208"/>
          </a:xfrm>
        </p:spPr>
        <p:txBody>
          <a:bodyPr rtlCol="0"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altLang="pl-PL" sz="4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PRACA Z DZIECKIEM Z ZABURZONYMI WIĘZIAMI</a:t>
            </a:r>
            <a:endParaRPr lang="pl-PL" altLang="pl-PL" sz="4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4716016" y="4166852"/>
            <a:ext cx="408463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l-P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TOMASZ POLKOWSKI</a:t>
            </a: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102266" y="5805264"/>
            <a:ext cx="6358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400" b="1" dirty="0">
                <a:latin typeface="Calibri" pitchFamily="34" charset="0"/>
              </a:rPr>
              <a:t>Projekt pn. „Dla rodziny” - doskonalenie zawodowe kadr systemu wspierania rodziny i pieczy zastępczej </a:t>
            </a:r>
            <a:r>
              <a:rPr lang="pl-PL" sz="1400" b="1" dirty="0" smtClean="0">
                <a:latin typeface="Calibri" pitchFamily="34" charset="0"/>
              </a:rPr>
              <a:t>jest </a:t>
            </a:r>
            <a:r>
              <a:rPr lang="pl-PL" sz="1400" b="1" dirty="0">
                <a:latin typeface="Calibri" pitchFamily="34" charset="0"/>
              </a:rPr>
              <a:t>współfinansowany przez Unię Europejską ze środków Europejskiego Funduszu Społecznego </a:t>
            </a:r>
            <a:r>
              <a:rPr lang="pl-PL" sz="1400" b="1" dirty="0" smtClean="0">
                <a:latin typeface="Calibri" pitchFamily="34" charset="0"/>
              </a:rPr>
              <a:t>w </a:t>
            </a:r>
            <a:r>
              <a:rPr lang="pl-PL" sz="1400" b="1" dirty="0">
                <a:latin typeface="Calibri" pitchFamily="34" charset="0"/>
              </a:rPr>
              <a:t>ramach Programu Operacyjnego Wiedza Edukacja Rozwój na lata 2014-2020</a:t>
            </a:r>
          </a:p>
        </p:txBody>
      </p:sp>
      <p:pic>
        <p:nvPicPr>
          <p:cNvPr id="6" name="Picture 2" descr="http://urodaizdrowie.pl/wp-content/uploads/2010/06/parent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2766914"/>
            <a:ext cx="2160240" cy="29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0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10</a:t>
            </a:fld>
            <a:endParaRPr lang="pl-PL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179512" y="1052736"/>
            <a:ext cx="8496944" cy="4176464"/>
          </a:xfrm>
          <a:prstGeom prst="rect">
            <a:avLst/>
          </a:prstGeom>
        </p:spPr>
        <p:txBody>
          <a:bodyPr vert="horz" rtlCol="0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rgbClr val="002060"/>
                </a:solidFill>
              </a:rPr>
              <a:t>„Opieki nad dzieckiem nie można rozpisać na dyżury”</a:t>
            </a:r>
          </a:p>
          <a:p>
            <a:pPr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Nie jest ważne samo jedzenie, ale wzajemna przyjemność z towarzystwa matki i dziecka. 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Taka przyjemność jest możliwa tylko wtedy, gdy związek jest trwały.</a:t>
            </a:r>
          </a:p>
          <a:p>
            <a:pPr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Zamiast karać matkę odbierając jej dziecko, powinniśmy jej pomóc wychowywać dziecko.</a:t>
            </a:r>
          </a:p>
          <a:p>
            <a:pPr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W ostateczności powinno się oddawać dziecko do krewnych.  </a:t>
            </a:r>
          </a:p>
          <a:p>
            <a:pPr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„</a:t>
            </a: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Zdeprywowane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 dzieci są źródłem choroby społecznej tak groźnej i realnej jak tyfus” – pierwsze hipotezy o </a:t>
            </a: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międzypokoleniowej transmisji wzorców.</a:t>
            </a:r>
            <a:endParaRPr lang="pl-PL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Raport </a:t>
            </a:r>
            <a:r>
              <a:rPr lang="pl-PL" dirty="0" err="1" smtClean="0">
                <a:solidFill>
                  <a:schemeClr val="tx1">
                    <a:lumMod val="50000"/>
                  </a:schemeClr>
                </a:solidFill>
              </a:rPr>
              <a:t>Bowlby’ego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 rozpoczął wielką falę badań, w tym badań etologicznych.</a:t>
            </a:r>
          </a:p>
          <a:p>
            <a:pPr>
              <a:buFont typeface="Arial" pitchFamily="34" charset="0"/>
              <a:buChar char="»"/>
              <a:defRPr/>
            </a:pPr>
            <a:endParaRPr lang="pl-PL" dirty="0"/>
          </a:p>
        </p:txBody>
      </p:sp>
      <p:pic>
        <p:nvPicPr>
          <p:cNvPr id="6" name="Picture 5" descr="C:\Users\Tomek\Desktop\cri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885466"/>
            <a:ext cx="3082082" cy="197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295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11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1124744"/>
            <a:ext cx="6352068" cy="5733256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JAMES AND JOYCE ROBERTSON</a:t>
            </a:r>
          </a:p>
          <a:p>
            <a:pPr marL="0" indent="0">
              <a:lnSpc>
                <a:spcPct val="90000"/>
              </a:lnSpc>
              <a:buFont typeface="Arial" pitchFamily="34" charset="0"/>
              <a:buNone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Obserwując deprywację dzieci w szpitalu określili trzy etapy reakcji na separację: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   Faza protestu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 – krzyk, przywieranie, płacz.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   Faza rozpaczy 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– dziecko staje się bezradne, niezainteresowane niczym, nie chce jeść, popłakuje.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   Faza oderwania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 – dziecko nawiązuje kontakt, zaczyna jeść, budzi się, jako „inne” dziecko, słabo reaguje na przyjście matki i nie płacze, gdy matka wychodzi, „jakby umarło uczucie”.</a:t>
            </a:r>
          </a:p>
          <a:p>
            <a:pPr>
              <a:buFont typeface="Arial" pitchFamily="34" charset="0"/>
              <a:buChar char="»"/>
              <a:defRPr/>
            </a:pPr>
            <a:endParaRPr lang="pl-PL" dirty="0"/>
          </a:p>
        </p:txBody>
      </p:sp>
      <p:pic>
        <p:nvPicPr>
          <p:cNvPr id="5" name="Picture 12" descr="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580" y="1176536"/>
            <a:ext cx="21494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img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52936"/>
            <a:ext cx="2149475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:\Users\Admin\Desktop\41512__LRG_A_Two_Year_Old_Goes_to_Hospital__68132_zoo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6" y="4653136"/>
            <a:ext cx="2808974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870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12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980728"/>
            <a:ext cx="8712968" cy="427707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sz="3200" b="1" dirty="0" smtClean="0"/>
              <a:t>„John” - James i Joyce Robertson</a:t>
            </a:r>
          </a:p>
          <a:p>
            <a:pPr marL="0" indent="0">
              <a:buNone/>
              <a:defRPr/>
            </a:pPr>
            <a:r>
              <a:rPr lang="pl-PL" dirty="0" smtClean="0"/>
              <a:t>Deprywacja emocjonalna w czasie 9 dni pobytu w instytucji.</a:t>
            </a:r>
            <a:endParaRPr lang="pl-PL" dirty="0"/>
          </a:p>
        </p:txBody>
      </p:sp>
      <p:pic>
        <p:nvPicPr>
          <p:cNvPr id="5" name="Picture 4" descr="http://www.pep-web.org/document.php?id=psc.26.02640.fig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2" y="2509365"/>
            <a:ext cx="2792677" cy="198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ttp://www.pep-web.org/document.php?id=psc.26.02640.fig_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64" y="2492896"/>
            <a:ext cx="3448035" cy="432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www.robertsonfilms.info/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22" y="4509120"/>
            <a:ext cx="2792678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047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13</a:t>
            </a:fld>
            <a:endParaRPr lang="pl-PL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107504" y="1052736"/>
            <a:ext cx="5112568" cy="216024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800" b="1" dirty="0" smtClean="0">
                <a:solidFill>
                  <a:schemeClr val="tx1">
                    <a:lumMod val="50000"/>
                  </a:schemeClr>
                </a:solidFill>
              </a:rPr>
              <a:t>Harry </a:t>
            </a:r>
            <a:r>
              <a:rPr lang="pl-PL" sz="4800" b="1" dirty="0" err="1" smtClean="0">
                <a:solidFill>
                  <a:schemeClr val="tx1">
                    <a:lumMod val="50000"/>
                  </a:schemeClr>
                </a:solidFill>
              </a:rPr>
              <a:t>Harlow</a:t>
            </a:r>
            <a:r>
              <a:rPr lang="pl-PL" sz="48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pl-PL" sz="48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pl-PL" sz="48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pl-PL" sz="2400" dirty="0" smtClean="0">
                <a:solidFill>
                  <a:schemeClr val="tx1">
                    <a:lumMod val="50000"/>
                  </a:schemeClr>
                </a:solidFill>
              </a:rPr>
              <a:t>Badania nad rezusami odbieranymi matkom zaraz po urodzeniu</a:t>
            </a:r>
            <a:endParaRPr lang="pl-PL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5" name="Picture 4" descr="1079802163_52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89422"/>
            <a:ext cx="2598440" cy="351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Documents and Settings\Tomek\Moje dokumenty\Moje obrazy\emocje\Harlow\Harlow\Bez tytułu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015" y="2348880"/>
            <a:ext cx="3320043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766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14</a:t>
            </a:fld>
            <a:endParaRPr lang="pl-PL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152400" y="76200"/>
            <a:ext cx="8524056" cy="112055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pl-PL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52400" y="1124744"/>
            <a:ext cx="8524056" cy="302433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800" dirty="0" smtClean="0">
                <a:solidFill>
                  <a:schemeClr val="tx1">
                    <a:lumMod val="50000"/>
                  </a:schemeClr>
                </a:solidFill>
              </a:rPr>
              <a:t>Harry </a:t>
            </a:r>
            <a:r>
              <a:rPr lang="pl-PL" sz="4800" dirty="0" err="1" smtClean="0">
                <a:solidFill>
                  <a:schemeClr val="tx1">
                    <a:lumMod val="50000"/>
                  </a:schemeClr>
                </a:solidFill>
              </a:rPr>
              <a:t>Harlow</a:t>
            </a:r>
            <a:r>
              <a:rPr lang="pl-PL" sz="48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br>
              <a:rPr lang="pl-PL" sz="48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pl-PL" sz="2400" dirty="0" smtClean="0">
                <a:solidFill>
                  <a:schemeClr val="tx1">
                    <a:lumMod val="50000"/>
                  </a:schemeClr>
                </a:solidFill>
              </a:rPr>
              <a:t>„bezpieczna baza”, umożliwiająca rozwój</a:t>
            </a:r>
            <a:endParaRPr lang="pl-PL" sz="2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" name="Picture 3" descr="C:\Documents and Settings\Tomek\Moje dokumenty\Moje obrazy\emocje\Harlow\Harlow\fi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2514600"/>
            <a:ext cx="3483496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2425700"/>
            <a:ext cx="47752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894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15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980728"/>
            <a:ext cx="8507288" cy="427707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Separacja z matką powodującą zastygnięcie („rozpacz”) i zaniechanie eksploracji otoczenia</a:t>
            </a:r>
            <a:endParaRPr lang="pl-PL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2" descr="C:\myers\pics\3-1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249274" cy="479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2472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16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323528" y="1844824"/>
            <a:ext cx="8363272" cy="3412976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600"/>
              </a:lnSpc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rgbClr val="002060"/>
                </a:solidFill>
              </a:rPr>
              <a:t>Selektywność</a:t>
            </a:r>
            <a:r>
              <a:rPr lang="pl-PL" dirty="0" smtClean="0">
                <a:solidFill>
                  <a:srgbClr val="002060"/>
                </a:solidFill>
              </a:rPr>
              <a:t> </a:t>
            </a:r>
            <a:r>
              <a:rPr lang="pl-PL" b="1" dirty="0" smtClean="0">
                <a:solidFill>
                  <a:srgbClr val="002060"/>
                </a:solidFill>
              </a:rPr>
              <a:t>zachowania</a:t>
            </a:r>
            <a:r>
              <a:rPr lang="pl-PL" dirty="0" smtClean="0">
                <a:solidFill>
                  <a:srgbClr val="002060"/>
                </a:solidFill>
              </a:rPr>
              <a:t> </a:t>
            </a:r>
            <a:r>
              <a:rPr lang="pl-PL" dirty="0" smtClean="0"/>
              <a:t>– skupienie się na konkretnej osobie, zachowania nie spotykane w relacjach z inną osobą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rgbClr val="002060"/>
                </a:solidFill>
              </a:rPr>
              <a:t>Poszukiwanie fizycznej bliskości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rgbClr val="002060"/>
                </a:solidFill>
              </a:rPr>
              <a:t>Komfort i poczucie bezpieczeństwa</a:t>
            </a:r>
            <a:r>
              <a:rPr lang="pl-PL" dirty="0" smtClean="0">
                <a:solidFill>
                  <a:srgbClr val="002060"/>
                </a:solidFill>
              </a:rPr>
              <a:t> </a:t>
            </a:r>
            <a:r>
              <a:rPr lang="pl-PL" dirty="0" smtClean="0"/>
              <a:t>wynikające z osiągnięcia bliskości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rgbClr val="002060"/>
                </a:solidFill>
              </a:rPr>
              <a:t>Lęk separacyjny</a:t>
            </a:r>
          </a:p>
          <a:p>
            <a:pPr>
              <a:lnSpc>
                <a:spcPts val="26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dirty="0" smtClean="0"/>
              <a:t>					(John Bowlby)</a:t>
            </a:r>
          </a:p>
          <a:p>
            <a:pPr marL="0" indent="0">
              <a:lnSpc>
                <a:spcPts val="2600"/>
              </a:lnSpc>
              <a:spcBef>
                <a:spcPts val="0"/>
              </a:spcBef>
              <a:buFont typeface="Arial" pitchFamily="34" charset="0"/>
              <a:buNone/>
              <a:defRPr/>
            </a:pPr>
            <a:endParaRPr lang="pl-PL" dirty="0"/>
          </a:p>
        </p:txBody>
      </p:sp>
      <p:pic>
        <p:nvPicPr>
          <p:cNvPr id="5" name="Picture 2" descr="Nastolatka z mamą, fot. Shutterstock ">
            <a:hlinkClick r:id="rId2" tooltip="Nastolatka z mamą, fot. Shutterstock 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48009"/>
            <a:ext cx="3394797" cy="24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ytuł 1"/>
          <p:cNvSpPr txBox="1">
            <a:spLocks/>
          </p:cNvSpPr>
          <p:nvPr/>
        </p:nvSpPr>
        <p:spPr>
          <a:xfrm>
            <a:off x="323528" y="980728"/>
            <a:ext cx="7924800" cy="6858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000" b="1" dirty="0" smtClean="0">
                <a:solidFill>
                  <a:schemeClr val="bg2">
                    <a:lumMod val="10000"/>
                  </a:schemeClr>
                </a:solidFill>
              </a:rPr>
              <a:t>Charakterystyka więzi</a:t>
            </a:r>
            <a:endParaRPr lang="pl-PL" sz="4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433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7467600" cy="4053064"/>
          </a:xfrm>
        </p:spPr>
        <p:txBody>
          <a:bodyPr/>
          <a:lstStyle/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17</a:t>
            </a:fld>
            <a:endParaRPr lang="pl-PL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49841" y="1755304"/>
            <a:ext cx="7696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buFontTx/>
              <a:buNone/>
              <a:defRPr/>
            </a:pPr>
            <a:r>
              <a:rPr lang="pl-PL" altLang="pl-PL" sz="3200" b="1" dirty="0" smtClean="0">
                <a:solidFill>
                  <a:schemeClr val="bg2">
                    <a:lumMod val="10000"/>
                  </a:schemeClr>
                </a:solidFill>
              </a:rPr>
              <a:t>Pierwszy  rok życia – Koło budowania więzi</a:t>
            </a:r>
            <a:endParaRPr lang="pl-PL" altLang="pl-PL" sz="24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22648" y="908720"/>
            <a:ext cx="7239000" cy="9906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800" b="1" dirty="0" smtClean="0">
                <a:solidFill>
                  <a:schemeClr val="bg2">
                    <a:lumMod val="10000"/>
                  </a:schemeClr>
                </a:solidFill>
              </a:rPr>
              <a:t>Jak powstaje więź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600200" y="30194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800" b="1" dirty="0">
                <a:solidFill>
                  <a:srgbClr val="FF00FF"/>
                </a:solidFill>
              </a:rPr>
              <a:t>Zaufanie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326701" y="2924944"/>
            <a:ext cx="1752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1800" b="1" dirty="0">
                <a:solidFill>
                  <a:srgbClr val="002060"/>
                </a:solidFill>
              </a:rPr>
              <a:t>Dziecko czuje  potrzebę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07138" y="4735513"/>
            <a:ext cx="2743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1800" b="1" dirty="0">
                <a:solidFill>
                  <a:srgbClr val="00B050"/>
                </a:solidFill>
              </a:rPr>
              <a:t>Dziecko wyraża potrzebę (krzyk, płacz)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49841" y="4735512"/>
            <a:ext cx="2362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pl-PL" altLang="pl-PL" sz="1800" b="1" dirty="0" smtClean="0">
                <a:solidFill>
                  <a:schemeClr val="accent6">
                    <a:lumMod val="75000"/>
                  </a:schemeClr>
                </a:solidFill>
              </a:rPr>
              <a:t>Zaspokojenie potrzeby - ulga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403648" y="6446003"/>
            <a:ext cx="6477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pl-PL" altLang="pl-PL" sz="2000" b="1" dirty="0" smtClean="0">
                <a:solidFill>
                  <a:schemeClr val="bg2">
                    <a:lumMod val="10000"/>
                  </a:schemeClr>
                </a:solidFill>
              </a:rPr>
              <a:t>Reakcja opiekuna: kontakt wzrokowy, dotyk, ruch, uśmiech</a:t>
            </a:r>
          </a:p>
        </p:txBody>
      </p:sp>
      <p:pic>
        <p:nvPicPr>
          <p:cNvPr id="2069" name="Picture 2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900" y="2832100"/>
            <a:ext cx="3657600" cy="359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820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18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1738536"/>
            <a:ext cx="5832648" cy="51194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Wrażliwość na komunikaty psychiczno-biologiczne dziecka.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Odpowiadanie na potrzeby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Zdolność do regulowania własnych stanów emocjonalnych oraz emocji  dziecka.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Umiejętność dostrajania się do stanu emocjonalnego dziecka.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Umiejętność rozpoznawania potrzeb dziecka (umiejętność „tłumaczenia” zachowań dziecka, „przekładania” ich na język potrzeb.</a:t>
            </a:r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97970" y="1052736"/>
            <a:ext cx="8610600" cy="6858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3200" b="1" dirty="0" smtClean="0">
                <a:solidFill>
                  <a:schemeClr val="tx1">
                    <a:lumMod val="50000"/>
                  </a:schemeClr>
                </a:solidFill>
                <a:latin typeface="+mn-lt"/>
              </a:rPr>
              <a:t>JAK BUDOWAĆ BEZPIECZNĄ WIĘŹ?</a:t>
            </a:r>
            <a:endParaRPr lang="pl-PL" sz="3200" b="1" dirty="0">
              <a:solidFill>
                <a:schemeClr val="tx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Picture 2" descr="C:\Users\Admin\Desktop\mom-looking-babies-ey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28256"/>
            <a:ext cx="2610036" cy="174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8134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19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0" y="2708920"/>
            <a:ext cx="8244408" cy="403244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56032">
              <a:spcBef>
                <a:spcPts val="0"/>
              </a:spcBef>
              <a:buFont typeface="Wingdings 3"/>
              <a:buChar char=""/>
              <a:defRPr/>
            </a:pPr>
            <a:r>
              <a:rPr lang="pl-PL" sz="3200" dirty="0" smtClean="0">
                <a:solidFill>
                  <a:schemeClr val="bg2">
                    <a:lumMod val="10000"/>
                  </a:schemeClr>
                </a:solidFill>
              </a:rPr>
              <a:t>Świadomość sygnału dziecka</a:t>
            </a:r>
          </a:p>
          <a:p>
            <a:pPr marL="365760" indent="-256032">
              <a:spcBef>
                <a:spcPts val="0"/>
              </a:spcBef>
              <a:buFont typeface="Wingdings 3"/>
              <a:buChar char=""/>
              <a:defRPr/>
            </a:pPr>
            <a:r>
              <a:rPr lang="pl-PL" sz="3200" dirty="0" smtClean="0">
                <a:solidFill>
                  <a:schemeClr val="bg2">
                    <a:lumMod val="10000"/>
                  </a:schemeClr>
                </a:solidFill>
              </a:rPr>
              <a:t>Zdolność do właściwej interpretacji sygnału dziecka (w tym empatia)</a:t>
            </a:r>
          </a:p>
          <a:p>
            <a:pPr marL="365760" indent="-256032">
              <a:spcBef>
                <a:spcPts val="0"/>
              </a:spcBef>
              <a:buFont typeface="Wingdings 3"/>
              <a:buChar char=""/>
              <a:defRPr/>
            </a:pPr>
            <a:r>
              <a:rPr lang="pl-PL" sz="3200" dirty="0" smtClean="0">
                <a:solidFill>
                  <a:schemeClr val="bg2">
                    <a:lumMod val="10000"/>
                  </a:schemeClr>
                </a:solidFill>
              </a:rPr>
              <a:t>Adekwatna reakcja na sygnał</a:t>
            </a:r>
          </a:p>
          <a:p>
            <a:pPr marL="109728" indent="0">
              <a:spcBef>
                <a:spcPts val="0"/>
              </a:spcBef>
              <a:buNone/>
              <a:defRPr/>
            </a:pPr>
            <a:r>
              <a:rPr lang="pl-PL" sz="3200" dirty="0" smtClean="0">
                <a:solidFill>
                  <a:schemeClr val="bg2">
                    <a:lumMod val="10000"/>
                  </a:schemeClr>
                </a:solidFill>
              </a:rPr>
              <a:t>   dziecka (zgodna z potrzebą)</a:t>
            </a:r>
          </a:p>
          <a:p>
            <a:pPr marL="365760" indent="-256032">
              <a:spcBef>
                <a:spcPts val="0"/>
              </a:spcBef>
              <a:buFont typeface="Wingdings 3"/>
              <a:buChar char=""/>
              <a:defRPr/>
            </a:pPr>
            <a:r>
              <a:rPr lang="pl-PL" sz="3200" dirty="0" smtClean="0">
                <a:solidFill>
                  <a:schemeClr val="bg2">
                    <a:lumMod val="10000"/>
                  </a:schemeClr>
                </a:solidFill>
              </a:rPr>
              <a:t>Szybkość reakcji</a:t>
            </a:r>
          </a:p>
          <a:p>
            <a:pPr marL="365760" indent="-256032">
              <a:lnSpc>
                <a:spcPts val="2660"/>
              </a:lnSpc>
              <a:spcBef>
                <a:spcPts val="0"/>
              </a:spcBef>
              <a:buFont typeface="Wingdings 3"/>
              <a:buChar char=""/>
              <a:defRPr/>
            </a:pPr>
            <a:endParaRPr lang="pl-PL" sz="3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109728" indent="0">
              <a:lnSpc>
                <a:spcPts val="266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</a:rPr>
              <a:t>ZACHOWANIE DZIECKA</a:t>
            </a:r>
          </a:p>
          <a:p>
            <a:pPr marL="109728" indent="0">
              <a:lnSpc>
                <a:spcPts val="266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</a:rPr>
              <a:t>JEST SYGNAŁEM DOTYCZĄCYM POTRZEBY!</a:t>
            </a:r>
            <a:endParaRPr lang="pl-PL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68942" y="1124744"/>
            <a:ext cx="8435506" cy="10668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080"/>
              </a:lnSpc>
              <a:defRPr/>
            </a:pPr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</a:rPr>
              <a:t>Hipoteza wrażliwości opiekuna (Ainsworth) – Ważne kompetencje opiekunów:</a:t>
            </a:r>
            <a:endParaRPr lang="pl-PL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2" descr="C:\Users\Admin\Desktop\angry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149" y="3717032"/>
            <a:ext cx="2688299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929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</a:t>
            </a:fld>
            <a:endParaRPr lang="pl-PL"/>
          </a:p>
        </p:txBody>
      </p:sp>
      <p:sp>
        <p:nvSpPr>
          <p:cNvPr id="4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79512" y="1742728"/>
            <a:ext cx="8568952" cy="4998640"/>
          </a:xfrm>
        </p:spPr>
        <p:txBody>
          <a:bodyPr rtlCol="0"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3900" b="1" dirty="0">
                <a:solidFill>
                  <a:schemeClr val="tx1">
                    <a:lumMod val="50000"/>
                  </a:schemeClr>
                </a:solidFill>
              </a:rPr>
              <a:t>David Levy</a:t>
            </a:r>
            <a:r>
              <a:rPr lang="pl-PL" sz="3900" dirty="0">
                <a:solidFill>
                  <a:schemeClr val="tx1">
                    <a:lumMod val="50000"/>
                  </a:schemeClr>
                </a:solidFill>
              </a:rPr>
              <a:t> – lata 30-te XX </a:t>
            </a:r>
            <a:r>
              <a:rPr lang="pl-PL" sz="3900" dirty="0" smtClean="0">
                <a:solidFill>
                  <a:schemeClr val="tx1">
                    <a:lumMod val="50000"/>
                  </a:schemeClr>
                </a:solidFill>
              </a:rPr>
              <a:t>wieku –Nowy Jork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Psycholog </a:t>
            </a: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(szkoła „freudowska</a:t>
            </a: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”), pracuje w agencji adopcyjnej:</a:t>
            </a:r>
            <a:endParaRPr lang="pl-PL" sz="2900" dirty="0">
              <a:solidFill>
                <a:schemeClr val="tx1">
                  <a:lumMod val="50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Zgłaszają się rodzice adopcyjni 6-letniej Anny. Chcieli mieć „królewnę”, ale </a:t>
            </a: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po przyjęciu do domu dziewczynka:</a:t>
            </a:r>
            <a:endParaRPr lang="pl-PL" sz="2900" dirty="0">
              <a:solidFill>
                <a:schemeClr val="tx1">
                  <a:lumMod val="50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nie </a:t>
            </a: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reaguje z entuzjazmem na </a:t>
            </a: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opiekę, jest „chłodna” emocjonalnie</a:t>
            </a:r>
            <a:endParaRPr lang="pl-PL" sz="2900" dirty="0">
              <a:solidFill>
                <a:schemeClr val="tx1">
                  <a:lumMod val="50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nie </a:t>
            </a: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jest wdzięczna opiekunom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nie </a:t>
            </a: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umie okazywać </a:t>
            </a: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uczuć, </a:t>
            </a: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poza </a:t>
            </a: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powierzchownym </a:t>
            </a: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„kocham cię</a:t>
            </a: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”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Deklaruje uczucia wobec przygodnie napotkanych osób </a:t>
            </a:r>
            <a:endParaRPr lang="pl-PL" sz="2900" dirty="0">
              <a:solidFill>
                <a:schemeClr val="tx1">
                  <a:lumMod val="50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l-PL" sz="2900" dirty="0" smtClean="0">
              <a:solidFill>
                <a:schemeClr val="tx1">
                  <a:lumMod val="50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900" dirty="0" smtClean="0">
                <a:solidFill>
                  <a:schemeClr val="tx1">
                    <a:lumMod val="50000"/>
                  </a:schemeClr>
                </a:solidFill>
              </a:rPr>
              <a:t>LEVY </a:t>
            </a:r>
            <a:r>
              <a:rPr lang="pl-PL" sz="2900" dirty="0">
                <a:solidFill>
                  <a:schemeClr val="tx1">
                    <a:lumMod val="50000"/>
                  </a:schemeClr>
                </a:solidFill>
              </a:rPr>
              <a:t>nazywa to zjawisko </a:t>
            </a:r>
            <a:r>
              <a:rPr lang="pl-PL" sz="2900" b="1" dirty="0">
                <a:solidFill>
                  <a:schemeClr val="tx1">
                    <a:lumMod val="50000"/>
                  </a:schemeClr>
                </a:solidFill>
              </a:rPr>
              <a:t>„głodem afektu</a:t>
            </a:r>
            <a:r>
              <a:rPr lang="pl-PL" sz="2900" b="1" dirty="0" smtClean="0">
                <a:solidFill>
                  <a:schemeClr val="tx1">
                    <a:lumMod val="50000"/>
                  </a:schemeClr>
                </a:solidFill>
              </a:rPr>
              <a:t>”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2900" u="sng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u="sng" dirty="0" smtClean="0">
                <a:solidFill>
                  <a:schemeClr val="tx1">
                    <a:lumMod val="50000"/>
                  </a:schemeClr>
                </a:solidFill>
              </a:rPr>
              <a:t>Pytania </a:t>
            </a:r>
            <a:r>
              <a:rPr lang="pl-PL" sz="2400" b="1" u="sng" dirty="0">
                <a:solidFill>
                  <a:schemeClr val="tx1">
                    <a:lumMod val="50000"/>
                  </a:schemeClr>
                </a:solidFill>
              </a:rPr>
              <a:t>Davida Levy: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sz="3800" b="1" dirty="0" smtClean="0">
                <a:solidFill>
                  <a:srgbClr val="002060"/>
                </a:solidFill>
              </a:rPr>
              <a:t>Dlaczego </a:t>
            </a:r>
            <a:r>
              <a:rPr lang="pl-PL" sz="3800" b="1" dirty="0">
                <a:solidFill>
                  <a:srgbClr val="002060"/>
                </a:solidFill>
              </a:rPr>
              <a:t>tak wiele dzieci nie potrafi kochać?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sz="3800" b="1" dirty="0">
                <a:solidFill>
                  <a:srgbClr val="002060"/>
                </a:solidFill>
              </a:rPr>
              <a:t>Dlaczego dzieci bywają powierzchowne w uczuciach?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sz="3800" b="1" dirty="0">
                <a:solidFill>
                  <a:srgbClr val="002060"/>
                </a:solidFill>
              </a:rPr>
              <a:t>Skąd bierze się „głód uczuć”?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sz="3800" b="1" dirty="0">
                <a:solidFill>
                  <a:srgbClr val="002060"/>
                </a:solidFill>
              </a:rPr>
              <a:t>Czy można nauczyć dziecka miłości</a:t>
            </a:r>
            <a:r>
              <a:rPr lang="pl-PL" sz="3800" b="1" dirty="0" smtClean="0">
                <a:solidFill>
                  <a:srgbClr val="002060"/>
                </a:solidFill>
              </a:rPr>
              <a:t>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l-PL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899592" y="980728"/>
            <a:ext cx="7239000" cy="762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400" b="1" dirty="0" smtClean="0">
                <a:solidFill>
                  <a:schemeClr val="tx1">
                    <a:lumMod val="50000"/>
                  </a:schemeClr>
                </a:solidFill>
              </a:rPr>
              <a:t>Historia nauki o więzi</a:t>
            </a:r>
            <a:endParaRPr lang="pl-PL" sz="44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20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1196752"/>
            <a:ext cx="6984776" cy="5650136"/>
          </a:xfrm>
          <a:prstGeom prst="rect">
            <a:avLst/>
          </a:prstGeom>
        </p:spPr>
        <p:txBody>
          <a:bodyPr vert="horz" rtlCol="0">
            <a:normAutofit fontScale="4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l-PL" sz="5900" b="1" dirty="0" smtClean="0">
                <a:solidFill>
                  <a:schemeClr val="bg2">
                    <a:lumMod val="10000"/>
                  </a:schemeClr>
                </a:solidFill>
              </a:rPr>
              <a:t>John Bowlby – Fazy rozwoju więzi</a:t>
            </a:r>
          </a:p>
          <a:p>
            <a:pPr marL="457200" indent="-457200" algn="just">
              <a:lnSpc>
                <a:spcPct val="90000"/>
              </a:lnSpc>
              <a:buFont typeface="Wingdings" pitchFamily="2" charset="2"/>
              <a:buNone/>
              <a:defRPr/>
            </a:pPr>
            <a:endParaRPr lang="pl-PL" dirty="0" smtClean="0"/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 Orientacja nierozróżniająca: do 12 tygodni po urodzeniu: Zainteresowanie wobec wszystkich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	Orientacja rozróżniająca: od trzeciego miesiąca:      Wzrasta umiejętność odróżniania znanych dziecku osób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	Nawiązanie więzi podstawowej: od 7 miesiąca: 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Protest związany z separacją i obawa przed obcymi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	Tworzenie więzi drugorzędnych: od 8 miesiąca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Hierarchia więzi lub „</a:t>
            </a:r>
            <a:r>
              <a:rPr lang="pl-PL" sz="5400" b="1" dirty="0" err="1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monotropia</a:t>
            </a: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</a:p>
          <a:p>
            <a:pPr marL="441325" indent="-441325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  Tworzenie więzi wzajemnych: od 8 do 25 miesiąca życia: Dziecko uczy się przewidywać reakcje innych i wpływać na zachowanie dorosłych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pl-PL" sz="54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 STANIE SIĘ, KIEDY TEN PROCES JEST ZABURZONY, NP. PRZEZ POBYT W DOMU DLA MAŁYCH DZIECI?</a:t>
            </a:r>
            <a:endParaRPr lang="pl-PL" sz="5400" dirty="0"/>
          </a:p>
        </p:txBody>
      </p:sp>
      <p:pic>
        <p:nvPicPr>
          <p:cNvPr id="5" name="Picture 8" descr="Laughing baby boy - Sally Bratton's grandson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986" y="1916832"/>
            <a:ext cx="1840478" cy="237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503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21</a:t>
            </a:fld>
            <a:endParaRPr lang="pl-PL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878937"/>
            <a:ext cx="8229600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000" b="1" dirty="0" smtClean="0">
                <a:solidFill>
                  <a:schemeClr val="bg2">
                    <a:lumMod val="10000"/>
                  </a:schemeClr>
                </a:solidFill>
              </a:rPr>
              <a:t>Mary Ainsworth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700808"/>
            <a:ext cx="8587680" cy="3816424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Lata 50-te – badania więzi w Ugandzie </a:t>
            </a:r>
          </a:p>
          <a:p>
            <a:pPr marL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   (5 etapów tworzenia więzi)</a:t>
            </a:r>
          </a:p>
          <a:p>
            <a:pPr marL="0"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1956 – rozpoczęcie podobnych badań w Baltimore</a:t>
            </a:r>
          </a:p>
          <a:p>
            <a:pPr marL="0"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1978 - 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Procedura obcej sytuacji 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– badanie wzorców więzi</a:t>
            </a:r>
            <a:endParaRPr lang="en-US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pl-PL" dirty="0" smtClean="0"/>
          </a:p>
          <a:p>
            <a:pPr>
              <a:buFont typeface="Wingdings" pitchFamily="2" charset="2"/>
              <a:buNone/>
              <a:defRPr/>
            </a:pPr>
            <a:endParaRPr lang="pl-PL" dirty="0" smtClean="0"/>
          </a:p>
          <a:p>
            <a:pPr>
              <a:buFont typeface="Wingdings" pitchFamily="2" charset="2"/>
              <a:buNone/>
              <a:defRPr/>
            </a:pPr>
            <a:endParaRPr lang="pl-PL" dirty="0" smtClean="0"/>
          </a:p>
        </p:txBody>
      </p:sp>
      <p:pic>
        <p:nvPicPr>
          <p:cNvPr id="6" name="Picture 8" descr="http://www.davidsonfilmsstore.com/images/Ainsworth1_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84418"/>
            <a:ext cx="167640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psychology.cse.edu/DuarteEdwardsMendoza%20AinsworthAttachment%202006/Maryjc_files/image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19" y="3501008"/>
            <a:ext cx="279241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Tomek\Pictures\strangermoth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501008"/>
            <a:ext cx="4953000" cy="329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4933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22</a:t>
            </a:fld>
            <a:endParaRPr lang="pl-PL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1052736"/>
            <a:ext cx="5802313" cy="5805264"/>
          </a:xfrm>
          <a:prstGeom prst="rect">
            <a:avLst/>
          </a:prstGeom>
        </p:spPr>
        <p:txBody>
          <a:bodyPr vert="horz" rtlCol="0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sz="3200" b="1" dirty="0" smtClean="0">
                <a:solidFill>
                  <a:schemeClr val="tx1">
                    <a:lumMod val="50000"/>
                  </a:schemeClr>
                </a:solidFill>
              </a:rPr>
              <a:t>Badania oparte na Procedurze Obcej Sytuacji Mary Ainsworth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sz="3200" b="1" dirty="0" smtClean="0">
                <a:solidFill>
                  <a:schemeClr val="tx1">
                    <a:lumMod val="50000"/>
                  </a:schemeClr>
                </a:solidFill>
              </a:rPr>
              <a:t>Wzorce więzi:</a:t>
            </a:r>
            <a:endParaRPr lang="en-US" sz="3200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230188" lvl="1" indent="-176213">
              <a:spcBef>
                <a:spcPts val="0"/>
              </a:spcBef>
              <a:buFont typeface="Arial" pitchFamily="34" charset="0"/>
              <a:buChar char="˃"/>
              <a:defRPr/>
            </a:pPr>
            <a:r>
              <a:rPr lang="pl-PL" sz="3200" b="1" u="sng" dirty="0" smtClean="0">
                <a:solidFill>
                  <a:srgbClr val="002060"/>
                </a:solidFill>
              </a:rPr>
              <a:t>Bezpieczna</a:t>
            </a:r>
            <a:r>
              <a:rPr lang="pl-PL" sz="3200" b="1" u="sng" dirty="0" smtClean="0"/>
              <a:t>  </a:t>
            </a:r>
          </a:p>
          <a:p>
            <a:pPr marL="0" lvl="1" inden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sz="3200" b="1" dirty="0" smtClean="0"/>
              <a:t>W Polsce wśród dorosłych osób około 47 % (Dr Elżbieta Zdankiewicz- Ścigała SWPS)</a:t>
            </a:r>
          </a:p>
          <a:p>
            <a:pPr marL="53975" lvl="1" indent="0">
              <a:spcBef>
                <a:spcPts val="0"/>
              </a:spcBef>
              <a:buFont typeface="Arial" charset="0"/>
              <a:buNone/>
              <a:defRPr/>
            </a:pPr>
            <a:r>
              <a:rPr lang="pl-PL" sz="3200" b="1" dirty="0" smtClean="0"/>
              <a:t>55% - badania studentów Uniwersytet Śląski</a:t>
            </a:r>
            <a:endParaRPr lang="en-US" sz="3200" b="1" dirty="0" smtClean="0"/>
          </a:p>
          <a:p>
            <a:pPr marL="53975" lvl="1" indent="0">
              <a:spcBef>
                <a:spcPts val="0"/>
              </a:spcBef>
              <a:buNone/>
              <a:defRPr/>
            </a:pPr>
            <a:endParaRPr lang="pl-PL" sz="3200" b="1" u="sng" dirty="0" smtClean="0">
              <a:solidFill>
                <a:srgbClr val="002060"/>
              </a:solidFill>
            </a:endParaRPr>
          </a:p>
          <a:p>
            <a:pPr marL="53975" lvl="1" indent="0">
              <a:spcBef>
                <a:spcPts val="0"/>
              </a:spcBef>
              <a:buNone/>
              <a:defRPr/>
            </a:pPr>
            <a:endParaRPr lang="pl-PL" sz="3200" b="1" u="sng" dirty="0" smtClean="0">
              <a:solidFill>
                <a:srgbClr val="002060"/>
              </a:solidFill>
            </a:endParaRPr>
          </a:p>
          <a:p>
            <a:pPr marL="53975" lvl="1" indent="0">
              <a:spcBef>
                <a:spcPts val="0"/>
              </a:spcBef>
              <a:buFont typeface="Arial" charset="0"/>
              <a:buNone/>
              <a:defRPr/>
            </a:pPr>
            <a:r>
              <a:rPr lang="pl-PL" sz="3200" b="1" u="sng" dirty="0" err="1" smtClean="0">
                <a:solidFill>
                  <a:srgbClr val="002060"/>
                </a:solidFill>
              </a:rPr>
              <a:t>Pozabezpieczna</a:t>
            </a:r>
            <a:r>
              <a:rPr lang="pl-PL" sz="3200" b="1" u="sng" dirty="0" smtClean="0"/>
              <a:t>:</a:t>
            </a:r>
            <a:endParaRPr lang="en-US" sz="3200" b="1" u="sng" dirty="0" smtClean="0"/>
          </a:p>
          <a:p>
            <a:pPr marL="230188" lvl="2" indent="-176213">
              <a:spcBef>
                <a:spcPts val="0"/>
              </a:spcBef>
              <a:defRPr/>
            </a:pPr>
            <a:r>
              <a:rPr lang="pl-PL" sz="3200" b="1" dirty="0" smtClean="0">
                <a:solidFill>
                  <a:srgbClr val="0070C0"/>
                </a:solidFill>
              </a:rPr>
              <a:t> Unikająca</a:t>
            </a:r>
            <a:r>
              <a:rPr lang="pl-PL" sz="3200" dirty="0" smtClean="0"/>
              <a:t> </a:t>
            </a:r>
            <a:endParaRPr lang="en-US" sz="3200" dirty="0" smtClean="0"/>
          </a:p>
          <a:p>
            <a:pPr marL="230188" lvl="2" indent="-176213">
              <a:spcBef>
                <a:spcPts val="0"/>
              </a:spcBef>
              <a:tabLst>
                <a:tab pos="449263" algn="l"/>
              </a:tabLst>
              <a:defRPr/>
            </a:pPr>
            <a:r>
              <a:rPr lang="pl-PL" sz="3200" b="1" dirty="0" smtClean="0">
                <a:solidFill>
                  <a:srgbClr val="0070C0"/>
                </a:solidFill>
              </a:rPr>
              <a:t> </a:t>
            </a:r>
            <a:r>
              <a:rPr lang="en-US" sz="3200" b="1" dirty="0" err="1" smtClean="0">
                <a:solidFill>
                  <a:srgbClr val="0070C0"/>
                </a:solidFill>
              </a:rPr>
              <a:t>Ambi</a:t>
            </a:r>
            <a:r>
              <a:rPr lang="pl-PL" sz="3200" b="1" dirty="0" err="1" smtClean="0">
                <a:solidFill>
                  <a:srgbClr val="0070C0"/>
                </a:solidFill>
              </a:rPr>
              <a:t>walentna</a:t>
            </a:r>
            <a:r>
              <a:rPr lang="pl-PL" sz="3200" dirty="0" smtClean="0">
                <a:solidFill>
                  <a:srgbClr val="0070C0"/>
                </a:solidFill>
              </a:rPr>
              <a:t> </a:t>
            </a:r>
          </a:p>
          <a:p>
            <a:pPr marL="230188" lvl="2" indent="-176213">
              <a:spcBef>
                <a:spcPts val="0"/>
              </a:spcBef>
              <a:tabLst>
                <a:tab pos="449263" algn="l"/>
              </a:tabLst>
              <a:defRPr/>
            </a:pPr>
            <a:r>
              <a:rPr lang="pl-PL" sz="3200" b="1" dirty="0" smtClean="0">
                <a:solidFill>
                  <a:srgbClr val="0070C0"/>
                </a:solidFill>
              </a:rPr>
              <a:t> Zdezorganizowana –</a:t>
            </a:r>
            <a:r>
              <a:rPr lang="pl-PL" sz="3200" dirty="0" smtClean="0"/>
              <a:t>typ</a:t>
            </a:r>
          </a:p>
          <a:p>
            <a:pPr marL="53975" lvl="2" indent="0">
              <a:spcBef>
                <a:spcPts val="0"/>
              </a:spcBef>
              <a:buNone/>
              <a:tabLst>
                <a:tab pos="449263" algn="l"/>
              </a:tabLst>
              <a:defRPr/>
            </a:pPr>
            <a:r>
              <a:rPr lang="pl-PL" sz="3200" dirty="0" smtClean="0"/>
              <a:t> dodany po badaniach Mary </a:t>
            </a:r>
            <a:r>
              <a:rPr lang="pl-PL" sz="3200" dirty="0" err="1" smtClean="0"/>
              <a:t>Main</a:t>
            </a:r>
            <a:endParaRPr lang="en-US" sz="3200" dirty="0" smtClean="0"/>
          </a:p>
        </p:txBody>
      </p:sp>
      <p:pic>
        <p:nvPicPr>
          <p:cNvPr id="5" name="Picture 2" descr="http://www.we-dwoje.pl/p/a/39/7/7/8103/c3/c3_macierzynstwo___zasilki_od_a_do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75184"/>
            <a:ext cx="3033633" cy="19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dy nastolatek ignoruje rodzicó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36401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881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23</a:t>
            </a:fld>
            <a:endParaRPr lang="pl-PL"/>
          </a:p>
        </p:txBody>
      </p:sp>
      <p:sp>
        <p:nvSpPr>
          <p:cNvPr id="4" name="Symbol zastępczy zawartości 3"/>
          <p:cNvSpPr txBox="1">
            <a:spLocks/>
          </p:cNvSpPr>
          <p:nvPr/>
        </p:nvSpPr>
        <p:spPr>
          <a:xfrm>
            <a:off x="0" y="1858144"/>
            <a:ext cx="9067800" cy="4999856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Dziecko może rozstawać się z dorosłym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Chętnie eksploruje otoczenie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Poszukuje ochrony i pocieszenia u rodziców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Powrót rodziców jest związany z pozytywnymi emocjami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Woli rodziców od obcych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Opiekun = bezpieczna baza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Wzrastająca umiejętność autoregulacji – ale w relacji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Budujące się poczucie wartości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Interakcje między układem limbicznym a prawą półkulą (wzrastająca zdolność do racjonalizacji)</a:t>
            </a:r>
          </a:p>
          <a:p>
            <a:pPr>
              <a:spcBef>
                <a:spcPts val="0"/>
              </a:spcBef>
              <a:buFont typeface="Arial" pitchFamily="34" charset="0"/>
              <a:buChar char="»"/>
              <a:defRPr/>
            </a:pP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Minimalizacja stanów negatywnych poprzez dostrojenie z 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opiekunem</a:t>
            </a:r>
            <a:endParaRPr lang="pl-PL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228600" y="1066800"/>
            <a:ext cx="7239000" cy="762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800" b="1" dirty="0" smtClean="0">
                <a:solidFill>
                  <a:schemeClr val="tx2">
                    <a:lumMod val="50000"/>
                  </a:schemeClr>
                </a:solidFill>
              </a:rPr>
              <a:t>Więź bezpieczna</a:t>
            </a:r>
            <a:endParaRPr lang="pl-PL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8" descr="C:\Users\Admin\Desktop\mom-looking-babies-ey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188" y="935360"/>
            <a:ext cx="2444316" cy="162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0641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24</a:t>
            </a:fld>
            <a:endParaRPr lang="pl-PL"/>
          </a:p>
        </p:txBody>
      </p:sp>
      <p:sp>
        <p:nvSpPr>
          <p:cNvPr id="4" name="Symbol zastępczy zawartości 4"/>
          <p:cNvSpPr txBox="1">
            <a:spLocks/>
          </p:cNvSpPr>
          <p:nvPr/>
        </p:nvSpPr>
        <p:spPr>
          <a:xfrm>
            <a:off x="0" y="980728"/>
            <a:ext cx="8676456" cy="5572472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pl-PL" altLang="pl-PL" sz="3200" b="1" dirty="0" smtClean="0">
                <a:solidFill>
                  <a:srgbClr val="002060"/>
                </a:solidFill>
              </a:rPr>
              <a:t>Bezpieczny wzorzec więzi u dorosłych: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Panowanie nad emocjami, inteligencja emocjonalna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Brak lęku przed wyrażaniem emocji negatywnych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Umiejętność proszenia o pomoc innych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Poszukiwanie rozwiązań w trudnych sytuacjach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Myślenie optymistyczne, nadzieja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Zdolność do myślenia abstrakcyjnego, fantazja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Poczucie piękna, zdolność do zachwycania się „chwilą”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Brak obawy przed bliskością w relacjach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Przekonanie, że inni są godni zaufania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Złość w relacjach nastawiona na pojednanie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Zdolność do trwałych, bezpiecznych więzi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altLang="pl-PL" sz="2250" b="1" dirty="0" smtClean="0">
                <a:solidFill>
                  <a:schemeClr val="bg2">
                    <a:lumMod val="10000"/>
                  </a:schemeClr>
                </a:solidFill>
              </a:rPr>
              <a:t>Wysokie poczucie wartości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pl-PL" altLang="pl-PL" sz="225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endParaRPr lang="pl-PL" altLang="pl-PL" sz="3200" b="1" dirty="0" smtClean="0"/>
          </a:p>
          <a:p>
            <a:pPr>
              <a:defRPr/>
            </a:pPr>
            <a:endParaRPr lang="pl-PL" altLang="pl-PL" sz="3200" b="1" dirty="0" smtClean="0"/>
          </a:p>
          <a:p>
            <a:pPr>
              <a:defRPr/>
            </a:pPr>
            <a:endParaRPr lang="pl-PL" altLang="pl-PL" sz="3200" b="1" dirty="0" smtClean="0"/>
          </a:p>
        </p:txBody>
      </p:sp>
      <p:pic>
        <p:nvPicPr>
          <p:cNvPr id="5" name="Picture 2" descr="C:\Users\Admin\Desktop\14846335407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301208"/>
            <a:ext cx="2592288" cy="1527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989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25</a:t>
            </a:fld>
            <a:endParaRPr lang="pl-PL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28600" y="2362200"/>
            <a:ext cx="2895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2000" b="1" dirty="0">
                <a:solidFill>
                  <a:srgbClr val="FF00FF"/>
                </a:solidFill>
                <a:latin typeface="Arial" charset="0"/>
                <a:cs typeface="Arial" charset="0"/>
              </a:rPr>
              <a:t>Zaspokojenie potrzeby przez samo dziecko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47700" y="4313237"/>
            <a:ext cx="2057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>
                <a:solidFill>
                  <a:srgbClr val="FF3300"/>
                </a:solidFill>
                <a:latin typeface="Arial" charset="0"/>
                <a:cs typeface="Arial" charset="0"/>
              </a:rPr>
              <a:t>Dziecko jest uciszone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28600" y="5410200"/>
            <a:ext cx="35814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Wyuczony model: Zaniedbanie, przemoc, </a:t>
            </a:r>
            <a:r>
              <a:rPr lang="pl-PL" altLang="pl-PL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ignorowanie,  </a:t>
            </a:r>
            <a:r>
              <a:rPr lang="pl-PL" altLang="pl-PL" sz="20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odwzajem</a:t>
            </a:r>
            <a:r>
              <a:rPr lang="pl-PL" altLang="pl-PL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-nianie </a:t>
            </a:r>
            <a:r>
              <a:rPr lang="pl-PL" altLang="pl-PL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złości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657600" y="5791200"/>
            <a:ext cx="2057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l-PL" altLang="pl-PL" sz="2400" b="1" dirty="0">
                <a:solidFill>
                  <a:srgbClr val="7030A0"/>
                </a:solidFill>
                <a:latin typeface="Arial" charset="0"/>
                <a:cs typeface="Arial" charset="0"/>
              </a:rPr>
              <a:t>Przemoc lub obojętność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096000" y="4724400"/>
            <a:ext cx="1619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>
                <a:solidFill>
                  <a:srgbClr val="66FF33"/>
                </a:solidFill>
                <a:latin typeface="Arial" charset="0"/>
                <a:cs typeface="Arial" charset="0"/>
              </a:rPr>
              <a:t>Dziecko wyraża potrzebę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477000" y="2362200"/>
            <a:ext cx="160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»"/>
              <a:defRPr sz="2800">
                <a:solidFill>
                  <a:schemeClr val="tx2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˃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Calibri" pitchFamily="34" charset="0"/>
              <a:buChar char="+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pl-PL" altLang="pl-PL" sz="2400" b="1" dirty="0">
                <a:solidFill>
                  <a:srgbClr val="00B0F0"/>
                </a:solidFill>
                <a:latin typeface="Arial" charset="0"/>
                <a:cs typeface="Arial" charset="0"/>
              </a:rPr>
              <a:t>Dziecko czuje potrzebę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67544" y="900566"/>
            <a:ext cx="8208912" cy="762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800" b="1" dirty="0" smtClean="0">
                <a:solidFill>
                  <a:schemeClr val="bg2">
                    <a:lumMod val="10000"/>
                  </a:schemeClr>
                </a:solidFill>
              </a:rPr>
              <a:t>Więź </a:t>
            </a:r>
            <a:r>
              <a:rPr lang="pl-PL" sz="4800" b="1" dirty="0" err="1" smtClean="0">
                <a:solidFill>
                  <a:schemeClr val="bg2">
                    <a:lumMod val="10000"/>
                  </a:schemeClr>
                </a:solidFill>
              </a:rPr>
              <a:t>pozabezpieczna</a:t>
            </a:r>
            <a:endParaRPr lang="pl-PL" sz="48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091" name="Picture 19"/>
          <p:cNvPicPr>
            <a:picLocks noGrp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0" y="2057400"/>
            <a:ext cx="3657600" cy="359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5072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26</a:t>
            </a:fld>
            <a:endParaRPr lang="pl-PL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700808"/>
            <a:ext cx="6048672" cy="532859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Dziecko nie jest pewne tego, czy matka zapewni  pomoc i pocieszenie. Stale upewnia się, czy jest obecna. </a:t>
            </a:r>
            <a:r>
              <a:rPr lang="pl-PL" dirty="0">
                <a:solidFill>
                  <a:schemeClr val="bg2">
                    <a:lumMod val="10000"/>
                  </a:schemeClr>
                </a:solidFill>
              </a:rPr>
              <a:t>O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dczuwa silny lęk przed rozstaniem, gwałtownie protestuje nawet przy możliwości rozstania. </a:t>
            </a:r>
          </a:p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Sprzeciwia się próbom uspokojenia przez osoby trzecie. </a:t>
            </a:r>
          </a:p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Po powrocie matki okazuje gniew i opór wobec niej, równocześnie sygnalizując potrzebę kontaktu. </a:t>
            </a:r>
          </a:p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Takie dzieci stosunkowo dużo płaczą, są „uczepione” dorosłego  i mniej interesują się otoczeniem.</a:t>
            </a:r>
            <a:endParaRPr lang="pl-PL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925860"/>
            <a:ext cx="8305800" cy="54178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800" b="1" dirty="0" smtClean="0">
                <a:solidFill>
                  <a:schemeClr val="bg2">
                    <a:lumMod val="10000"/>
                  </a:schemeClr>
                </a:solidFill>
              </a:rPr>
              <a:t>Więź ambiwalentna</a:t>
            </a:r>
          </a:p>
        </p:txBody>
      </p:sp>
      <p:pic>
        <p:nvPicPr>
          <p:cNvPr id="6" name="Picture 2" descr="http://www.kidspot.com.au/admin/images/contentarticles/5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16832"/>
            <a:ext cx="2382416" cy="190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2401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27</a:t>
            </a:fld>
            <a:endParaRPr lang="pl-PL"/>
          </a:p>
        </p:txBody>
      </p:sp>
      <p:sp>
        <p:nvSpPr>
          <p:cNvPr id="4" name="Symbol zastępczy zawartości 3"/>
          <p:cNvSpPr txBox="1">
            <a:spLocks/>
          </p:cNvSpPr>
          <p:nvPr/>
        </p:nvSpPr>
        <p:spPr>
          <a:xfrm>
            <a:off x="163286" y="1628800"/>
            <a:ext cx="5029200" cy="5085184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pl-PL" altLang="pl-PL" sz="2600" dirty="0" smtClean="0">
                <a:solidFill>
                  <a:schemeClr val="bg2">
                    <a:lumMod val="10000"/>
                  </a:schemeClr>
                </a:solidFill>
              </a:rPr>
              <a:t>Nauczyły się zależności od dorosłych, ponieważ musiały walczyć o uwagę opiekuna</a:t>
            </a:r>
          </a:p>
          <a:p>
            <a:pPr>
              <a:spcBef>
                <a:spcPct val="0"/>
              </a:spcBef>
              <a:defRPr/>
            </a:pPr>
            <a:r>
              <a:rPr lang="pl-PL" altLang="pl-PL" sz="2600" dirty="0" smtClean="0">
                <a:solidFill>
                  <a:schemeClr val="bg2">
                    <a:lumMod val="10000"/>
                  </a:schemeClr>
                </a:solidFill>
              </a:rPr>
              <a:t>Nauczyły się okazywania złości, ponieważ tylko w ten sposób mogły zaspokoić potrzeby</a:t>
            </a:r>
          </a:p>
          <a:p>
            <a:pPr>
              <a:spcBef>
                <a:spcPct val="0"/>
              </a:spcBef>
              <a:defRPr/>
            </a:pPr>
            <a:r>
              <a:rPr lang="pl-PL" altLang="pl-PL" sz="2600" dirty="0" smtClean="0">
                <a:solidFill>
                  <a:schemeClr val="bg2">
                    <a:lumMod val="10000"/>
                  </a:schemeClr>
                </a:solidFill>
              </a:rPr>
              <a:t>Nauczyły się ostrożnie eksplorować świat, ponieważ często musiały to robić same</a:t>
            </a:r>
          </a:p>
          <a:p>
            <a:pPr>
              <a:spcBef>
                <a:spcPct val="0"/>
              </a:spcBef>
              <a:defRPr/>
            </a:pPr>
            <a:r>
              <a:rPr lang="pl-PL" altLang="pl-PL" sz="2600" dirty="0" smtClean="0">
                <a:solidFill>
                  <a:schemeClr val="bg2">
                    <a:lumMod val="10000"/>
                  </a:schemeClr>
                </a:solidFill>
              </a:rPr>
              <a:t>Nauczyły się „przywierania” do dorosłego, ponieważ jest to dla nich sposób na utrwalenie relacji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  <a:defRPr/>
            </a:pPr>
            <a:endParaRPr lang="pl-PL" altLang="pl-PL" sz="2600" b="1" dirty="0" smtClean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35496" y="980728"/>
            <a:ext cx="8775543" cy="8382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Czego nauczyły się dzieci „ambiwalentne”?</a:t>
            </a:r>
            <a:endParaRPr lang="pl-PL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://www.ladcblog.org/wp-content/uploads/2010/09/separation-anxie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25" y="1828800"/>
            <a:ext cx="3472408" cy="34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0895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28</a:t>
            </a:fld>
            <a:endParaRPr lang="pl-PL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6930" y="980728"/>
            <a:ext cx="8305800" cy="6858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000" b="1" dirty="0" smtClean="0">
                <a:solidFill>
                  <a:schemeClr val="bg2">
                    <a:lumMod val="10000"/>
                  </a:schemeClr>
                </a:solidFill>
              </a:rPr>
              <a:t>Więź ambiwalentna - dorośli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504" y="1666528"/>
            <a:ext cx="8640959" cy="48104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Skupienie się na próbach nawiązania relacji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Tendencje do „zalewania” przez negatywne emocje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Wrażliwość na sygnały odrzucenia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Przesadne podkreślanie poczucia bezradności, skupianie na sobie uwagi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Skupianie się na trudnych przeżyciach, pesymizm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Negatywne przekonania o sobie i otoczeniu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Poczucie winy</a:t>
            </a:r>
          </a:p>
          <a:p>
            <a:pPr>
              <a:lnSpc>
                <a:spcPct val="90000"/>
              </a:lnSpc>
              <a:buFont typeface="Arial" charset="0"/>
              <a:buChar char="•"/>
              <a:defRPr/>
            </a:pPr>
            <a:r>
              <a:rPr lang="pl-PL" altLang="pl-PL" b="1" dirty="0" smtClean="0"/>
              <a:t>Niskie poczucie wartości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endParaRPr lang="pl-PL" altLang="pl-PL" b="1" dirty="0" smtClean="0"/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pl-PL" altLang="pl-PL" b="1" dirty="0" smtClean="0"/>
              <a:t>Takie jest około 25 procent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  <a:defRPr/>
            </a:pPr>
            <a:r>
              <a:rPr lang="pl-PL" altLang="pl-PL" b="1" dirty="0" smtClean="0"/>
              <a:t>populacji… </a:t>
            </a:r>
          </a:p>
        </p:txBody>
      </p:sp>
      <p:pic>
        <p:nvPicPr>
          <p:cNvPr id="6" name="Picture 4" descr="C:\Users\Admin\Desktop\pesimismul-speranță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88160"/>
            <a:ext cx="3313925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9489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29</a:t>
            </a:fld>
            <a:endParaRPr lang="pl-PL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7504" y="1628800"/>
            <a:ext cx="8640960" cy="4277072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Dziecko ma poczucie odrzucenia przez matkę. </a:t>
            </a:r>
          </a:p>
          <a:p>
            <a:pPr>
              <a:buFont typeface="Arial" charset="0"/>
              <a:buChar char="•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Czuje się karane lub ignorowane w próbach nawiązania z nią bliskiego kontaktu fizycznego. W związku z tym uczy się unikać jej i ignoruje ją. </a:t>
            </a:r>
          </a:p>
          <a:p>
            <a:pPr>
              <a:buFont typeface="Arial" charset="0"/>
              <a:buChar char="•"/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Dochodzi do zaprzeczenia potrzebie więzi i nieufności w stosunku do dorosłych.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Wydaje się być „niezależne”, stara się „eksplorować” świat, ale nie traktuje opiekuna jako „bezpieczną bazę”. </a:t>
            </a:r>
          </a:p>
        </p:txBody>
      </p:sp>
      <p:pic>
        <p:nvPicPr>
          <p:cNvPr id="5" name="Picture 6" descr="http://www.dreamstime.com/sad-baby-thumb26013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956828"/>
            <a:ext cx="2804390" cy="1869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153514" y="922040"/>
            <a:ext cx="7239000" cy="10668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5400" b="1" dirty="0" smtClean="0">
                <a:solidFill>
                  <a:schemeClr val="tx2">
                    <a:lumMod val="50000"/>
                  </a:schemeClr>
                </a:solidFill>
              </a:rPr>
              <a:t>Więź unikająca</a:t>
            </a:r>
          </a:p>
        </p:txBody>
      </p:sp>
    </p:spTree>
    <p:extLst>
      <p:ext uri="{BB962C8B-B14F-4D97-AF65-F5344CB8AC3E}">
        <p14:creationId xmlns:p14="http://schemas.microsoft.com/office/powerpoint/2010/main" val="3754758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</a:t>
            </a:fld>
            <a:endParaRPr lang="pl-PL"/>
          </a:p>
        </p:txBody>
      </p:sp>
      <p:sp>
        <p:nvSpPr>
          <p:cNvPr id="4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95943" y="1052736"/>
            <a:ext cx="6572126" cy="5407152"/>
          </a:xfrm>
        </p:spPr>
        <p:txBody>
          <a:bodyPr rtlCol="0"/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b="1" dirty="0">
                <a:solidFill>
                  <a:schemeClr val="tx1">
                    <a:lumMod val="50000"/>
                  </a:schemeClr>
                </a:solidFill>
              </a:rPr>
              <a:t>Lata 40-te: Badania w szpitalach </a:t>
            </a: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dziecięcych w USA</a:t>
            </a:r>
            <a:endParaRPr lang="pl-PL" b="1" dirty="0">
              <a:solidFill>
                <a:schemeClr val="tx1">
                  <a:lumMod val="50000"/>
                </a:scheme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l-PL" b="1" dirty="0" smtClean="0">
              <a:solidFill>
                <a:srgbClr val="00206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rgbClr val="002060"/>
                </a:solidFill>
              </a:rPr>
              <a:t>Rene </a:t>
            </a:r>
            <a:r>
              <a:rPr lang="pl-PL" b="1" dirty="0">
                <a:solidFill>
                  <a:srgbClr val="002060"/>
                </a:solidFill>
              </a:rPr>
              <a:t>Spitz </a:t>
            </a:r>
            <a:r>
              <a:rPr lang="pl-PL" dirty="0">
                <a:solidFill>
                  <a:schemeClr val="tx1">
                    <a:lumMod val="50000"/>
                  </a:schemeClr>
                </a:solidFill>
              </a:rPr>
              <a:t>– psychoanalityk, psychiatra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dirty="0">
                <a:solidFill>
                  <a:schemeClr val="tx1">
                    <a:lumMod val="50000"/>
                  </a:schemeClr>
                </a:solidFill>
              </a:rPr>
              <a:t>1947: Film „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Smutek” - Przypadek </a:t>
            </a:r>
            <a:r>
              <a:rPr lang="pl-PL" dirty="0" err="1">
                <a:solidFill>
                  <a:schemeClr val="tx1">
                    <a:lumMod val="50000"/>
                  </a:schemeClr>
                </a:solidFill>
              </a:rPr>
              <a:t>Jane</a:t>
            </a:r>
            <a:endParaRPr lang="pl-PL" dirty="0">
              <a:solidFill>
                <a:schemeClr val="tx1">
                  <a:lumMod val="50000"/>
                </a:schemeClr>
              </a:solidFill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pl-PL" b="1" dirty="0">
                <a:solidFill>
                  <a:schemeClr val="tx1">
                    <a:lumMod val="50000"/>
                  </a:schemeClr>
                </a:solidFill>
              </a:rPr>
              <a:t>Pierwszy dzień hospitalizacji</a:t>
            </a:r>
            <a:r>
              <a:rPr lang="pl-PL" dirty="0">
                <a:solidFill>
                  <a:schemeClr val="tx1">
                    <a:lumMod val="50000"/>
                  </a:schemeClr>
                </a:solidFill>
              </a:rPr>
              <a:t>: wesołe, otwarte, kontaktowe dziecko</a:t>
            </a:r>
          </a:p>
          <a:p>
            <a:pPr marL="609600" indent="-60960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pl-PL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pl-PL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»"/>
              <a:defRPr/>
            </a:pPr>
            <a:endParaRPr lang="pl-PL" dirty="0"/>
          </a:p>
        </p:txBody>
      </p:sp>
      <p:pic>
        <p:nvPicPr>
          <p:cNvPr id="5" name="Picture 5" descr="C:\Users\Tomek\Pictures\PsychogenicD_00000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02088"/>
            <a:ext cx="41148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ttp://danmee.chosun.com/site/data/img_dir/2008/02/12/2008021201287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256" y="1700808"/>
            <a:ext cx="2123728" cy="189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Users\Admin\Desktop\hq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616" y="4016375"/>
            <a:ext cx="37338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57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30</a:t>
            </a:fld>
            <a:endParaRPr lang="pl-PL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457200" y="90872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Czego uczą się dzieci „unikające”</a:t>
            </a:r>
            <a:endParaRPr lang="pl-PL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zawartości 3"/>
          <p:cNvSpPr txBox="1">
            <a:spLocks/>
          </p:cNvSpPr>
          <p:nvPr/>
        </p:nvSpPr>
        <p:spPr>
          <a:xfrm>
            <a:off x="304800" y="1556792"/>
            <a:ext cx="8227640" cy="501000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pl-PL" sz="2450" dirty="0" smtClean="0">
                <a:solidFill>
                  <a:schemeClr val="bg2">
                    <a:lumMod val="10000"/>
                  </a:schemeClr>
                </a:solidFill>
              </a:rPr>
              <a:t>Ich potrzeby są w ograniczony sposób zaspokajane, ponieważ ich opiekunowie nie zajmowali się nimi;</a:t>
            </a:r>
          </a:p>
          <a:p>
            <a:pPr>
              <a:spcBef>
                <a:spcPts val="0"/>
              </a:spcBef>
              <a:defRPr/>
            </a:pPr>
            <a:r>
              <a:rPr lang="pl-PL" sz="2450" dirty="0" smtClean="0">
                <a:solidFill>
                  <a:schemeClr val="bg2">
                    <a:lumMod val="10000"/>
                  </a:schemeClr>
                </a:solidFill>
              </a:rPr>
              <a:t>Nauczyły się strategii obronnych;</a:t>
            </a:r>
          </a:p>
          <a:p>
            <a:pPr>
              <a:spcBef>
                <a:spcPts val="0"/>
              </a:spcBef>
              <a:defRPr/>
            </a:pPr>
            <a:r>
              <a:rPr lang="pl-PL" sz="2450" dirty="0" smtClean="0">
                <a:solidFill>
                  <a:schemeClr val="bg2">
                    <a:lumMod val="10000"/>
                  </a:schemeClr>
                </a:solidFill>
              </a:rPr>
              <a:t>W ograniczony sposób eksplorują otoczenie i uczą się, ponieważ brakowało „bezpiecznej bazy”;</a:t>
            </a:r>
          </a:p>
          <a:p>
            <a:pPr>
              <a:spcBef>
                <a:spcPts val="0"/>
              </a:spcBef>
              <a:defRPr/>
            </a:pPr>
            <a:r>
              <a:rPr lang="pl-PL" sz="2450" dirty="0" smtClean="0">
                <a:solidFill>
                  <a:schemeClr val="bg2">
                    <a:lumMod val="10000"/>
                  </a:schemeClr>
                </a:solidFill>
              </a:rPr>
              <a:t>Nie są pewne siebie i nie wykształcają poczucia autonomii, ponieważ były pozostawiane same sobie w rozwoju, co wywołało wiele lęków;</a:t>
            </a:r>
          </a:p>
          <a:p>
            <a:pPr>
              <a:spcBef>
                <a:spcPts val="0"/>
              </a:spcBef>
              <a:defRPr/>
            </a:pPr>
            <a:r>
              <a:rPr lang="pl-PL" sz="2450" dirty="0" smtClean="0">
                <a:solidFill>
                  <a:schemeClr val="bg2">
                    <a:lumMod val="10000"/>
                  </a:schemeClr>
                </a:solidFill>
              </a:rPr>
              <a:t>Wierzą, że ich wysiłki będą daremne, ponieważ nie umiały wpłynąć na własnych rodziców;</a:t>
            </a:r>
          </a:p>
          <a:p>
            <a:pPr>
              <a:spcBef>
                <a:spcPts val="0"/>
              </a:spcBef>
              <a:defRPr/>
            </a:pPr>
            <a:r>
              <a:rPr lang="pl-PL" sz="2450" dirty="0" smtClean="0">
                <a:solidFill>
                  <a:schemeClr val="bg2">
                    <a:lumMod val="10000"/>
                  </a:schemeClr>
                </a:solidFill>
              </a:rPr>
              <a:t>Nie potrafią regulować emocji, ponieważ rodzice nie byli dostępni, gdy potrzebna była pomoc;</a:t>
            </a:r>
          </a:p>
          <a:p>
            <a:pPr>
              <a:spcBef>
                <a:spcPts val="0"/>
              </a:spcBef>
              <a:defRPr/>
            </a:pPr>
            <a:r>
              <a:rPr lang="pl-PL" sz="2450" dirty="0" smtClean="0">
                <a:solidFill>
                  <a:schemeClr val="bg2">
                    <a:lumMod val="10000"/>
                  </a:schemeClr>
                </a:solidFill>
              </a:rPr>
              <a:t>Nauczyły się, że współpraca z dorosłymi nic im nie da.</a:t>
            </a:r>
            <a:endParaRPr lang="pl-PL" sz="24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9626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31</a:t>
            </a:fld>
            <a:endParaRPr lang="pl-PL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9512" y="980728"/>
            <a:ext cx="8568952" cy="57606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000" b="1" dirty="0" smtClean="0">
                <a:solidFill>
                  <a:schemeClr val="tx2">
                    <a:lumMod val="50000"/>
                  </a:schemeClr>
                </a:solidFill>
              </a:rPr>
              <a:t>Więź unikająca - dorośli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556792"/>
            <a:ext cx="8686800" cy="3701008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Niechęć do nawiązywania bliższych relacji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Blokowanie emocji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Ograniczone przeżywanie smutku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Trudności z przeżywaniem bliskości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Inni zagrażają i są niegodni zaufania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Dystansowanie się od trudnych przeżyć i myśli</a:t>
            </a:r>
          </a:p>
          <a:p>
            <a:pPr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Brak integracji emocji w działaniu</a:t>
            </a:r>
          </a:p>
        </p:txBody>
      </p:sp>
      <p:pic>
        <p:nvPicPr>
          <p:cNvPr id="6" name="Picture 6" descr="C:\Users\Admin\Desktop\avoidant-personality-disorder-treatment-explain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991" y="4221088"/>
            <a:ext cx="3774418" cy="250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034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32</a:t>
            </a:fld>
            <a:endParaRPr lang="pl-PL"/>
          </a:p>
        </p:txBody>
      </p:sp>
      <p:pic>
        <p:nvPicPr>
          <p:cNvPr id="6" name="Picture 4" descr="http://t1.gstatic.com/images?q=tbn:ANd9GcQJQZTVV0I-xfsTh84kivC4Ct1MKFEFwFdIg-jmRvGcFai8oy6f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10781"/>
            <a:ext cx="2237175" cy="32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107504" y="1484784"/>
            <a:ext cx="6750496" cy="514461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>
              <a:spcBef>
                <a:spcPct val="0"/>
              </a:spcBef>
              <a:buFont typeface="Arial" charset="0"/>
              <a:buChar char="•"/>
              <a:defRPr/>
            </a:pPr>
            <a:r>
              <a:rPr lang="pl-PL" altLang="pl-PL" sz="2950" dirty="0" smtClean="0">
                <a:solidFill>
                  <a:schemeClr val="bg2">
                    <a:lumMod val="10000"/>
                  </a:schemeClr>
                </a:solidFill>
              </a:rPr>
              <a:t>Rozwinęły różne strategie unikania strachu poprzez dystrakcję, dysocjację, agresję lub wycofanie (dorośli powodują lęk).</a:t>
            </a:r>
          </a:p>
          <a:p>
            <a:pPr marL="174625" indent="-174625">
              <a:spcBef>
                <a:spcPct val="0"/>
              </a:spcBef>
              <a:buFont typeface="Arial" charset="0"/>
              <a:buChar char="•"/>
              <a:defRPr/>
            </a:pPr>
            <a:r>
              <a:rPr lang="pl-PL" altLang="pl-PL" sz="2950" dirty="0" smtClean="0">
                <a:solidFill>
                  <a:schemeClr val="bg2">
                    <a:lumMod val="10000"/>
                  </a:schemeClr>
                </a:solidFill>
              </a:rPr>
              <a:t>Unikają intymności w relacjach, ponieważ doświadczyły przemocy.</a:t>
            </a:r>
          </a:p>
          <a:p>
            <a:pPr marL="174625" indent="-174625">
              <a:spcBef>
                <a:spcPct val="0"/>
              </a:spcBef>
              <a:buFont typeface="Arial" charset="0"/>
              <a:buChar char="•"/>
              <a:defRPr/>
            </a:pPr>
            <a:r>
              <a:rPr lang="pl-PL" altLang="pl-PL" sz="2950" dirty="0" smtClean="0">
                <a:solidFill>
                  <a:schemeClr val="bg2">
                    <a:lumMod val="10000"/>
                  </a:schemeClr>
                </a:solidFill>
              </a:rPr>
              <a:t>Nie ufają, ponieważ zostały skrzywdzone.</a:t>
            </a:r>
          </a:p>
          <a:p>
            <a:pPr marL="174625" indent="-174625">
              <a:spcBef>
                <a:spcPct val="0"/>
              </a:spcBef>
              <a:buFont typeface="Arial" charset="0"/>
              <a:buChar char="•"/>
              <a:defRPr/>
            </a:pPr>
            <a:r>
              <a:rPr lang="pl-PL" altLang="pl-PL" sz="2950" dirty="0" smtClean="0">
                <a:solidFill>
                  <a:schemeClr val="bg2">
                    <a:lumMod val="10000"/>
                  </a:schemeClr>
                </a:solidFill>
              </a:rPr>
              <a:t>Mogą być pasywne, ponieważ nauczyły się, że nie mają wpływu na otoczenie.</a:t>
            </a:r>
          </a:p>
          <a:p>
            <a:pPr marL="174625" indent="-174625">
              <a:spcBef>
                <a:spcPct val="0"/>
              </a:spcBef>
              <a:buFont typeface="Arial" charset="0"/>
              <a:buChar char="•"/>
              <a:defRPr/>
            </a:pPr>
            <a:r>
              <a:rPr lang="pl-PL" altLang="pl-PL" sz="2950" dirty="0" smtClean="0">
                <a:solidFill>
                  <a:schemeClr val="bg2">
                    <a:lumMod val="10000"/>
                  </a:schemeClr>
                </a:solidFill>
              </a:rPr>
              <a:t>Próbują same wszelkimi metodami zaspokoić potrzeby.</a:t>
            </a:r>
            <a:endParaRPr lang="pl-PL" altLang="pl-PL" sz="295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504" y="838200"/>
            <a:ext cx="9036496" cy="8382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Dzieci z więzi „zdezorganizowanej”</a:t>
            </a:r>
          </a:p>
        </p:txBody>
      </p:sp>
    </p:spTree>
    <p:extLst>
      <p:ext uri="{BB962C8B-B14F-4D97-AF65-F5344CB8AC3E}">
        <p14:creationId xmlns:p14="http://schemas.microsoft.com/office/powerpoint/2010/main" val="9464501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33</a:t>
            </a:fld>
            <a:endParaRPr lang="pl-PL"/>
          </a:p>
        </p:txBody>
      </p:sp>
      <p:sp>
        <p:nvSpPr>
          <p:cNvPr id="4" name="Tytuł 1"/>
          <p:cNvSpPr txBox="1">
            <a:spLocks/>
          </p:cNvSpPr>
          <p:nvPr/>
        </p:nvSpPr>
        <p:spPr>
          <a:xfrm>
            <a:off x="179512" y="1052736"/>
            <a:ext cx="8490655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000" b="1" dirty="0" smtClean="0"/>
              <a:t>Niektóre efekty zaburzeń więzi</a:t>
            </a:r>
            <a:endParaRPr lang="pl-PL" sz="4000" b="1" dirty="0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179512" y="2420888"/>
            <a:ext cx="5256584" cy="41764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sz="2800" dirty="0" smtClean="0"/>
              <a:t>PTSD (zespół stresu pourazowego)</a:t>
            </a:r>
          </a:p>
          <a:p>
            <a:pPr>
              <a:defRPr/>
            </a:pPr>
            <a:r>
              <a:rPr lang="pl-PL" sz="2800" dirty="0" smtClean="0"/>
              <a:t>Zaburzenia zachowania</a:t>
            </a:r>
          </a:p>
          <a:p>
            <a:pPr>
              <a:defRPr/>
            </a:pPr>
            <a:r>
              <a:rPr lang="pl-PL" sz="2800" dirty="0" smtClean="0"/>
              <a:t>RAD (Reaktywne zaburzenie więzi)</a:t>
            </a:r>
          </a:p>
          <a:p>
            <a:pPr>
              <a:defRPr/>
            </a:pPr>
            <a:r>
              <a:rPr lang="pl-PL" sz="2800" dirty="0" smtClean="0"/>
              <a:t>Zaburzenie afektywne dwubiegunowe</a:t>
            </a:r>
          </a:p>
          <a:p>
            <a:pPr>
              <a:defRPr/>
            </a:pPr>
            <a:r>
              <a:rPr lang="pl-PL" sz="2800" dirty="0" smtClean="0"/>
              <a:t>Depresje </a:t>
            </a:r>
            <a:endParaRPr lang="pl-PL" sz="2800" dirty="0"/>
          </a:p>
        </p:txBody>
      </p:sp>
      <p:pic>
        <p:nvPicPr>
          <p:cNvPr id="6" name="Picture 4" descr="sadg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135" y="1651822"/>
            <a:ext cx="2955032" cy="398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6500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34</a:t>
            </a:fld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179512" y="1772816"/>
            <a:ext cx="8507288" cy="4863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Powierzchownie angażujące się dziecko, pełne uroku</a:t>
            </a:r>
            <a:endParaRPr lang="en-US" sz="2650" dirty="0"/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Niekontrolowanie „uczuciowe”</a:t>
            </a:r>
            <a:endParaRPr lang="en-US" sz="2650" dirty="0"/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Agresja wobec siebie, innych, rzeczy</a:t>
            </a:r>
            <a:endParaRPr lang="en-US" sz="2650" dirty="0"/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Opóźnienia rozwojowe</a:t>
            </a:r>
            <a:endParaRPr lang="en-US" sz="2650" dirty="0"/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Brak kontaktu wzrokowego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Wykorzystywanie dorosłych przeciw sobie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Fałszywe oskarżenia opiekunów o nadużycia</a:t>
            </a:r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Opiekun jest często „wrogiem”</a:t>
            </a:r>
            <a:endParaRPr lang="en-US" sz="2650" dirty="0"/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Okrucieństwo wobec zwierząt, </a:t>
            </a:r>
            <a:r>
              <a:rPr lang="pl-PL" sz="2650" dirty="0" smtClean="0"/>
              <a:t>rodzeństwa</a:t>
            </a:r>
            <a:r>
              <a:rPr lang="pl-PL" sz="2650" dirty="0"/>
              <a:t>, rówieśników</a:t>
            </a:r>
            <a:endParaRPr lang="en-US" sz="2650" dirty="0"/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Słabe relacje z rówieśnikami</a:t>
            </a:r>
            <a:endParaRPr lang="en-US" sz="2650" dirty="0"/>
          </a:p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§"/>
              <a:defRPr/>
            </a:pPr>
            <a:r>
              <a:rPr lang="pl-PL" sz="2650" dirty="0"/>
              <a:t>Nieadekwatnie </a:t>
            </a:r>
            <a:r>
              <a:rPr lang="pl-PL" sz="2650" dirty="0" smtClean="0"/>
              <a:t>wymagające lub </a:t>
            </a:r>
            <a:r>
              <a:rPr lang="pl-PL" sz="2650" dirty="0"/>
              <a:t>lgnące</a:t>
            </a:r>
            <a:r>
              <a:rPr lang="en-US" sz="2650" dirty="0"/>
              <a:t>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18356" y="910779"/>
            <a:ext cx="8229600" cy="71596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000" b="1" dirty="0" smtClean="0"/>
              <a:t>RAD – symptomy</a:t>
            </a:r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val="29246544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35</a:t>
            </a:fld>
            <a:endParaRPr lang="pl-PL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79512" y="1772816"/>
            <a:ext cx="8354888" cy="50851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pl-PL" sz="2800" dirty="0" smtClean="0"/>
              <a:t>Kradzieże, kłamstwa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pl-PL" sz="2800" dirty="0" smtClean="0"/>
              <a:t>„Brak” sumienia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pl-PL" sz="2800" dirty="0" smtClean="0"/>
              <a:t>Słaba kontrola nad impulsami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pl-PL" sz="2800" dirty="0" smtClean="0"/>
              <a:t>Częste zadawanie bezsensownych pytań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pl-PL" sz="2800" dirty="0" smtClean="0"/>
              <a:t>Gromadzenie żywności lub zbyt częste lub obfite jedzenie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pl-PL" sz="2800" dirty="0" smtClean="0"/>
              <a:t>Zbytnie zajmowanie się ogniem, krwią lub fekaliami</a:t>
            </a:r>
            <a:endParaRPr lang="en-US" sz="2800" dirty="0" smtClean="0"/>
          </a:p>
          <a:p>
            <a:pPr>
              <a:lnSpc>
                <a:spcPct val="90000"/>
              </a:lnSpc>
              <a:defRPr/>
            </a:pPr>
            <a:r>
              <a:rPr lang="pl-PL" sz="2800" dirty="0" smtClean="0"/>
              <a:t>Nienormalne wzorce wypowiadania się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pl-PL" sz="2800" b="1" dirty="0" smtClean="0">
                <a:solidFill>
                  <a:srgbClr val="C00000"/>
                </a:solidFill>
              </a:rPr>
              <a:t>UWAGA: Należy bardzo uważać na „etykietowanie” dzieci!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pl-PL" sz="2800" dirty="0"/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8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04800" y="980728"/>
            <a:ext cx="82296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000" b="1" dirty="0" smtClean="0"/>
              <a:t>RAD – symptomy</a:t>
            </a:r>
            <a:endParaRPr lang="en-US" sz="4000" b="1" dirty="0" smtClean="0"/>
          </a:p>
        </p:txBody>
      </p:sp>
      <p:pic>
        <p:nvPicPr>
          <p:cNvPr id="4098" name="Picture 2" descr="C:\Users\Admin\Desktop\anger_chil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94063"/>
            <a:ext cx="2165384" cy="143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2219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36</a:t>
            </a:fld>
            <a:endParaRPr lang="pl-PL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3834" y="2564904"/>
            <a:ext cx="8686800" cy="47625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pl-PL" b="1" dirty="0" smtClean="0"/>
              <a:t>Tak, ale wymaga to bardzo dużo czasu</a:t>
            </a:r>
            <a:endParaRPr lang="en-US" b="1" dirty="0" smtClean="0"/>
          </a:p>
          <a:p>
            <a:pPr>
              <a:lnSpc>
                <a:spcPct val="90000"/>
              </a:lnSpc>
              <a:defRPr/>
            </a:pPr>
            <a:r>
              <a:rPr lang="pl-PL" dirty="0" smtClean="0"/>
              <a:t>Jak?</a:t>
            </a:r>
            <a:endParaRPr lang="en-US" dirty="0" smtClean="0"/>
          </a:p>
          <a:p>
            <a:pPr lvl="1">
              <a:lnSpc>
                <a:spcPct val="90000"/>
              </a:lnSpc>
              <a:defRPr/>
            </a:pPr>
            <a:r>
              <a:rPr lang="pl-PL" sz="2400" dirty="0" smtClean="0"/>
              <a:t>Kontakt wzrokowy</a:t>
            </a:r>
            <a:endParaRPr lang="en-US" sz="2400" dirty="0" smtClean="0"/>
          </a:p>
          <a:p>
            <a:pPr lvl="1">
              <a:lnSpc>
                <a:spcPct val="90000"/>
              </a:lnSpc>
              <a:defRPr/>
            </a:pPr>
            <a:r>
              <a:rPr lang="pl-PL" sz="2400" dirty="0" smtClean="0"/>
              <a:t>Dotyk</a:t>
            </a:r>
            <a:endParaRPr lang="en-US" sz="2400" dirty="0" smtClean="0"/>
          </a:p>
          <a:p>
            <a:pPr lvl="1">
              <a:lnSpc>
                <a:spcPct val="90000"/>
              </a:lnSpc>
              <a:defRPr/>
            </a:pPr>
            <a:r>
              <a:rPr lang="pl-PL" sz="2400" dirty="0" smtClean="0"/>
              <a:t>Uśmiech</a:t>
            </a:r>
            <a:endParaRPr lang="en-US" sz="2400" dirty="0" smtClean="0"/>
          </a:p>
          <a:p>
            <a:pPr lvl="1">
              <a:lnSpc>
                <a:spcPct val="90000"/>
              </a:lnSpc>
              <a:defRPr/>
            </a:pPr>
            <a:r>
              <a:rPr lang="pl-PL" sz="2400" dirty="0" smtClean="0"/>
              <a:t>Zachęcanie do wzajemności na warunkach opiekuna</a:t>
            </a:r>
            <a:endParaRPr lang="en-US" sz="24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400" dirty="0" smtClean="0"/>
              <a:t>W</a:t>
            </a:r>
            <a:r>
              <a:rPr lang="pl-PL" sz="2400" dirty="0" err="1" smtClean="0"/>
              <a:t>spólne</a:t>
            </a:r>
            <a:r>
              <a:rPr lang="pl-PL" sz="2400" dirty="0" smtClean="0"/>
              <a:t> zadania z opiekunem</a:t>
            </a:r>
            <a:endParaRPr lang="en-US" sz="2400" dirty="0" smtClean="0"/>
          </a:p>
          <a:p>
            <a:pPr lvl="1">
              <a:lnSpc>
                <a:spcPct val="90000"/>
              </a:lnSpc>
              <a:defRPr/>
            </a:pPr>
            <a:r>
              <a:rPr lang="pl-PL" sz="2400" dirty="0" smtClean="0"/>
              <a:t>Okazywanie uczucia bez względu na reakcję</a:t>
            </a:r>
          </a:p>
          <a:p>
            <a:pPr lvl="1">
              <a:lnSpc>
                <a:spcPct val="90000"/>
              </a:lnSpc>
              <a:defRPr/>
            </a:pPr>
            <a:r>
              <a:rPr lang="pl-PL" sz="2400" dirty="0" smtClean="0"/>
              <a:t>Planowanie, uprzedzanie, porządek dnia </a:t>
            </a:r>
          </a:p>
          <a:p>
            <a:pPr lvl="1">
              <a:lnSpc>
                <a:spcPct val="90000"/>
              </a:lnSpc>
              <a:defRPr/>
            </a:pPr>
            <a:r>
              <a:rPr lang="pl-PL" sz="2400" dirty="0" smtClean="0"/>
              <a:t>Budowanie bezpiecznej, trwałej relacji emocjonalnej</a:t>
            </a:r>
            <a:endParaRPr lang="en-US" sz="24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41885" y="980728"/>
            <a:ext cx="8435280" cy="141763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000" b="1" dirty="0" smtClean="0"/>
              <a:t>Czy dziecko z RAD</a:t>
            </a:r>
          </a:p>
          <a:p>
            <a:pPr algn="ctr">
              <a:defRPr/>
            </a:pPr>
            <a:r>
              <a:rPr lang="pl-PL" sz="4000" b="1" dirty="0" smtClean="0"/>
              <a:t>może wykształcić więź</a:t>
            </a:r>
            <a:r>
              <a:rPr lang="en-US" sz="4000" b="1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203847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37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0" y="1916832"/>
            <a:ext cx="8686800" cy="454563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pl-PL" sz="2800" dirty="0" smtClean="0"/>
              <a:t>Typ, w którym dziecko jest agresywne i naraża się na niebezpieczeństwo, ryzyko</a:t>
            </a:r>
          </a:p>
          <a:p>
            <a:pPr>
              <a:spcBef>
                <a:spcPts val="0"/>
              </a:spcBef>
              <a:defRPr/>
            </a:pPr>
            <a:r>
              <a:rPr lang="pl-PL" sz="2800" dirty="0" smtClean="0"/>
              <a:t>Typ, w którym dziecko nie eksploruje świata i jest zbytnio „przyklejone” do opiekuna</a:t>
            </a:r>
          </a:p>
          <a:p>
            <a:pPr>
              <a:spcBef>
                <a:spcPts val="0"/>
              </a:spcBef>
              <a:defRPr/>
            </a:pPr>
            <a:r>
              <a:rPr lang="pl-PL" sz="2800" dirty="0" smtClean="0"/>
              <a:t>Typ z nadmierną czujnością i podporządkowaniem się dorosłemu</a:t>
            </a:r>
          </a:p>
          <a:p>
            <a:pPr>
              <a:spcBef>
                <a:spcPts val="0"/>
              </a:spcBef>
              <a:defRPr/>
            </a:pPr>
            <a:r>
              <a:rPr lang="pl-PL" sz="2800" dirty="0" smtClean="0"/>
              <a:t>Typ z odwróceniem ról dorosłego i dziecka</a:t>
            </a:r>
          </a:p>
          <a:p>
            <a:pPr>
              <a:defRPr/>
            </a:pPr>
            <a:endParaRPr lang="pl-PL" dirty="0"/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251520" y="908720"/>
            <a:ext cx="843528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b="1" dirty="0" smtClean="0"/>
              <a:t>Zaburzenia więzi – klasyfikacja </a:t>
            </a:r>
          </a:p>
          <a:p>
            <a:pPr algn="ctr">
              <a:defRPr/>
            </a:pPr>
            <a:r>
              <a:rPr lang="pl-PL" b="1" dirty="0" smtClean="0"/>
              <a:t>Charles’a </a:t>
            </a:r>
            <a:r>
              <a:rPr lang="pl-PL" b="1" dirty="0" err="1" smtClean="0"/>
              <a:t>Zeenah</a:t>
            </a:r>
            <a:r>
              <a:rPr lang="pl-PL" b="1" dirty="0" smtClean="0"/>
              <a:t> (2000)</a:t>
            </a:r>
            <a:endParaRPr lang="pl-PL" b="1" dirty="0"/>
          </a:p>
        </p:txBody>
      </p:sp>
      <p:pic>
        <p:nvPicPr>
          <p:cNvPr id="5122" name="Picture 2" descr="C:\Users\Admin\Desktop\how-to-stop-your-childs-angry-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963" y="5013176"/>
            <a:ext cx="3022873" cy="169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7782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38</a:t>
            </a:fld>
            <a:endParaRPr lang="pl-PL"/>
          </a:p>
        </p:txBody>
      </p:sp>
      <p:pic>
        <p:nvPicPr>
          <p:cNvPr id="4" name="Picture 2" descr="http://i.telegraph.co.uk/multimedia/archive/01558/Autism_155865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43240"/>
            <a:ext cx="6239396" cy="390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zawartości 1"/>
          <p:cNvSpPr txBox="1">
            <a:spLocks/>
          </p:cNvSpPr>
          <p:nvPr/>
        </p:nvSpPr>
        <p:spPr>
          <a:xfrm>
            <a:off x="179388" y="1772815"/>
            <a:ext cx="8229600" cy="417646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>
              <a:buFont typeface="Wingdings 3" pitchFamily="18" charset="2"/>
              <a:buNone/>
            </a:pPr>
            <a:r>
              <a:rPr lang="pl-PL" altLang="pl-PL" dirty="0" smtClean="0"/>
              <a:t>Badania udowodniły bezpośredni wpływ zaniedbań i zaburzeń więzi na rozwój mózgu dziecka.</a:t>
            </a:r>
          </a:p>
        </p:txBody>
      </p:sp>
      <p:sp>
        <p:nvSpPr>
          <p:cNvPr id="6" name="Tytuł 2"/>
          <p:cNvSpPr txBox="1">
            <a:spLocks/>
          </p:cNvSpPr>
          <p:nvPr/>
        </p:nvSpPr>
        <p:spPr>
          <a:xfrm>
            <a:off x="188414" y="968760"/>
            <a:ext cx="8915400" cy="83671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4000" dirty="0" smtClean="0">
                <a:solidFill>
                  <a:schemeClr val="bg2">
                    <a:lumMod val="10000"/>
                  </a:schemeClr>
                </a:solidFill>
              </a:rPr>
              <a:t>XXI wiek – badania mózgu</a:t>
            </a:r>
            <a:endParaRPr lang="pl-PL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824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39</a:t>
            </a:fld>
            <a:endParaRPr lang="pl-PL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7504" y="1196752"/>
            <a:ext cx="4751834" cy="566124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Przedwczesny rozwój ciała migdałowatego – obszar mózgu odpowiedzialny za „wczesną pamięć” - powoduje nieświadome uruchamianie impulsów dot. ochrony życia.</a:t>
            </a:r>
          </a:p>
          <a:p>
            <a:pPr marL="0" indent="0">
              <a:spcBef>
                <a:spcPts val="0"/>
              </a:spcBef>
              <a:buFont typeface="Arial" charset="0"/>
              <a:buChar char="•"/>
              <a:defRPr/>
            </a:pPr>
            <a:endParaRPr lang="pl-PL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Częste „uruchamianie” ciała migdałowatego zmniejsza wachlarz emocji do podstawowych. Nie dochodzi do „przepracowania” emocji.</a:t>
            </a:r>
          </a:p>
          <a:p>
            <a:pPr marL="0" indent="0">
              <a:spcBef>
                <a:spcPts val="0"/>
              </a:spcBef>
              <a:buFont typeface="Wingdings 3"/>
              <a:buNone/>
              <a:defRPr/>
            </a:pPr>
            <a:endParaRPr lang="pl-PL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 Cała uwaga skupia się na kontroli otoczenia, co wpływa źle na rozwój poznawczy (Goleman)</a:t>
            </a:r>
          </a:p>
          <a:p>
            <a:pPr marL="0" indent="0">
              <a:spcBef>
                <a:spcPts val="0"/>
              </a:spcBef>
              <a:buFont typeface="Arial" charset="0"/>
              <a:buChar char="•"/>
              <a:defRPr/>
            </a:pPr>
            <a:endParaRPr lang="pl-PL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spcBef>
                <a:spcPts val="0"/>
              </a:spcBef>
              <a:buFont typeface="Arial" charset="0"/>
              <a:buChar char="•"/>
              <a:defRPr/>
            </a:pP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Obniża się pamięć operacyjna i zdolności intelektualne.</a:t>
            </a:r>
          </a:p>
        </p:txBody>
      </p:sp>
      <p:pic>
        <p:nvPicPr>
          <p:cNvPr id="5" name="Picture 2" descr="http://www.nonprozac.za.pl/lim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71163"/>
            <a:ext cx="4063270" cy="405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19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</a:t>
            </a:fld>
            <a:endParaRPr lang="pl-PL"/>
          </a:p>
        </p:txBody>
      </p:sp>
      <p:sp>
        <p:nvSpPr>
          <p:cNvPr id="4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352928" cy="527720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pl-PL" b="1" dirty="0">
                <a:solidFill>
                  <a:schemeClr val="tx1">
                    <a:lumMod val="50000"/>
                  </a:schemeClr>
                </a:solidFill>
              </a:rPr>
              <a:t>Tydzień później</a:t>
            </a:r>
            <a:r>
              <a:rPr lang="pl-PL" dirty="0">
                <a:solidFill>
                  <a:schemeClr val="tx1">
                    <a:lumMod val="50000"/>
                  </a:schemeClr>
                </a:solidFill>
              </a:rPr>
              <a:t>: Spitz próbuje nawiązać kontakt, </a:t>
            </a:r>
            <a:r>
              <a:rPr lang="pl-PL" dirty="0" err="1">
                <a:solidFill>
                  <a:schemeClr val="tx1">
                    <a:lumMod val="50000"/>
                  </a:schemeClr>
                </a:solidFill>
              </a:rPr>
              <a:t>Jane</a:t>
            </a:r>
            <a:r>
              <a:rPr lang="pl-PL" dirty="0">
                <a:solidFill>
                  <a:schemeClr val="tx1">
                    <a:lumMod val="50000"/>
                  </a:schemeClr>
                </a:solidFill>
              </a:rPr>
              <a:t> płacze histerycznie i kopie lub jest apatyczna i nie zauważa go…</a:t>
            </a:r>
          </a:p>
          <a:p>
            <a:pPr>
              <a:defRPr/>
            </a:pPr>
            <a:endParaRPr lang="pl-PL" dirty="0"/>
          </a:p>
        </p:txBody>
      </p:sp>
      <p:pic>
        <p:nvPicPr>
          <p:cNvPr id="5" name="Picture 3" descr="C:\Users\Admin\Desktop\m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6637337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74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40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52400" y="1988840"/>
            <a:ext cx="8534400" cy="25831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Układ limbiczny przejmuje kontrolę wywołując automatyczne relacje</a:t>
            </a:r>
          </a:p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Brak „analizy” w korze mózgowej</a:t>
            </a:r>
          </a:p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„Wypalanie” się ciała migdałowatego i „osuszanie” połączeń pomiędzy układem limbicznym a korą mózgową (efekt działania katecholaminy i innych hormonów)</a:t>
            </a:r>
          </a:p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Zmniejszona prawa półkula odpowiedzialna (prawa kora mózgowa) odpowiedzialna za regulowanie emocji, pamięć językową</a:t>
            </a:r>
          </a:p>
          <a:p>
            <a:pPr>
              <a:defRPr/>
            </a:pP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Posługiwanie się mózgiem „przeżycia – „mózg gadzi”)</a:t>
            </a:r>
            <a:endParaRPr lang="pl-PL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ytuł 1"/>
          <p:cNvSpPr txBox="1">
            <a:spLocks/>
          </p:cNvSpPr>
          <p:nvPr/>
        </p:nvSpPr>
        <p:spPr>
          <a:xfrm>
            <a:off x="152400" y="1226840"/>
            <a:ext cx="8839200" cy="762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l-PL" sz="3600" dirty="0" smtClean="0">
                <a:solidFill>
                  <a:schemeClr val="tx2">
                    <a:lumMod val="50000"/>
                  </a:schemeClr>
                </a:solidFill>
              </a:rPr>
              <a:t>WPŁYW STRESU NA MÓZG DZIECKA</a:t>
            </a:r>
            <a:endParaRPr lang="pl-PL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6" descr="C:\Users\Admin\Desktop\mozgi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993" y="4437112"/>
            <a:ext cx="2843213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3422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41</a:t>
            </a:fld>
            <a:endParaRPr lang="pl-PL"/>
          </a:p>
        </p:txBody>
      </p:sp>
      <p:pic>
        <p:nvPicPr>
          <p:cNvPr id="4" name="Picture 2" descr="http://www.feralchildren.com/image.php?if=figures/perry20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6962800" cy="4840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251520" y="1052736"/>
            <a:ext cx="8596064" cy="8382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l-PL" sz="4400" b="1" dirty="0" smtClean="0">
                <a:solidFill>
                  <a:schemeClr val="bg2">
                    <a:lumMod val="10000"/>
                  </a:schemeClr>
                </a:solidFill>
              </a:rPr>
              <a:t>Mózg dziecka po skrajnym zaniedbaniu Kevin </a:t>
            </a:r>
            <a:r>
              <a:rPr lang="pl-PL" sz="4400" b="1" dirty="0" err="1" smtClean="0">
                <a:solidFill>
                  <a:schemeClr val="bg2">
                    <a:lumMod val="10000"/>
                  </a:schemeClr>
                </a:solidFill>
              </a:rPr>
              <a:t>Browne</a:t>
            </a:r>
            <a:endParaRPr lang="pl-PL" sz="4400" b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623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42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1052736"/>
            <a:ext cx="8915400" cy="49373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altLang="pl-PL" b="1" dirty="0" err="1" smtClean="0"/>
              <a:t>Allman</a:t>
            </a:r>
            <a:r>
              <a:rPr lang="pl-PL" altLang="pl-PL" b="1" dirty="0" smtClean="0"/>
              <a:t>, </a:t>
            </a:r>
            <a:r>
              <a:rPr lang="pl-PL" altLang="pl-PL" b="1" dirty="0" err="1" smtClean="0"/>
              <a:t>Brothers</a:t>
            </a:r>
            <a:r>
              <a:rPr lang="pl-PL" altLang="pl-PL" b="1" dirty="0" smtClean="0"/>
              <a:t> – bodźcem wzrostu mózgu jest interakcja wzrokowa dziecka i matki i „synchronia interakcyjna” (w tym emocjonalne współdziałanie).</a:t>
            </a:r>
          </a:p>
          <a:p>
            <a:r>
              <a:rPr lang="pl-PL" altLang="pl-PL" b="1" dirty="0" smtClean="0"/>
              <a:t>Kontakt wzrokowy jest zalecany w rehabilitacji mózgu przy dzieciach z zaburzeniami</a:t>
            </a:r>
          </a:p>
          <a:p>
            <a:r>
              <a:rPr lang="pl-PL" altLang="pl-PL" b="1" dirty="0" smtClean="0"/>
              <a:t>Bezpieczny kontakt wzrokowy powoduje przyspieszenie transportu substancji hormonalnych pomiędzy układem limbicznym a korą mózgową</a:t>
            </a:r>
          </a:p>
          <a:p>
            <a:pPr marL="0" indent="0">
              <a:buNone/>
            </a:pPr>
            <a:endParaRPr lang="pl-PL" altLang="pl-PL" b="1" dirty="0" smtClean="0"/>
          </a:p>
          <a:p>
            <a:endParaRPr lang="pl-PL" altLang="pl-PL" b="1" dirty="0"/>
          </a:p>
          <a:p>
            <a:endParaRPr lang="pl-PL" altLang="pl-PL" b="1" dirty="0" smtClean="0"/>
          </a:p>
        </p:txBody>
      </p:sp>
      <p:pic>
        <p:nvPicPr>
          <p:cNvPr id="5" name="Picture 5" descr="http://upload.wikimedia.org/wikipedia/commons/2/29/Mother-Child_face_to_fa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99" y="4280219"/>
            <a:ext cx="2797202" cy="246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1742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43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1124744"/>
            <a:ext cx="8568952" cy="50405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pl-PL" sz="4400" b="1" dirty="0">
                <a:solidFill>
                  <a:schemeClr val="bg2">
                    <a:lumMod val="10000"/>
                  </a:schemeClr>
                </a:solidFill>
              </a:rPr>
              <a:t>Recepta </a:t>
            </a:r>
            <a:r>
              <a:rPr lang="pl-PL" sz="4400" b="1" dirty="0" smtClean="0">
                <a:solidFill>
                  <a:schemeClr val="bg2">
                    <a:lumMod val="10000"/>
                  </a:schemeClr>
                </a:solidFill>
              </a:rPr>
              <a:t>Daniela </a:t>
            </a:r>
            <a:r>
              <a:rPr lang="pl-PL" sz="4400" b="1" dirty="0">
                <a:solidFill>
                  <a:schemeClr val="bg2">
                    <a:lumMod val="10000"/>
                  </a:schemeClr>
                </a:solidFill>
              </a:rPr>
              <a:t>Hughes na uzdrowienie mózgu dzieci po deprywacji emocjonalnej</a:t>
            </a:r>
          </a:p>
          <a:p>
            <a:pPr marL="0" indent="0">
              <a:buFont typeface="Wingdings 3" pitchFamily="18" charset="2"/>
              <a:buNone/>
              <a:defRPr/>
            </a:pPr>
            <a:endParaRPr lang="pl-PL" sz="1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 3" pitchFamily="18" charset="2"/>
              <a:buNone/>
              <a:defRPr/>
            </a:pPr>
            <a:r>
              <a:rPr lang="pl-PL" sz="4400" b="1" dirty="0" smtClean="0">
                <a:solidFill>
                  <a:schemeClr val="bg2">
                    <a:lumMod val="10000"/>
                  </a:schemeClr>
                </a:solidFill>
              </a:rPr>
              <a:t>PACE: </a:t>
            </a:r>
          </a:p>
          <a:p>
            <a:pPr marL="0" indent="0">
              <a:buFont typeface="Wingdings 3" pitchFamily="18" charset="2"/>
              <a:buNone/>
              <a:defRPr/>
            </a:pPr>
            <a:r>
              <a:rPr lang="pl-PL" b="1" dirty="0" err="1" smtClean="0">
                <a:solidFill>
                  <a:srgbClr val="002060"/>
                </a:solidFill>
              </a:rPr>
              <a:t>P</a:t>
            </a:r>
            <a:r>
              <a:rPr lang="pl-PL" dirty="0" err="1" smtClean="0">
                <a:solidFill>
                  <a:schemeClr val="bg2">
                    <a:lumMod val="10000"/>
                  </a:schemeClr>
                </a:solidFill>
              </a:rPr>
              <a:t>layfulness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 		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P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rzeżywanie wspólnych radości	</a:t>
            </a:r>
          </a:p>
          <a:p>
            <a:pPr marL="0" indent="0">
              <a:buFont typeface="Wingdings 3" pitchFamily="18" charset="2"/>
              <a:buNone/>
              <a:defRPr/>
            </a:pPr>
            <a:r>
              <a:rPr lang="pl-PL" b="1" dirty="0" err="1" smtClean="0">
                <a:solidFill>
                  <a:schemeClr val="bg2">
                    <a:lumMod val="10000"/>
                  </a:schemeClr>
                </a:solidFill>
              </a:rPr>
              <a:t>A</a:t>
            </a:r>
            <a:r>
              <a:rPr lang="pl-PL" dirty="0" err="1" smtClean="0">
                <a:solidFill>
                  <a:schemeClr val="bg2">
                    <a:lumMod val="10000"/>
                  </a:schemeClr>
                </a:solidFill>
              </a:rPr>
              <a:t>cceptance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		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A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kceptacja</a:t>
            </a:r>
          </a:p>
          <a:p>
            <a:pPr marL="0" indent="0">
              <a:buFont typeface="Wingdings 3" pitchFamily="18" charset="2"/>
              <a:buNone/>
              <a:defRPr/>
            </a:pPr>
            <a:r>
              <a:rPr lang="pl-PL" b="1" dirty="0" err="1" smtClean="0">
                <a:solidFill>
                  <a:schemeClr val="bg2">
                    <a:lumMod val="10000"/>
                  </a:schemeClr>
                </a:solidFill>
              </a:rPr>
              <a:t>C</a:t>
            </a:r>
            <a:r>
              <a:rPr lang="pl-PL" dirty="0" err="1" smtClean="0">
                <a:solidFill>
                  <a:schemeClr val="bg2">
                    <a:lumMod val="10000"/>
                  </a:schemeClr>
                </a:solidFill>
              </a:rPr>
              <a:t>uriosity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		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C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iekawość</a:t>
            </a:r>
          </a:p>
          <a:p>
            <a:pPr marL="0" indent="0">
              <a:buFont typeface="Wingdings 3" pitchFamily="18" charset="2"/>
              <a:buNone/>
              <a:defRPr/>
            </a:pPr>
            <a:r>
              <a:rPr lang="pl-PL" b="1" dirty="0" err="1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r>
              <a:rPr lang="pl-PL" dirty="0" err="1" smtClean="0">
                <a:solidFill>
                  <a:schemeClr val="bg2">
                    <a:lumMod val="10000"/>
                  </a:schemeClr>
                </a:solidFill>
              </a:rPr>
              <a:t>mpathy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		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</a:rPr>
              <a:t>E</a:t>
            </a:r>
            <a:r>
              <a:rPr lang="pl-PL" dirty="0" smtClean="0">
                <a:solidFill>
                  <a:schemeClr val="bg2">
                    <a:lumMod val="10000"/>
                  </a:schemeClr>
                </a:solidFill>
              </a:rPr>
              <a:t>mpatia</a:t>
            </a:r>
          </a:p>
          <a:p>
            <a:pPr marL="0" indent="0">
              <a:buFont typeface="Wingdings 3" pitchFamily="18" charset="2"/>
              <a:buNone/>
              <a:defRPr/>
            </a:pPr>
            <a:endParaRPr lang="pl-PL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6" name="Picture 2" descr="C:\Users\Admin\Desktop\ne66qf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4941167"/>
            <a:ext cx="1669752" cy="19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538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2123728" y="5589240"/>
            <a:ext cx="6831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6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</a:t>
            </a:r>
            <a:r>
              <a:rPr lang="pl-PL" sz="1600" b="1" dirty="0" smtClean="0">
                <a:latin typeface="Calibri" pitchFamily="34" charset="0"/>
              </a:rPr>
              <a:t>w ramach </a:t>
            </a:r>
            <a:r>
              <a:rPr lang="pl-PL" sz="1600" b="1" dirty="0">
                <a:latin typeface="Calibri" pitchFamily="34" charset="0"/>
              </a:rPr>
              <a:t>Programu Operacyjnego Wiedza Edukacja Rozwój na lata 2014-2020</a:t>
            </a:r>
          </a:p>
        </p:txBody>
      </p:sp>
      <p:sp>
        <p:nvSpPr>
          <p:cNvPr id="7" name="Prostokąt 6"/>
          <p:cNvSpPr/>
          <p:nvPr/>
        </p:nvSpPr>
        <p:spPr>
          <a:xfrm>
            <a:off x="2411760" y="2704237"/>
            <a:ext cx="2646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 smtClean="0"/>
          </a:p>
          <a:p>
            <a:pPr algn="ctr"/>
            <a:endParaRPr lang="pl-PL" b="1" dirty="0"/>
          </a:p>
          <a:p>
            <a:pPr algn="ctr"/>
            <a:endParaRPr lang="pl-PL" b="1" dirty="0" smtClean="0"/>
          </a:p>
          <a:p>
            <a:pPr algn="ctr"/>
            <a:endParaRPr lang="pl-PL" b="1" dirty="0"/>
          </a:p>
        </p:txBody>
      </p:sp>
      <p:sp>
        <p:nvSpPr>
          <p:cNvPr id="14" name="Prostokąt 13"/>
          <p:cNvSpPr/>
          <p:nvPr/>
        </p:nvSpPr>
        <p:spPr>
          <a:xfrm>
            <a:off x="5057800" y="2768427"/>
            <a:ext cx="3162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 smtClean="0"/>
          </a:p>
          <a:p>
            <a:pPr algn="ctr"/>
            <a:endParaRPr lang="pl-PL" b="1" dirty="0" smtClean="0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1934632" y="3501008"/>
            <a:ext cx="6764362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l-PL" sz="2800" b="1" dirty="0" smtClean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www.sosdlarodziny.com</a:t>
            </a:r>
            <a:endParaRPr lang="pl-PL" b="1" dirty="0">
              <a:ln w="0"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44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2555776" y="213285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DZIĘKUJĘ ZA UWAGĘ.</a:t>
            </a:r>
            <a:endParaRPr lang="pl-PL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02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1196752"/>
            <a:ext cx="8496944" cy="3419698"/>
          </a:xfrm>
          <a:prstGeom prst="rect">
            <a:avLst/>
          </a:prstGeom>
        </p:spPr>
        <p:txBody>
          <a:bodyPr vert="horz" rtlCol="0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Char char="Ø"/>
              <a:defRPr/>
            </a:pPr>
            <a:r>
              <a:rPr lang="pl-PL" sz="3200" b="1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pl-PL" b="1" dirty="0" smtClean="0">
                <a:solidFill>
                  <a:srgbClr val="002060"/>
                </a:solidFill>
              </a:rPr>
              <a:t>Loretta Bender</a:t>
            </a:r>
            <a:r>
              <a:rPr lang="pl-PL" dirty="0" smtClean="0">
                <a:solidFill>
                  <a:srgbClr val="002060"/>
                </a:solidFill>
              </a:rPr>
              <a:t> 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– psychiatra (Lata 40-te):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„Te dzieci okazują uczucia komukolwiek. Mogą powiedzieć „Tato!” do osoby, którą po raz pierwszy zobaczą na ulicy. Nie mają żadnego doświadczenia, czym jest dobro i zło, więc są bardzo szybko odrzucane i przenoszone do kolejnej rodziny zastępczej…”</a:t>
            </a:r>
          </a:p>
          <a:p>
            <a:pPr marL="0" indent="0" algn="just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/>
            </a:pPr>
            <a:endParaRPr lang="pl-PL" b="1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  </a:t>
            </a:r>
            <a:r>
              <a:rPr lang="pl-PL" b="1" dirty="0" smtClean="0">
                <a:solidFill>
                  <a:srgbClr val="002060"/>
                </a:solidFill>
              </a:rPr>
              <a:t>Harry </a:t>
            </a:r>
            <a:r>
              <a:rPr lang="pl-PL" b="1" dirty="0" err="1" smtClean="0">
                <a:solidFill>
                  <a:srgbClr val="002060"/>
                </a:solidFill>
              </a:rPr>
              <a:t>Bakwin</a:t>
            </a:r>
            <a:r>
              <a:rPr lang="pl-PL" dirty="0" smtClean="0">
                <a:solidFill>
                  <a:srgbClr val="002060"/>
                </a:solidFill>
              </a:rPr>
              <a:t> </a:t>
            </a: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– pediatra, występował przeciwko zakazom odwiedzin dzieci w szpitalach.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„Dlaczego dzieci w szpitalach nie nabierają wagi? Dlaczego mniej śpią, rzadko się śmieją i gaworzą? Dlaczego nie odpowiadają na uśmiech? Dlaczego zwykłe infekcje ciągną się tygodniami?...” </a:t>
            </a:r>
          </a:p>
          <a:p>
            <a:pPr marL="0" indent="0">
              <a:buFont typeface="Arial" pitchFamily="34" charset="0"/>
              <a:buNone/>
              <a:defRPr/>
            </a:pPr>
            <a:endParaRPr lang="pl-PL" b="1" dirty="0" smtClean="0"/>
          </a:p>
          <a:p>
            <a:pPr>
              <a:buFont typeface="Arial" pitchFamily="34" charset="0"/>
              <a:buChar char="»"/>
              <a:defRPr/>
            </a:pPr>
            <a:endParaRPr lang="pl-PL" dirty="0"/>
          </a:p>
        </p:txBody>
      </p:sp>
      <p:pic>
        <p:nvPicPr>
          <p:cNvPr id="5" name="Picture 6" descr="http://t1.gstatic.com/images?q=tbn:ANd9GcTPAI-Uv1QJ6hfMcE6TSM-sf5eiWjViLMqtN1Um-Gj2qV-7Qj0R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88" y="4778375"/>
            <a:ext cx="312420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191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228600" y="1052736"/>
            <a:ext cx="5711552" cy="5805264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rgbClr val="002060"/>
                </a:solidFill>
              </a:rPr>
              <a:t>John Bowlby 1937 – PIERWSZY SŁAWNY WYKŁAD w Brytyjskim Towarzystwie Psychoanalitycznym</a:t>
            </a:r>
          </a:p>
          <a:p>
            <a:pPr marL="0" indent="0">
              <a:lnSpc>
                <a:spcPct val="80000"/>
              </a:lnSpc>
              <a:buFont typeface="Arial" pitchFamily="34" charset="0"/>
              <a:buChar char="»"/>
              <a:defRPr/>
            </a:pPr>
            <a:endParaRPr lang="pl-PL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„Ważne są nie warunki fizyczne, ale emocjonalna jakość domu od momentu poczęcia…”</a:t>
            </a:r>
          </a:p>
          <a:p>
            <a:pPr marL="0" indent="0">
              <a:spcBef>
                <a:spcPts val="0"/>
              </a:spcBef>
              <a:buFontTx/>
              <a:buChar char="-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 „Są matki podskórnie „wrogie” wobec dzieci, zniecierpliwione, kompensujące swoją wrogość nadopiekuńczością, często sfrustrowane, inne czują neurotyczne poczucie winy, dlatego będą wyłudzać oznaki uczuć lub wdzięczności…”</a:t>
            </a:r>
            <a:endParaRPr lang="pl-PL" dirty="0"/>
          </a:p>
        </p:txBody>
      </p:sp>
      <p:pic>
        <p:nvPicPr>
          <p:cNvPr id="5" name="Picture 5" descr="C:\Users\Admin\Desktop\bowlb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651" y="2276872"/>
            <a:ext cx="2961721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384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79512" y="1124744"/>
            <a:ext cx="5383088" cy="5657056"/>
          </a:xfrm>
          <a:prstGeom prst="rect">
            <a:avLst/>
          </a:prstGeom>
        </p:spPr>
        <p:txBody>
          <a:bodyPr vert="horz" rtlCol="0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John Bowlby 1944: 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Badanie „44 złodziei”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- Udowodnił, że stan moralny i emocjonalny dzieci w wieku od 6 do 15 lat jest bezpośrednio związany z ich dzieciństwem i jakością opieki macierzyńskiej</a:t>
            </a:r>
          </a:p>
          <a:p>
            <a:pPr marL="0" indent="0">
              <a:buFontTx/>
              <a:buChar char="-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 U części dzieci stwierdził „brak zdolności do uczuć” a w ich dzieciństwie – długotrwałe separacje od matek</a:t>
            </a:r>
          </a:p>
          <a:p>
            <a:pPr marL="0" indent="0">
              <a:buFontTx/>
              <a:buChar char="-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 Po raz pierwszy użyty termin </a:t>
            </a: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„deprywacja”</a:t>
            </a:r>
          </a:p>
          <a:p>
            <a:pPr marL="0" indent="0">
              <a:buFontTx/>
              <a:buChar char="-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 Kradzieże, agresja „są kompensacją braku pochwał, nagród od matek…”</a:t>
            </a:r>
          </a:p>
          <a:p>
            <a:pPr>
              <a:buFont typeface="Arial" pitchFamily="34" charset="0"/>
              <a:buChar char="»"/>
              <a:defRPr/>
            </a:pPr>
            <a:endParaRPr lang="pl-PL" dirty="0"/>
          </a:p>
        </p:txBody>
      </p:sp>
      <p:pic>
        <p:nvPicPr>
          <p:cNvPr id="5" name="Picture 5" descr="C:\Users\Admin\Desktop\boys-figh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846" y="3423769"/>
            <a:ext cx="3000259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Users\Tomek\Pictures\bowlby%2044%20thiev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73184"/>
            <a:ext cx="3009528" cy="2121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243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</a:t>
            </a:fld>
            <a:endParaRPr lang="pl-PL"/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107504" y="1124744"/>
            <a:ext cx="5184576" cy="5657056"/>
          </a:xfrm>
          <a:prstGeom prst="rect">
            <a:avLst/>
          </a:prstGeom>
        </p:spPr>
        <p:txBody>
          <a:bodyPr vert="horz" rtlCol="0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ANNA FREUD 1942-43</a:t>
            </a:r>
          </a:p>
          <a:p>
            <a:pPr>
              <a:buFont typeface="Arial" pitchFamily="34" charset="0"/>
              <a:buChar char="»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Badania dzieci pozostawionych przez matki w stałym „żłobku” z powodu bombardowań Londynu:</a:t>
            </a:r>
          </a:p>
          <a:p>
            <a:pPr>
              <a:buFontTx/>
              <a:buChar char="-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Separację lepiej znosiły dzieci dopiero po 3.5 roku życia</a:t>
            </a:r>
          </a:p>
          <a:p>
            <a:pPr>
              <a:buFontTx/>
              <a:buChar char="-"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Po powrocie do domu dzieci stawały się wrogie i zazdrosne wobec matek, emocjonalnie obce</a:t>
            </a:r>
          </a:p>
          <a:p>
            <a:pPr>
              <a:buFont typeface="Arial" pitchFamily="34" charset="0"/>
              <a:buNone/>
              <a:defRPr/>
            </a:pPr>
            <a:r>
              <a:rPr lang="pl-PL" dirty="0" smtClean="0">
                <a:solidFill>
                  <a:schemeClr val="tx1">
                    <a:lumMod val="50000"/>
                  </a:schemeClr>
                </a:solidFill>
              </a:rPr>
              <a:t>-   </a:t>
            </a: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„Byłoby lepiej, żeby każda opiekunka wzięła po dwoje dzieci do domu i żebyśmy po prostu zamknęły ten żłobek…”</a:t>
            </a:r>
          </a:p>
          <a:p>
            <a:pPr>
              <a:buFont typeface="Arial" pitchFamily="34" charset="0"/>
              <a:buChar char="»"/>
              <a:defRPr/>
            </a:pPr>
            <a:endParaRPr lang="pl-PL" dirty="0"/>
          </a:p>
        </p:txBody>
      </p:sp>
      <p:pic>
        <p:nvPicPr>
          <p:cNvPr id="6" name="Picture 5" descr="http://www.loc.gov/exhibits/freud/images/an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444" y="1628800"/>
            <a:ext cx="3589784" cy="48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514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9</a:t>
            </a:fld>
            <a:endParaRPr lang="pl-PL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504" y="1124744"/>
            <a:ext cx="8568952" cy="4589307"/>
          </a:xfrm>
          <a:prstGeom prst="rect">
            <a:avLst/>
          </a:prstGeom>
        </p:spPr>
        <p:txBody>
          <a:bodyPr vert="horz" rtlCol="0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  <a:defRPr/>
            </a:pPr>
            <a:r>
              <a:rPr lang="pl-PL" sz="5200" b="1" dirty="0" smtClean="0">
                <a:solidFill>
                  <a:schemeClr val="tx1">
                    <a:lumMod val="50000"/>
                  </a:schemeClr>
                </a:solidFill>
              </a:rPr>
              <a:t>RAPORT WHO 1951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Raport był wynikiem porównania badań w Anglii, USA. John Bowlby opisał badania </a:t>
            </a:r>
            <a:r>
              <a:rPr lang="pl-PL" b="1" dirty="0" err="1" smtClean="0">
                <a:solidFill>
                  <a:schemeClr val="tx1">
                    <a:lumMod val="50000"/>
                  </a:schemeClr>
                </a:solidFill>
              </a:rPr>
              <a:t>Goldfarba</a:t>
            </a: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 dotyczące pamięci wzrokowej, formułowania pojęć i kompetencji językowych – dzieci, które przeżyły separację miały dużo gorsze wyniki.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Dzieci z instytucji – trudności w nawiązywaniu relacji.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Bowlby domagał się od państw zachodnich zmiany polityki społecznej, w tym wprowadzenia programów wsparcia dla biednych rodzin w wychowywaniu dzieci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b="1" dirty="0" smtClean="0">
                <a:solidFill>
                  <a:schemeClr val="tx1">
                    <a:lumMod val="50000"/>
                  </a:schemeClr>
                </a:solidFill>
              </a:rPr>
              <a:t>„Oddawanie dzieci do instytucji z powodów ekonomicznych jest szaleństwem!”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»"/>
              <a:defRPr/>
            </a:pPr>
            <a:r>
              <a:rPr lang="pl-PL" b="1" u="sng" dirty="0" smtClean="0">
                <a:solidFill>
                  <a:schemeClr val="tx1">
                    <a:lumMod val="50000"/>
                  </a:schemeClr>
                </a:solidFill>
              </a:rPr>
              <a:t>Poza wyjątkowymi przypadkami okrucieństwa lub agresji nawet niezaradna, nie zorganizowana matka lepiej zabezpieczy potrzeby emocjonalne niż najlepsza instytucja.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»"/>
              <a:defRPr/>
            </a:pPr>
            <a:endParaRPr lang="pl-PL" dirty="0" smtClean="0"/>
          </a:p>
          <a:p>
            <a:pPr>
              <a:buFont typeface="Arial" pitchFamily="34" charset="0"/>
              <a:buChar char="»"/>
              <a:defRPr/>
            </a:pPr>
            <a:endParaRPr lang="pl-PL" dirty="0"/>
          </a:p>
        </p:txBody>
      </p:sp>
      <p:pic>
        <p:nvPicPr>
          <p:cNvPr id="5" name="Picture 2" descr="http://gabinetzdrowia.net.pl/images/obrazki/wartowiedziec/who/who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714051"/>
            <a:ext cx="1344116" cy="114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0226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B0695BCCB6204D963DCD0ACDD0380D" ma:contentTypeVersion="20" ma:contentTypeDescription="Utwórz nowy dokument." ma:contentTypeScope="" ma:versionID="c2f508532f87f232551d2d4800e263c6">
  <xsd:schema xmlns:xsd="http://www.w3.org/2001/XMLSchema" xmlns:xs="http://www.w3.org/2001/XMLSchema" xmlns:p="http://schemas.microsoft.com/office/2006/metadata/properties" xmlns:ns2="7b76b4ab-e975-4498-b0c2-aeffdefe2784" xmlns:ns3="42bfd1d9-79d6-41cf-82e9-da7e33cc8946" xmlns:ns4="709452c0-73d7-476a-b4db-88638e06a68c" targetNamespace="http://schemas.microsoft.com/office/2006/metadata/properties" ma:root="true" ma:fieldsID="24924b01e9e02c3fafde1ac723c80167" ns2:_="" ns3:_="" ns4:_="">
    <xsd:import namespace="7b76b4ab-e975-4498-b0c2-aeffdefe2784"/>
    <xsd:import namespace="42bfd1d9-79d6-41cf-82e9-da7e33cc8946"/>
    <xsd:import namespace="709452c0-73d7-476a-b4db-88638e06a6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6b4ab-e975-4498-b0c2-aeffdefe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9abd3792-fb4e-4634-9c85-54c7d6c4d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bfd1d9-79d6-41cf-82e9-da7e33cc894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452c0-73d7-476a-b4db-88638e06a68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d47a331-880b-4baa-9b4f-4ab4f3c77790}" ma:internalName="TaxCatchAll" ma:showField="CatchAllData" ma:web="709452c0-73d7-476a-b4db-88638e06a6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76b4ab-e975-4498-b0c2-aeffdefe2784">
      <Terms xmlns="http://schemas.microsoft.com/office/infopath/2007/PartnerControls"/>
    </lcf76f155ced4ddcb4097134ff3c332f>
    <TaxCatchAll xmlns="709452c0-73d7-476a-b4db-88638e06a68c" xsi:nil="true"/>
  </documentManagement>
</p:properties>
</file>

<file path=customXml/itemProps1.xml><?xml version="1.0" encoding="utf-8"?>
<ds:datastoreItem xmlns:ds="http://schemas.openxmlformats.org/officeDocument/2006/customXml" ds:itemID="{C6DF198C-565F-43A9-8141-571FC2FC19CD}"/>
</file>

<file path=customXml/itemProps2.xml><?xml version="1.0" encoding="utf-8"?>
<ds:datastoreItem xmlns:ds="http://schemas.openxmlformats.org/officeDocument/2006/customXml" ds:itemID="{68EFB84D-709C-4F9B-9D6F-FC6BE4F51493}"/>
</file>

<file path=customXml/itemProps3.xml><?xml version="1.0" encoding="utf-8"?>
<ds:datastoreItem xmlns:ds="http://schemas.openxmlformats.org/officeDocument/2006/customXml" ds:itemID="{214D60DB-BDB0-41D4-9338-C45F92C501CC}"/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740</TotalTime>
  <Words>2284</Words>
  <Application>Microsoft Office PowerPoint</Application>
  <PresentationFormat>Pokaz na ekranie (4:3)</PresentationFormat>
  <Paragraphs>328</Paragraphs>
  <Slides>44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44</vt:i4>
      </vt:variant>
    </vt:vector>
  </HeadingPairs>
  <TitlesOfParts>
    <vt:vector size="45" baseType="lpstr">
      <vt:lpstr>Wykusz</vt:lpstr>
      <vt:lpstr>PRACA Z DZIECKIEM Z ZABURZONYMI WIĘZIAMI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Marzena Piechowiak</cp:lastModifiedBy>
  <cp:revision>56</cp:revision>
  <dcterms:created xsi:type="dcterms:W3CDTF">2017-10-11T07:02:49Z</dcterms:created>
  <dcterms:modified xsi:type="dcterms:W3CDTF">2023-11-21T15:45:45Z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0x010100EAB0695BCCB6204D963DCD0ACDD0380D</vt:lpwstr>
  </property>
</Properties>
</file>