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2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3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30.xml" ContentType="application/vnd.openxmlformats-officedocument.presentationml.slide+xml"/>
  <Override PartName="/ppt/slides/slide32.xml" ContentType="application/vnd.openxmlformats-officedocument.presentationml.slide+xml"/>
  <Override PartName="/ppt/slides/slide29.xml" ContentType="application/vnd.openxmlformats-officedocument.presentationml.slide+xml"/>
  <Override PartName="/ppt/slides/slide31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0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4"/>
  </p:notesMasterIdLst>
  <p:sldIdLst>
    <p:sldId id="256" r:id="rId2"/>
    <p:sldId id="351" r:id="rId3"/>
    <p:sldId id="349" r:id="rId4"/>
    <p:sldId id="341" r:id="rId5"/>
    <p:sldId id="342" r:id="rId6"/>
    <p:sldId id="344" r:id="rId7"/>
    <p:sldId id="345" r:id="rId8"/>
    <p:sldId id="357" r:id="rId9"/>
    <p:sldId id="358" r:id="rId10"/>
    <p:sldId id="356" r:id="rId11"/>
    <p:sldId id="346" r:id="rId12"/>
    <p:sldId id="347" r:id="rId13"/>
    <p:sldId id="343" r:id="rId14"/>
    <p:sldId id="350" r:id="rId15"/>
    <p:sldId id="348" r:id="rId16"/>
    <p:sldId id="324" r:id="rId17"/>
    <p:sldId id="295" r:id="rId18"/>
    <p:sldId id="296" r:id="rId19"/>
    <p:sldId id="297" r:id="rId20"/>
    <p:sldId id="278" r:id="rId21"/>
    <p:sldId id="299" r:id="rId22"/>
    <p:sldId id="352" r:id="rId23"/>
    <p:sldId id="353" r:id="rId24"/>
    <p:sldId id="354" r:id="rId25"/>
    <p:sldId id="355" r:id="rId26"/>
    <p:sldId id="282" r:id="rId27"/>
    <p:sldId id="283" r:id="rId28"/>
    <p:sldId id="284" r:id="rId29"/>
    <p:sldId id="294" r:id="rId30"/>
    <p:sldId id="301" r:id="rId31"/>
    <p:sldId id="285" r:id="rId32"/>
    <p:sldId id="306" r:id="rId33"/>
    <p:sldId id="304" r:id="rId34"/>
    <p:sldId id="305" r:id="rId35"/>
    <p:sldId id="286" r:id="rId36"/>
    <p:sldId id="310" r:id="rId37"/>
    <p:sldId id="289" r:id="rId38"/>
    <p:sldId id="311" r:id="rId39"/>
    <p:sldId id="312" r:id="rId40"/>
    <p:sldId id="339" r:id="rId41"/>
    <p:sldId id="340" r:id="rId42"/>
    <p:sldId id="258" r:id="rId4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2" autoAdjust="0"/>
    <p:restoredTop sz="96398" autoAdjust="0"/>
  </p:normalViewPr>
  <p:slideViewPr>
    <p:cSldViewPr>
      <p:cViewPr>
        <p:scale>
          <a:sx n="90" d="100"/>
          <a:sy n="90" d="100"/>
        </p:scale>
        <p:origin x="-4164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8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customXml" Target="../customXml/item3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890F89-5BE3-4E80-A63D-2BBD7F5EBF16}" type="doc">
      <dgm:prSet loTypeId="urn:microsoft.com/office/officeart/2005/8/layout/hProcess9" loCatId="process" qsTypeId="urn:microsoft.com/office/officeart/2005/8/quickstyle/simple3" qsCatId="simple" csTypeId="urn:microsoft.com/office/officeart/2005/8/colors/accent2_2" csCatId="accent2" phldr="1"/>
      <dgm:spPr/>
    </dgm:pt>
    <dgm:pt modelId="{CFBD9332-9906-4CCA-BF34-F612837EB938}">
      <dgm:prSet phldrT="[Tekst]"/>
      <dgm:spPr/>
      <dgm:t>
        <a:bodyPr/>
        <a:lstStyle/>
        <a:p>
          <a:r>
            <a:rPr lang="pl-PL" dirty="0"/>
            <a:t>Analiza</a:t>
          </a:r>
        </a:p>
      </dgm:t>
    </dgm:pt>
    <dgm:pt modelId="{AB6FDC8B-86C5-417A-A938-4CD5B0A5D770}" type="parTrans" cxnId="{F8B18EA6-9244-4B97-B0F2-56E00128752B}">
      <dgm:prSet/>
      <dgm:spPr/>
      <dgm:t>
        <a:bodyPr/>
        <a:lstStyle/>
        <a:p>
          <a:endParaRPr lang="pl-PL"/>
        </a:p>
      </dgm:t>
    </dgm:pt>
    <dgm:pt modelId="{A78823B7-38CF-4822-909C-2252A6770065}" type="sibTrans" cxnId="{F8B18EA6-9244-4B97-B0F2-56E00128752B}">
      <dgm:prSet/>
      <dgm:spPr/>
      <dgm:t>
        <a:bodyPr/>
        <a:lstStyle/>
        <a:p>
          <a:endParaRPr lang="pl-PL"/>
        </a:p>
      </dgm:t>
    </dgm:pt>
    <dgm:pt modelId="{BD30B758-9136-4080-BB89-4C10CF450734}">
      <dgm:prSet phldrT="[Tekst]"/>
      <dgm:spPr/>
      <dgm:t>
        <a:bodyPr/>
        <a:lstStyle/>
        <a:p>
          <a:r>
            <a:rPr lang="pl-PL" dirty="0"/>
            <a:t>Diagnoza - Wyszukanie i nazwanie deficytów i problemów</a:t>
          </a:r>
        </a:p>
      </dgm:t>
    </dgm:pt>
    <dgm:pt modelId="{ADF7AE92-052E-48F9-A532-2C06CD0A3A45}" type="parTrans" cxnId="{F1C4A233-D31E-4A99-9EE4-788D7DF9FE90}">
      <dgm:prSet/>
      <dgm:spPr/>
      <dgm:t>
        <a:bodyPr/>
        <a:lstStyle/>
        <a:p>
          <a:endParaRPr lang="pl-PL"/>
        </a:p>
      </dgm:t>
    </dgm:pt>
    <dgm:pt modelId="{A880A383-BEDC-4DF6-8106-9620D9B1A39B}" type="sibTrans" cxnId="{F1C4A233-D31E-4A99-9EE4-788D7DF9FE90}">
      <dgm:prSet/>
      <dgm:spPr/>
      <dgm:t>
        <a:bodyPr/>
        <a:lstStyle/>
        <a:p>
          <a:endParaRPr lang="pl-PL"/>
        </a:p>
      </dgm:t>
    </dgm:pt>
    <dgm:pt modelId="{F8763312-C070-4DBA-810E-0213357A734E}">
      <dgm:prSet phldrT="[Tekst]"/>
      <dgm:spPr/>
      <dgm:t>
        <a:bodyPr/>
        <a:lstStyle/>
        <a:p>
          <a:r>
            <a:rPr lang="pl-PL" dirty="0"/>
            <a:t>Leczenie - Sporządzenie planu zaradczego w odniesieniu do diagnozy</a:t>
          </a:r>
        </a:p>
      </dgm:t>
    </dgm:pt>
    <dgm:pt modelId="{8F2AA458-3BB6-4514-A93E-B13139B079AE}" type="parTrans" cxnId="{A46F24E3-F557-4E82-B20F-987CA1195E4B}">
      <dgm:prSet/>
      <dgm:spPr/>
      <dgm:t>
        <a:bodyPr/>
        <a:lstStyle/>
        <a:p>
          <a:endParaRPr lang="pl-PL"/>
        </a:p>
      </dgm:t>
    </dgm:pt>
    <dgm:pt modelId="{E9C23361-C564-4B82-812F-F238B8DB6FC9}" type="sibTrans" cxnId="{A46F24E3-F557-4E82-B20F-987CA1195E4B}">
      <dgm:prSet/>
      <dgm:spPr/>
      <dgm:t>
        <a:bodyPr/>
        <a:lstStyle/>
        <a:p>
          <a:endParaRPr lang="pl-PL"/>
        </a:p>
      </dgm:t>
    </dgm:pt>
    <dgm:pt modelId="{F16247CC-175F-4F8B-A183-2BFA07E85DFD}" type="pres">
      <dgm:prSet presAssocID="{5C890F89-5BE3-4E80-A63D-2BBD7F5EBF16}" presName="CompostProcess" presStyleCnt="0">
        <dgm:presLayoutVars>
          <dgm:dir/>
          <dgm:resizeHandles val="exact"/>
        </dgm:presLayoutVars>
      </dgm:prSet>
      <dgm:spPr/>
    </dgm:pt>
    <dgm:pt modelId="{CD7BC752-B4DD-4CDB-92EC-2731B646DDFE}" type="pres">
      <dgm:prSet presAssocID="{5C890F89-5BE3-4E80-A63D-2BBD7F5EBF16}" presName="arrow" presStyleLbl="bgShp" presStyleIdx="0" presStyleCnt="1"/>
      <dgm:spPr/>
    </dgm:pt>
    <dgm:pt modelId="{E961CA31-113C-405F-8A81-2FD52C716813}" type="pres">
      <dgm:prSet presAssocID="{5C890F89-5BE3-4E80-A63D-2BBD7F5EBF16}" presName="linearProcess" presStyleCnt="0"/>
      <dgm:spPr/>
    </dgm:pt>
    <dgm:pt modelId="{352E7748-541C-4FBC-874E-AEA45736BE05}" type="pres">
      <dgm:prSet presAssocID="{CFBD9332-9906-4CCA-BF34-F612837EB938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28AF7CA-B4BA-4990-BAC8-A0E14FC5EBA4}" type="pres">
      <dgm:prSet presAssocID="{A78823B7-38CF-4822-909C-2252A6770065}" presName="sibTrans" presStyleCnt="0"/>
      <dgm:spPr/>
    </dgm:pt>
    <dgm:pt modelId="{97F0C37A-BF66-4665-89A5-AE0EE58522B6}" type="pres">
      <dgm:prSet presAssocID="{BD30B758-9136-4080-BB89-4C10CF45073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0C5C42A-3174-49A0-96B4-DB0579459A95}" type="pres">
      <dgm:prSet presAssocID="{A880A383-BEDC-4DF6-8106-9620D9B1A39B}" presName="sibTrans" presStyleCnt="0"/>
      <dgm:spPr/>
    </dgm:pt>
    <dgm:pt modelId="{956E6BCF-75A6-41BC-860F-3B761B538F63}" type="pres">
      <dgm:prSet presAssocID="{F8763312-C070-4DBA-810E-0213357A734E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F1C4A233-D31E-4A99-9EE4-788D7DF9FE90}" srcId="{5C890F89-5BE3-4E80-A63D-2BBD7F5EBF16}" destId="{BD30B758-9136-4080-BB89-4C10CF450734}" srcOrd="1" destOrd="0" parTransId="{ADF7AE92-052E-48F9-A532-2C06CD0A3A45}" sibTransId="{A880A383-BEDC-4DF6-8106-9620D9B1A39B}"/>
    <dgm:cxn modelId="{F1096614-4028-CD43-ACB2-40D8F8CDB5E2}" type="presOf" srcId="{F8763312-C070-4DBA-810E-0213357A734E}" destId="{956E6BCF-75A6-41BC-860F-3B761B538F63}" srcOrd="0" destOrd="0" presId="urn:microsoft.com/office/officeart/2005/8/layout/hProcess9"/>
    <dgm:cxn modelId="{C0EF49F1-6682-A947-BE9C-9D45D07B0D5A}" type="presOf" srcId="{5C890F89-5BE3-4E80-A63D-2BBD7F5EBF16}" destId="{F16247CC-175F-4F8B-A183-2BFA07E85DFD}" srcOrd="0" destOrd="0" presId="urn:microsoft.com/office/officeart/2005/8/layout/hProcess9"/>
    <dgm:cxn modelId="{53BE929F-81FB-9E42-815E-DBE8FBB2E57F}" type="presOf" srcId="{CFBD9332-9906-4CCA-BF34-F612837EB938}" destId="{352E7748-541C-4FBC-874E-AEA45736BE05}" srcOrd="0" destOrd="0" presId="urn:microsoft.com/office/officeart/2005/8/layout/hProcess9"/>
    <dgm:cxn modelId="{A46F24E3-F557-4E82-B20F-987CA1195E4B}" srcId="{5C890F89-5BE3-4E80-A63D-2BBD7F5EBF16}" destId="{F8763312-C070-4DBA-810E-0213357A734E}" srcOrd="2" destOrd="0" parTransId="{8F2AA458-3BB6-4514-A93E-B13139B079AE}" sibTransId="{E9C23361-C564-4B82-812F-F238B8DB6FC9}"/>
    <dgm:cxn modelId="{0BFF5675-F03F-9941-997B-F2C6EDB03BC7}" type="presOf" srcId="{BD30B758-9136-4080-BB89-4C10CF450734}" destId="{97F0C37A-BF66-4665-89A5-AE0EE58522B6}" srcOrd="0" destOrd="0" presId="urn:microsoft.com/office/officeart/2005/8/layout/hProcess9"/>
    <dgm:cxn modelId="{F8B18EA6-9244-4B97-B0F2-56E00128752B}" srcId="{5C890F89-5BE3-4E80-A63D-2BBD7F5EBF16}" destId="{CFBD9332-9906-4CCA-BF34-F612837EB938}" srcOrd="0" destOrd="0" parTransId="{AB6FDC8B-86C5-417A-A938-4CD5B0A5D770}" sibTransId="{A78823B7-38CF-4822-909C-2252A6770065}"/>
    <dgm:cxn modelId="{735343FD-1AF9-D649-ACA8-C02CF1E0A414}" type="presParOf" srcId="{F16247CC-175F-4F8B-A183-2BFA07E85DFD}" destId="{CD7BC752-B4DD-4CDB-92EC-2731B646DDFE}" srcOrd="0" destOrd="0" presId="urn:microsoft.com/office/officeart/2005/8/layout/hProcess9"/>
    <dgm:cxn modelId="{6E471E1F-9ECC-4E4E-99B4-3EE98411C532}" type="presParOf" srcId="{F16247CC-175F-4F8B-A183-2BFA07E85DFD}" destId="{E961CA31-113C-405F-8A81-2FD52C716813}" srcOrd="1" destOrd="0" presId="urn:microsoft.com/office/officeart/2005/8/layout/hProcess9"/>
    <dgm:cxn modelId="{051634E4-2DE4-AE4F-939D-AEE7707D137C}" type="presParOf" srcId="{E961CA31-113C-405F-8A81-2FD52C716813}" destId="{352E7748-541C-4FBC-874E-AEA45736BE05}" srcOrd="0" destOrd="0" presId="urn:microsoft.com/office/officeart/2005/8/layout/hProcess9"/>
    <dgm:cxn modelId="{33464530-6FE2-254B-9134-3E36A5910B59}" type="presParOf" srcId="{E961CA31-113C-405F-8A81-2FD52C716813}" destId="{528AF7CA-B4BA-4990-BAC8-A0E14FC5EBA4}" srcOrd="1" destOrd="0" presId="urn:microsoft.com/office/officeart/2005/8/layout/hProcess9"/>
    <dgm:cxn modelId="{5672E4FD-1B62-914C-A530-71841AEB3D98}" type="presParOf" srcId="{E961CA31-113C-405F-8A81-2FD52C716813}" destId="{97F0C37A-BF66-4665-89A5-AE0EE58522B6}" srcOrd="2" destOrd="0" presId="urn:microsoft.com/office/officeart/2005/8/layout/hProcess9"/>
    <dgm:cxn modelId="{8CB61A43-0BF6-634C-84D2-AFF12FFE1767}" type="presParOf" srcId="{E961CA31-113C-405F-8A81-2FD52C716813}" destId="{C0C5C42A-3174-49A0-96B4-DB0579459A95}" srcOrd="3" destOrd="0" presId="urn:microsoft.com/office/officeart/2005/8/layout/hProcess9"/>
    <dgm:cxn modelId="{58F7EB2C-5D14-6E4B-87E2-0ECF4F71EBB6}" type="presParOf" srcId="{E961CA31-113C-405F-8A81-2FD52C716813}" destId="{956E6BCF-75A6-41BC-860F-3B761B538F63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DD25F-7F4A-4345-9466-82F09DB51700}" type="datetimeFigureOut">
              <a:rPr lang="pl-PL" smtClean="0"/>
              <a:t>21.11.2023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8AD04-8F39-4F87-B04F-2C2EC474D5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722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9612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15278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5893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28997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22285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4998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87046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4501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87335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42980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37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1386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944721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39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422401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41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1909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27997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80104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0174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58374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9283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729132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91667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/>
              <a:t>Kliknij, aby edytować styl wzorca podtytułu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6BD6A40-CB9B-402A-9A98-4BE4783E1746}" type="datetime1">
              <a:rPr lang="pl-PL" smtClean="0"/>
              <a:t>21.11.2023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pl-PL"/>
          </a:p>
        </p:txBody>
      </p:sp>
      <p:sp>
        <p:nvSpPr>
          <p:cNvPr id="10" name="Prostokąt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Prostokąt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Prostokąt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Łącznik prostoliniowy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Łącznik prostoliniowy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Łącznik prostoliniowy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Łącznik prostoliniowy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Prostokąt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8638"/>
            <a:ext cx="4773067" cy="93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E0FE1-720C-4894-8851-AF5AB315B0C1}" type="datetime1">
              <a:rPr lang="pl-PL" smtClean="0"/>
              <a:t>21.11.2023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FE23-E64A-4CE9-8728-2E3FAF219D9A}" type="datetime1">
              <a:rPr lang="pl-PL" smtClean="0"/>
              <a:t>21.11.2023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as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00016" y="274638"/>
            <a:ext cx="7410203" cy="1143000"/>
          </a:xfrm>
        </p:spPr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11" name="Text Placeholder 11"/>
          <p:cNvSpPr>
            <a:spLocks noGrp="1"/>
          </p:cNvSpPr>
          <p:nvPr>
            <p:ph idx="1"/>
          </p:nvPr>
        </p:nvSpPr>
        <p:spPr>
          <a:xfrm>
            <a:off x="600016" y="1600201"/>
            <a:ext cx="7410203" cy="419022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pl-PL" dirty="0" err="1"/>
              <a:t>Click</a:t>
            </a:r>
            <a:r>
              <a:rPr lang="pl-PL" dirty="0"/>
              <a:t> to </a:t>
            </a:r>
            <a:r>
              <a:rPr lang="pl-PL" dirty="0" err="1"/>
              <a:t>edit</a:t>
            </a:r>
            <a:r>
              <a:rPr lang="pl-PL" dirty="0"/>
              <a:t> Master </a:t>
            </a:r>
            <a:r>
              <a:rPr lang="pl-PL" dirty="0" err="1"/>
              <a:t>text</a:t>
            </a:r>
            <a:r>
              <a:rPr lang="pl-PL" dirty="0"/>
              <a:t> </a:t>
            </a:r>
            <a:r>
              <a:rPr lang="pl-PL" dirty="0" err="1"/>
              <a:t>styles</a:t>
            </a:r>
            <a:endParaRPr lang="pl-PL" dirty="0"/>
          </a:p>
          <a:p>
            <a:pPr lvl="1"/>
            <a:r>
              <a:rPr lang="pl-PL" dirty="0"/>
              <a:t>Second </a:t>
            </a:r>
            <a:r>
              <a:rPr lang="pl-PL" dirty="0" err="1"/>
              <a:t>level</a:t>
            </a:r>
            <a:endParaRPr lang="pl-PL" dirty="0"/>
          </a:p>
          <a:p>
            <a:pPr lvl="2"/>
            <a:r>
              <a:rPr lang="pl-PL" dirty="0"/>
              <a:t>Third </a:t>
            </a:r>
            <a:r>
              <a:rPr lang="pl-PL" dirty="0" err="1"/>
              <a:t>level</a:t>
            </a:r>
            <a:endParaRPr lang="pl-PL" dirty="0"/>
          </a:p>
          <a:p>
            <a:pPr lvl="3"/>
            <a:r>
              <a:rPr lang="pl-PL" dirty="0" err="1"/>
              <a:t>Fourth</a:t>
            </a:r>
            <a:r>
              <a:rPr lang="pl-PL" dirty="0"/>
              <a:t> </a:t>
            </a:r>
            <a:r>
              <a:rPr lang="pl-PL" dirty="0" err="1"/>
              <a:t>level</a:t>
            </a:r>
            <a:endParaRPr lang="pl-PL" dirty="0"/>
          </a:p>
          <a:p>
            <a:pPr lvl="4"/>
            <a:r>
              <a:rPr lang="pl-PL" dirty="0" err="1"/>
              <a:t>Fifth</a:t>
            </a:r>
            <a:r>
              <a:rPr lang="pl-PL" dirty="0"/>
              <a:t> </a:t>
            </a:r>
            <a:r>
              <a:rPr lang="pl-PL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371216"/>
      </p:ext>
    </p:extLst>
  </p:cSld>
  <p:clrMapOvr>
    <a:masterClrMapping/>
  </p:clrMapOvr>
  <p:transition>
    <p:cu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E7CA8948-E4F8-964E-86DE-7700D97CB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0C0F4AB1-A57B-8945-B018-C32E37919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/>
              <a:t>Edytuj style wzorca tekstu
Drugi poziom
Trzeci poziom
Czwarty poziom
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1E161EC5-E2B6-F946-AC4C-6C73F6757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FCC8E-3D9E-4AA6-BBDD-60E41A112D20}" type="datetime1">
              <a:rPr lang="pl-PL" smtClean="0"/>
              <a:t>21.11.2023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70C49D89-E341-5F46-BC88-EDB37B774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654ACBD2-9D9F-FE49-BF59-15C42AA6C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70662126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zawartości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C6FCC8E-3D9E-4AA6-BBDD-60E41A112D20}" type="datetime1">
              <a:rPr lang="pl-PL" smtClean="0"/>
              <a:t>21.11.2023</a:t>
            </a:fld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l-PL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878" y="188640"/>
            <a:ext cx="4773067" cy="93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00E0398-C7D4-4E38-AA64-EDA9DF8B1C46}" type="datetime1">
              <a:rPr lang="pl-PL" smtClean="0"/>
              <a:t>21.11.2023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pl-PL"/>
          </a:p>
        </p:txBody>
      </p:sp>
      <p:sp>
        <p:nvSpPr>
          <p:cNvPr id="9" name="Prostokąt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oliniowy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Łącznik prostoliniowy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Łącznik prostoliniowy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Łącznik prostoliniowy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rostokąt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Łącznik prostoliniowy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1D1C-52DE-40BD-9D3B-EC9E587401BA}" type="datetime1">
              <a:rPr lang="pl-PL" smtClean="0"/>
              <a:t>21.11.2023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02248-FE19-4AE2-BCAF-9BF02F67F0DB}" type="datetime1">
              <a:rPr lang="pl-PL" smtClean="0"/>
              <a:t>21.11.2023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3" name="Symbol zastępczy zawartości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6" name="Symbol zastępczy daty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E568E8F-497A-41F2-B3BC-F36D7E59046B}" type="datetime1">
              <a:rPr lang="pl-PL" smtClean="0"/>
              <a:t>21.11.2023</a:t>
            </a:fld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242A4-CB76-40C7-8E42-3DD0ABEA473C}" type="datetime1">
              <a:rPr lang="pl-PL" smtClean="0"/>
              <a:t>21.11.2023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Łącznik prostoliniowy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8" name="Łącznik prostoliniowy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oliniowy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Symbol zastępczy zawartości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21" name="Symbol zastępczy daty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7BB190-FEFA-4454-97D4-B853EB8A75CF}" type="datetime1">
              <a:rPr lang="pl-PL" smtClean="0"/>
              <a:t>21.11.2023</a:t>
            </a:fld>
            <a:endParaRPr lang="pl-PL"/>
          </a:p>
        </p:txBody>
      </p:sp>
      <p:sp>
        <p:nvSpPr>
          <p:cNvPr id="22" name="Symbol zastępczy numeru slajd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stopki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l-PL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10" name="Łącznik prostoliniowy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Łącznik prostoliniowy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Łącznik prostoliniowy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Łącznik prostoliniowy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ymbol zastępczy daty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2DF9E1C-EF9E-4630-9F50-03C23376ACBE}" type="datetime1">
              <a:rPr lang="pl-PL" smtClean="0"/>
              <a:t>21.11.2023</a:t>
            </a:fld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21" name="Symbol zastępczy stopki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/>
              <a:t>Kliknij, aby edytować style wzorca tekstu</a:t>
            </a:r>
          </a:p>
          <a:p>
            <a:pPr lvl="1" eaLnBrk="1" latinLnBrk="0" hangingPunct="1"/>
            <a:r>
              <a:rPr kumimoji="0" lang="pl-PL"/>
              <a:t>Drugi poziom</a:t>
            </a:r>
          </a:p>
          <a:p>
            <a:pPr lvl="2" eaLnBrk="1" latinLnBrk="0" hangingPunct="1"/>
            <a:r>
              <a:rPr kumimoji="0" lang="pl-PL"/>
              <a:t>Trzeci poziom</a:t>
            </a:r>
          </a:p>
          <a:p>
            <a:pPr lvl="3" eaLnBrk="1" latinLnBrk="0" hangingPunct="1"/>
            <a:r>
              <a:rPr kumimoji="0" lang="pl-PL"/>
              <a:t>Czwarty poziom</a:t>
            </a:r>
          </a:p>
          <a:p>
            <a:pPr lvl="4" eaLnBrk="1" latinLnBrk="0" hangingPunct="1"/>
            <a:r>
              <a:rPr kumimoji="0" lang="pl-PL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C6FCC8E-3D9E-4AA6-BBDD-60E41A112D20}" type="datetime1">
              <a:rPr lang="pl-PL" smtClean="0"/>
              <a:t>21.11.2023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7" name="Łącznik prostoliniowy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222401" y="1916832"/>
            <a:ext cx="6381750" cy="1872208"/>
          </a:xfrm>
        </p:spPr>
        <p:txBody>
          <a:bodyPr rtlCol="0" anchor="ctr">
            <a:noAutofit/>
          </a:bodyPr>
          <a:lstStyle/>
          <a:p>
            <a:pPr algn="ctr">
              <a:defRPr/>
            </a:pPr>
            <a:r>
              <a:rPr lang="pl-PL" dirty="0"/>
              <a:t>Planowanie pracy z dzieckiem w placówce opiekuńczo – wychowawczej </a:t>
            </a:r>
            <a:endParaRPr lang="pl-PL" altLang="pl-PL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</a:t>
            </a:fld>
            <a:endParaRPr lang="pl-PL"/>
          </a:p>
        </p:txBody>
      </p:sp>
      <p:sp>
        <p:nvSpPr>
          <p:cNvPr id="8" name="Prostokąt 7"/>
          <p:cNvSpPr/>
          <p:nvPr/>
        </p:nvSpPr>
        <p:spPr>
          <a:xfrm>
            <a:off x="4716016" y="4166852"/>
            <a:ext cx="4084638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pl-P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r>
              <a:rPr lang="pl-PL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Bartłomiej Kowalik</a:t>
            </a:r>
          </a:p>
        </p:txBody>
      </p:sp>
      <p:sp>
        <p:nvSpPr>
          <p:cNvPr id="11" name="Prostokąt 10"/>
          <p:cNvSpPr/>
          <p:nvPr/>
        </p:nvSpPr>
        <p:spPr>
          <a:xfrm>
            <a:off x="2102266" y="5805264"/>
            <a:ext cx="63580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1400" b="1" dirty="0">
                <a:latin typeface="Calibri" pitchFamily="34" charset="0"/>
              </a:rPr>
              <a:t>Projekt pn. „Dla rodziny” - doskonalenie zawodowe kadr systemu wspierania rodziny i pieczy zastępczej jest współfinansowany przez Unię Europejską ze środków Europejskiego Funduszu Społecznego w ramach Programu Operacyjnego Wiedza Edukacja Rozwój na lata 2014-2020</a:t>
            </a:r>
          </a:p>
        </p:txBody>
      </p:sp>
    </p:spTree>
    <p:extLst>
      <p:ext uri="{BB962C8B-B14F-4D97-AF65-F5344CB8AC3E}">
        <p14:creationId xmlns:p14="http://schemas.microsoft.com/office/powerpoint/2010/main" val="3233059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4475DF1-573E-4B46-A4F9-318A44F8F3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281416" cy="52772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pl-PL" alt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Sposoby realizacji Ustawy</a:t>
            </a:r>
          </a:p>
          <a:p>
            <a:pPr marL="0" indent="0">
              <a:buNone/>
              <a:defRPr/>
            </a:pPr>
            <a:endParaRPr lang="pl-PL" b="1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 algn="just">
              <a:buNone/>
              <a:defRPr/>
            </a:pPr>
            <a:r>
              <a:rPr lang="pl-PL" altLang="pl-PL" sz="2600" dirty="0"/>
              <a:t>Proces usamodzielnienia to nie tylko nauka umiejętności życiowych niezbędnych w dorosłym życiu czy odpowiednie warunki ekonomiczno-bytowe, ale w pierwszym rzędzie – </a:t>
            </a:r>
            <a:r>
              <a:rPr lang="pl-PL" altLang="pl-PL" sz="2600" b="1" dirty="0"/>
              <a:t>proces budowania trwałych i pozytywnych (konstruktywnych) relacji z ważnymi dla młodego człowieka rówieśnikami i dorosłymi, zapewnienie poczucia bezpieczeństwa, odpowiedniej sieci wsparcia.</a:t>
            </a:r>
            <a:endParaRPr lang="pl-PL" sz="2600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pl-PL" altLang="pl-PL" b="1" dirty="0">
                <a:solidFill>
                  <a:srgbClr val="C00000"/>
                </a:solidFill>
              </a:rPr>
              <a:t>Nauka o więzi</a:t>
            </a: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A9AD529-3EBF-3645-981A-F984788E41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10</a:t>
            </a:fld>
            <a:endParaRPr lang="pl-PL"/>
          </a:p>
        </p:txBody>
      </p:sp>
      <p:pic>
        <p:nvPicPr>
          <p:cNvPr id="6" name="Picture 2" descr="C:\Users\Admin\Desktop\foto prezentacja\Father-Son-Teenager.jpg">
            <a:extLst>
              <a:ext uri="{FF2B5EF4-FFF2-40B4-BE49-F238E27FC236}">
                <a16:creationId xmlns:a16="http://schemas.microsoft.com/office/drawing/2014/main" xmlns="" id="{987D362E-CDB1-1A49-A71B-6908BAA21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45024"/>
            <a:ext cx="3941396" cy="2217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2581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4475DF1-573E-4B46-A4F9-318A44F8F3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5626968" cy="5277200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pl-PL" alt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Sposoby realizacji Ustawy</a:t>
            </a:r>
          </a:p>
          <a:p>
            <a:pPr marL="0" indent="0">
              <a:buNone/>
              <a:defRPr/>
            </a:pPr>
            <a:endParaRPr lang="pl-PL" b="1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pl-PL" altLang="pl-PL" b="1" dirty="0">
                <a:solidFill>
                  <a:srgbClr val="C00000"/>
                </a:solidFill>
              </a:rPr>
              <a:t>Praca indywidualna z dzieckiem</a:t>
            </a: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A9AD529-3EBF-3645-981A-F984788E41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11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174CF77E-4921-874A-8B8B-EAE0F6E27A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359" y="2636912"/>
            <a:ext cx="5662016" cy="181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50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4475DF1-573E-4B46-A4F9-318A44F8F3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5626968" cy="527720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pl-PL" alt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Sposoby realizacji Ustawy</a:t>
            </a:r>
          </a:p>
          <a:p>
            <a:pPr marL="0" indent="0">
              <a:buNone/>
              <a:defRPr/>
            </a:pPr>
            <a:endParaRPr lang="pl-PL" b="1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pl-PL" altLang="pl-PL" b="1" dirty="0">
                <a:solidFill>
                  <a:srgbClr val="C00000"/>
                </a:solidFill>
              </a:rPr>
              <a:t>Praca zespołowa</a:t>
            </a: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A9AD529-3EBF-3645-981A-F984788E41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12</a:t>
            </a:fld>
            <a:endParaRPr lang="pl-PL"/>
          </a:p>
        </p:txBody>
      </p:sp>
      <p:pic>
        <p:nvPicPr>
          <p:cNvPr id="5" name="Picture 2" descr="https://encrypted-tbn3.gstatic.com/images?q=tbn:ANd9GcRASt-LKNdXxBXY8h-swF3WZlM2VsInNvOcx0tbj2ptghxF0_qS">
            <a:extLst>
              <a:ext uri="{FF2B5EF4-FFF2-40B4-BE49-F238E27FC236}">
                <a16:creationId xmlns:a16="http://schemas.microsoft.com/office/drawing/2014/main" xmlns="" id="{33FB99F4-7DC6-C64C-9138-A44619F59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6832"/>
            <a:ext cx="6171778" cy="3023501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18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A3161B5E-8D54-C94B-B7A7-2D121120AFA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altLang="pl-PL" b="1" dirty="0"/>
              <a:t>Dokumentacja wychowawcy </a:t>
            </a:r>
            <a:r>
              <a:rPr lang="pl-PL" altLang="pl-PL" dirty="0"/>
              <a:t>zgodnie z Rozporządzeniem ministra w sprawie instytucjonalnej pieczy zastępczej z dnia 22.12.2011</a:t>
            </a:r>
          </a:p>
          <a:p>
            <a:pPr marL="0" indent="0">
              <a:buNone/>
            </a:pPr>
            <a:r>
              <a:rPr lang="pl-PL" altLang="pl-PL" sz="2000" dirty="0"/>
              <a:t>&amp;14. 4. </a:t>
            </a:r>
            <a:r>
              <a:rPr lang="pl-PL" altLang="pl-PL" sz="2000" b="1" dirty="0"/>
              <a:t>Plan pomocy dziecku opracowywany jest na podstawie</a:t>
            </a:r>
            <a:r>
              <a:rPr lang="pl-PL" altLang="pl-PL" sz="2000" dirty="0"/>
              <a:t>:</a:t>
            </a:r>
          </a:p>
          <a:p>
            <a:r>
              <a:rPr lang="pl-PL" altLang="pl-PL" sz="2000" dirty="0"/>
              <a:t>1)diagnozy, o której mowa w § 14; </a:t>
            </a:r>
          </a:p>
          <a:p>
            <a:r>
              <a:rPr lang="pl-PL" altLang="pl-PL" sz="2000" dirty="0"/>
              <a:t>2)dokumentacji dotyczącej dziecka, o  której mowa w § 8;</a:t>
            </a:r>
          </a:p>
          <a:p>
            <a:r>
              <a:rPr lang="pl-PL" altLang="pl-PL" sz="2000" dirty="0"/>
              <a:t>3)analizy…..;</a:t>
            </a:r>
          </a:p>
          <a:p>
            <a:r>
              <a:rPr lang="pl-PL" altLang="pl-PL" sz="2000" dirty="0"/>
              <a:t>4)oceny efektów pracy z rodziną dziecka prowadzonej przez asystenta rodziny.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A6D007A8-2E9E-4548-9213-09DF97CF481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769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3E750DCC-53E4-024E-B8F0-FD5BEDAF5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39" y="2420888"/>
            <a:ext cx="7039722" cy="4258293"/>
          </a:xfrm>
          <a:prstGeom prst="rect">
            <a:avLst/>
          </a:prstGeom>
        </p:spPr>
      </p:pic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A3161B5E-8D54-C94B-B7A7-2D121120AFA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/>
          <a:lstStyle/>
          <a:p>
            <a:pPr marL="0" indent="0">
              <a:buNone/>
            </a:pPr>
            <a:r>
              <a:rPr lang="pl-PL" altLang="pl-PL" b="1" dirty="0"/>
              <a:t>Dokumentacja wychowawcy </a:t>
            </a:r>
            <a:r>
              <a:rPr lang="pl-PL" altLang="pl-PL" sz="2000" dirty="0"/>
              <a:t>zgodnie z</a:t>
            </a:r>
            <a:r>
              <a:rPr lang="pl-PL" altLang="pl-PL" dirty="0"/>
              <a:t> </a:t>
            </a:r>
            <a:r>
              <a:rPr lang="pl-PL" altLang="pl-PL" sz="2000" dirty="0"/>
              <a:t>Rozporządzeniem ministra w sprawie instytucjonalnej pieczy zastępczej z dnia 22.12.2011</a:t>
            </a:r>
          </a:p>
          <a:p>
            <a:pPr marL="0" indent="0">
              <a:buNone/>
            </a:pPr>
            <a:r>
              <a:rPr lang="pl-PL" sz="2000" dirty="0"/>
              <a:t>&amp;15 pkt 3 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A6D007A8-2E9E-4548-9213-09DF97CF481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339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A3161B5E-8D54-C94B-B7A7-2D121120AFA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altLang="pl-PL" b="1" dirty="0"/>
              <a:t>Dokumentacja wychowawcy </a:t>
            </a:r>
            <a:r>
              <a:rPr lang="pl-PL" altLang="pl-PL" dirty="0"/>
              <a:t>zgodnie z Rozporządzeniem ministra w sprawie instytucjonalnej pieczy zastępczej z dnia 22.12.2011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i="1" dirty="0"/>
              <a:t>Jakie narzędzia warto stosować by sprawnie wykonać plan pomocy dziecku zgodny z Rozporządzeniem?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A6D007A8-2E9E-4548-9213-09DF97CF481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15</a:t>
            </a:fld>
            <a:endParaRPr lang="pl-PL"/>
          </a:p>
        </p:txBody>
      </p:sp>
      <p:pic>
        <p:nvPicPr>
          <p:cNvPr id="4" name="Picture 5" descr="C:\Users\Admin\Desktop\cute-child-makes-funny-expressions.jpg">
            <a:extLst>
              <a:ext uri="{FF2B5EF4-FFF2-40B4-BE49-F238E27FC236}">
                <a16:creationId xmlns:a16="http://schemas.microsoft.com/office/drawing/2014/main" xmlns="" id="{511448D6-4E9F-4948-8F09-5E85E3E50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149080"/>
            <a:ext cx="3456384" cy="259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2404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xmlns="" id="{90755E5A-44C4-F940-93A6-08798B0A1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8370" name="Symbol zastępczy zawartości 2">
            <a:extLst>
              <a:ext uri="{FF2B5EF4-FFF2-40B4-BE49-F238E27FC236}">
                <a16:creationId xmlns:a16="http://schemas.microsoft.com/office/drawing/2014/main" xmlns="" id="{877ACC51-E285-3C4C-A3DE-AFE974A84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963" y="1981200"/>
            <a:ext cx="7902575" cy="3952875"/>
          </a:xfrm>
        </p:spPr>
        <p:txBody>
          <a:bodyPr/>
          <a:lstStyle/>
          <a:p>
            <a:pPr marL="0" indent="0" algn="just">
              <a:buFont typeface="Wingdings 3" pitchFamily="2" charset="2"/>
              <a:buNone/>
            </a:pPr>
            <a:r>
              <a:rPr lang="pl-PL" altLang="pl-PL" sz="1400" b="1"/>
              <a:t>			       </a:t>
            </a:r>
            <a:r>
              <a:rPr lang="pl-PL" altLang="pl-PL" sz="1200"/>
              <a:t>						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xmlns="" id="{7F3FBA2E-52C3-4245-8CCC-D486FA643F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587136"/>
              </p:ext>
            </p:extLst>
          </p:nvPr>
        </p:nvGraphicFramePr>
        <p:xfrm>
          <a:off x="72008" y="241371"/>
          <a:ext cx="8748464" cy="64279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48464">
                  <a:extLst>
                    <a:ext uri="{9D8B030D-6E8A-4147-A177-3AD203B41FA5}">
                      <a16:colId xmlns:a16="http://schemas.microsoft.com/office/drawing/2014/main" xmlns="" val="1875735954"/>
                    </a:ext>
                  </a:extLst>
                </a:gridCol>
              </a:tblGrid>
              <a:tr h="689620">
                <a:tc>
                  <a:txBody>
                    <a:bodyPr/>
                    <a:lstStyle/>
                    <a:p>
                      <a:r>
                        <a:rPr lang="pl-PL" sz="3200" dirty="0"/>
                        <a:t>Analiza do planu pomocy dziecku</a:t>
                      </a: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xmlns="" val="1123151800"/>
                  </a:ext>
                </a:extLst>
              </a:tr>
              <a:tr h="1784688">
                <a:tc>
                  <a:txBody>
                    <a:bodyPr/>
                    <a:lstStyle/>
                    <a:p>
                      <a:r>
                        <a:rPr lang="pl-PL" sz="2000" dirty="0"/>
                        <a:t>Analiza procesu zmian rozwoju psychicznego i fizycznego dziecka w  czasie jego pobytu w  placówce opiekuńczo-wychowawczej, </a:t>
                      </a:r>
                      <a:r>
                        <a:rPr lang="pl-PL" sz="1200" dirty="0"/>
                        <a:t>w  regionalnej placówce opiekuńczo-terapeutycznej albo w interwencyjnym ośrodku </a:t>
                      </a:r>
                      <a:r>
                        <a:rPr lang="pl-PL" sz="1200" dirty="0" err="1"/>
                        <a:t>preadopcyjnym</a:t>
                      </a:r>
                      <a:endParaRPr lang="pl-PL" sz="1200" dirty="0"/>
                    </a:p>
                    <a:p>
                      <a:r>
                        <a:rPr lang="pl-PL" sz="1200" dirty="0"/>
                        <a:t>Zmiany zawarte będą w </a:t>
                      </a:r>
                      <a:r>
                        <a:rPr lang="pl-PL" sz="1200" b="1" dirty="0"/>
                        <a:t>KARTACH POBYTU DZIECKA </a:t>
                      </a:r>
                      <a:r>
                        <a:rPr lang="pl-PL" sz="1200" dirty="0"/>
                        <a:t>m. in. </a:t>
                      </a:r>
                      <a:r>
                        <a:rPr lang="pl-PL" sz="2000" dirty="0"/>
                        <a:t>opis funkcjonowania społecznego dziecka w placówce i poza nią, z uwzględnieniem samowolnego opuszczania placówki</a:t>
                      </a: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xmlns="" val="3071901816"/>
                  </a:ext>
                </a:extLst>
              </a:tr>
              <a:tr h="1349257">
                <a:tc>
                  <a:txBody>
                    <a:bodyPr/>
                    <a:lstStyle/>
                    <a:p>
                      <a:r>
                        <a:rPr lang="pl-PL" sz="2000" dirty="0"/>
                        <a:t>Analiza </a:t>
                      </a:r>
                      <a:r>
                        <a:rPr lang="pl-PL" sz="2000" u="sng" dirty="0"/>
                        <a:t>potrzeb dziecka </a:t>
                      </a:r>
                      <a:r>
                        <a:rPr lang="pl-PL" sz="2000" dirty="0"/>
                        <a:t>w sferze opiekuńczej, rozwojowej, emocjonalnej, więzi z rodziną, relacji społecznych i funkcjonowania w grupie i środowisku rówieśniczym i szkolnym</a:t>
                      </a:r>
                    </a:p>
                    <a:p>
                      <a:r>
                        <a:rPr lang="pl-PL" sz="2000" b="1" dirty="0"/>
                        <a:t>ANALIZA MOCNYCH STRON I POTRZEB</a:t>
                      </a:r>
                      <a:endParaRPr lang="pl-PL" sz="20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xmlns="" val="1792555064"/>
                  </a:ext>
                </a:extLst>
              </a:tr>
              <a:tr h="1179708">
                <a:tc>
                  <a:txBody>
                    <a:bodyPr/>
                    <a:lstStyle/>
                    <a:p>
                      <a:r>
                        <a:rPr lang="pl-PL" sz="2000" dirty="0"/>
                        <a:t>Analiza wpływu sytuacji kryzysowej w rodzinie na rozwój dziecka i jego funkcjonowanie w placówce opiekuńczo-wychowawczej </a:t>
                      </a:r>
                      <a:r>
                        <a:rPr lang="pl-PL" sz="1200" dirty="0"/>
                        <a:t>i w regionalnej placówce opiekuńczo-terapeutycznej, a także poza tymi placówkami;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1" dirty="0"/>
                        <a:t>Wykonuje się z użyciem GENOGRAMU</a:t>
                      </a:r>
                      <a:endParaRPr lang="pl-PL" sz="20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xmlns="" val="3097811372"/>
                  </a:ext>
                </a:extLst>
              </a:tr>
              <a:tr h="695725">
                <a:tc>
                  <a:txBody>
                    <a:bodyPr/>
                    <a:lstStyle/>
                    <a:p>
                      <a:r>
                        <a:rPr lang="pl-PL" sz="2000" dirty="0"/>
                        <a:t>Analiza środowiska z którego dziecko pochodzi</a:t>
                      </a:r>
                    </a:p>
                    <a:p>
                      <a:r>
                        <a:rPr lang="pl-PL" sz="2000" b="1" dirty="0"/>
                        <a:t>GENOGRAM I EKOMAPA</a:t>
                      </a:r>
                      <a:endParaRPr lang="pl-PL" sz="20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xmlns="" val="3129065765"/>
                  </a:ext>
                </a:extLst>
              </a:tr>
              <a:tr h="695725">
                <a:tc>
                  <a:txBody>
                    <a:bodyPr/>
                    <a:lstStyle/>
                    <a:p>
                      <a:r>
                        <a:rPr lang="pl-PL" sz="2000" dirty="0"/>
                        <a:t>Analiza rozwoju edukacyjnego dziecka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1" dirty="0"/>
                        <a:t>Opinie ze szkoły, poradni… PLAN EDUKACYJNY</a:t>
                      </a:r>
                      <a:endParaRPr lang="pl-PL" sz="2000" dirty="0"/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xmlns="" val="14642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1500838"/>
      </p:ext>
    </p:extLst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5194920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altLang="pl-PL" b="1" dirty="0">
                <a:latin typeface="Calibri" panose="020F0502020204030204" pitchFamily="34" charset="0"/>
                <a:cs typeface="Calibri" panose="020F0502020204030204" pitchFamily="34" charset="0"/>
              </a:rPr>
              <a:t>Genogram </a:t>
            </a:r>
          </a:p>
          <a:p>
            <a:pPr marL="0" indent="0">
              <a:buNone/>
            </a:pPr>
            <a:r>
              <a:rPr lang="pl-PL" altLang="pl-PL" sz="2000" dirty="0" err="1"/>
              <a:t>Genogramy</a:t>
            </a:r>
            <a:r>
              <a:rPr lang="pl-PL" altLang="pl-PL" sz="2000" dirty="0"/>
              <a:t> w pracy z dziećmi i rodzinami zostały po raz pierwszy spopularyzowane i opracowane w książce M. </a:t>
            </a:r>
            <a:r>
              <a:rPr lang="pl-PL" altLang="pl-PL" sz="2000" dirty="0" err="1"/>
              <a:t>McGoldrick</a:t>
            </a:r>
            <a:r>
              <a:rPr lang="pl-PL" altLang="pl-PL" sz="2000" dirty="0"/>
              <a:t> i R. Gerson „ </a:t>
            </a:r>
            <a:r>
              <a:rPr lang="pl-PL" altLang="pl-PL" sz="2000" dirty="0" err="1"/>
              <a:t>Genograms</a:t>
            </a:r>
            <a:r>
              <a:rPr lang="pl-PL" altLang="pl-PL" sz="2000" dirty="0"/>
              <a:t>: </a:t>
            </a:r>
            <a:r>
              <a:rPr lang="pl-PL" altLang="pl-PL" sz="2000" dirty="0" err="1"/>
              <a:t>Assessment</a:t>
            </a:r>
            <a:r>
              <a:rPr lang="pl-PL" altLang="pl-PL" sz="2000" dirty="0"/>
              <a:t> and </a:t>
            </a:r>
            <a:r>
              <a:rPr lang="pl-PL" altLang="pl-PL" sz="2000" dirty="0" err="1"/>
              <a:t>Intervention</a:t>
            </a:r>
            <a:r>
              <a:rPr lang="pl-PL" altLang="pl-PL" sz="2000" dirty="0"/>
              <a:t>” w 1985 r</a:t>
            </a:r>
            <a:r>
              <a:rPr lang="pl-PL" altLang="pl-PL" sz="1800" dirty="0"/>
              <a:t>.</a:t>
            </a:r>
          </a:p>
          <a:p>
            <a:pPr marL="0" indent="0">
              <a:buNone/>
            </a:pPr>
            <a:endParaRPr lang="pl-PL" sz="20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17</a:t>
            </a:fld>
            <a:endParaRPr lang="pl-PL"/>
          </a:p>
        </p:txBody>
      </p:sp>
      <p:pic>
        <p:nvPicPr>
          <p:cNvPr id="6" name="Picture 2" descr="Znalezione obrazy dla zapytania genograms cover">
            <a:extLst>
              <a:ext uri="{FF2B5EF4-FFF2-40B4-BE49-F238E27FC236}">
                <a16:creationId xmlns:a16="http://schemas.microsoft.com/office/drawing/2014/main" xmlns="" id="{ED4AA023-3F51-D345-89B8-88BDAE56A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01009"/>
            <a:ext cx="2242592" cy="296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Znalezione obrazy dla zapytania genogramy rozpoznanie i interwencja">
            <a:extLst>
              <a:ext uri="{FF2B5EF4-FFF2-40B4-BE49-F238E27FC236}">
                <a16:creationId xmlns:a16="http://schemas.microsoft.com/office/drawing/2014/main" xmlns="" id="{1D793029-A35F-B947-952D-C8B947F5C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501008"/>
            <a:ext cx="2332185" cy="299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Podobny obraz">
            <a:extLst>
              <a:ext uri="{FF2B5EF4-FFF2-40B4-BE49-F238E27FC236}">
                <a16:creationId xmlns:a16="http://schemas.microsoft.com/office/drawing/2014/main" xmlns="" id="{3037A16B-082F-3540-9D43-DDAAAB12E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1412776"/>
            <a:ext cx="1789867" cy="2237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5100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F84093D9-1085-C643-BA7F-52D2FC9DC0A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919D4324-BB96-0A41-BDF8-702B10B07AB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18</a:t>
            </a:fld>
            <a:endParaRPr lang="pl-PL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7BF0364-7DAF-7D43-B40C-31BE64CD1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76672"/>
            <a:ext cx="9297139" cy="608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0329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92839BC7-BC46-2C4B-B9F9-F0F28DFE633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738196" cy="4873752"/>
          </a:xfrm>
        </p:spPr>
        <p:txBody>
          <a:bodyPr/>
          <a:lstStyle/>
          <a:p>
            <a:r>
              <a:rPr lang="pl-PL" altLang="pl-PL" b="1" dirty="0">
                <a:solidFill>
                  <a:srgbClr val="E46C0A"/>
                </a:solidFill>
                <a:cs typeface="Calibri" panose="020F0502020204030204" pitchFamily="34" charset="0"/>
              </a:rPr>
              <a:t>Czym jest ekomapa?</a:t>
            </a:r>
          </a:p>
          <a:p>
            <a:pPr marL="0" indent="0">
              <a:buNone/>
            </a:pPr>
            <a:r>
              <a:rPr lang="pl-PL" altLang="pl-PL" dirty="0"/>
              <a:t>Ekomapa (</a:t>
            </a:r>
            <a:r>
              <a:rPr lang="pl-PL" altLang="pl-PL" dirty="0" err="1"/>
              <a:t>socjogram</a:t>
            </a:r>
            <a:r>
              <a:rPr lang="pl-PL" altLang="pl-PL" dirty="0"/>
              <a:t>) jest obrazem relacji pomiędzy jednostką, parą lub grupą jednostek, rodziną a światem zewnętrznym.</a:t>
            </a:r>
            <a:r>
              <a:rPr lang="en-US" altLang="pl-PL" dirty="0"/>
              <a:t>  </a:t>
            </a:r>
            <a:endParaRPr lang="pl-PL" altLang="pl-PL" dirty="0"/>
          </a:p>
          <a:p>
            <a:pPr marL="0" indent="0">
              <a:buNone/>
            </a:pPr>
            <a:endParaRPr lang="en-US" altLang="pl-PL" sz="2000" dirty="0"/>
          </a:p>
          <a:p>
            <a:pPr marL="0" indent="0">
              <a:spcBef>
                <a:spcPct val="0"/>
              </a:spcBef>
              <a:buNone/>
            </a:pPr>
            <a:r>
              <a:rPr lang="pl-PL" altLang="pl-PL" dirty="0"/>
              <a:t>Ekomapa, jak genogram, to narzędzia stosowane w systemowym podejściu do rodziny</a:t>
            </a:r>
            <a:endParaRPr lang="en-US" altLang="pl-PL" dirty="0">
              <a:solidFill>
                <a:srgbClr val="E46C0A"/>
              </a:solidFill>
              <a:cs typeface="Calibri" panose="020F0502020204030204" pitchFamily="34" charset="0"/>
            </a:endParaRP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2E9E3551-A354-264B-988F-CFBDFF07E11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19</a:t>
            </a:fld>
            <a:endParaRPr lang="pl-PL"/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xmlns="" id="{E820A90E-49B0-534F-BE5B-93563262BDE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39952" y="1124744"/>
            <a:ext cx="4680889" cy="5541169"/>
            <a:chOff x="943" y="1165"/>
            <a:chExt cx="9540" cy="9900"/>
          </a:xfrm>
        </p:grpSpPr>
        <p:sp>
          <p:nvSpPr>
            <p:cNvPr id="5" name="AutoShape 49">
              <a:extLst>
                <a:ext uri="{FF2B5EF4-FFF2-40B4-BE49-F238E27FC236}">
                  <a16:creationId xmlns:a16="http://schemas.microsoft.com/office/drawing/2014/main" xmlns="" id="{A2441299-AA58-EF42-9EC4-09D2FEEE276F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943" y="1165"/>
              <a:ext cx="9540" cy="9900"/>
            </a:xfrm>
            <a:prstGeom prst="rect">
              <a:avLst/>
            </a:prstGeom>
            <a:noFill/>
            <a:ln w="15875">
              <a:solidFill>
                <a:srgbClr val="000000"/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6" name="Oval 48">
              <a:extLst>
                <a:ext uri="{FF2B5EF4-FFF2-40B4-BE49-F238E27FC236}">
                  <a16:creationId xmlns:a16="http://schemas.microsoft.com/office/drawing/2014/main" xmlns="" id="{B2CD9F7B-6DC4-2143-B55E-D8F41E1C5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4" y="3085"/>
              <a:ext cx="3679" cy="4253"/>
            </a:xfrm>
            <a:prstGeom prst="ellipse">
              <a:avLst/>
            </a:prstGeom>
            <a:solidFill>
              <a:srgbClr val="FFFFFF"/>
            </a:solidFill>
            <a:ln w="38100" cmpd="dbl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10800" rIns="18000" bIns="10800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cs typeface="Times New Roman" panose="02020603050405020304" pitchFamily="18" charset="0"/>
                </a:rPr>
                <a:t>           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900">
                  <a:cs typeface="Times New Roman" panose="02020603050405020304" pitchFamily="18" charset="0"/>
                </a:rPr>
                <a:t>      </a:t>
              </a:r>
              <a:endParaRPr lang="pl-PL" altLang="pl-PL" sz="900">
                <a:cs typeface="Times New Roman" panose="02020603050405020304" pitchFamily="18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pl-PL" altLang="pl-PL" sz="900">
                <a:cs typeface="Times New Roman" panose="02020603050405020304" pitchFamily="18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pl-PL" altLang="pl-PL" sz="900">
                <a:cs typeface="Times New Roman" panose="02020603050405020304" pitchFamily="18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pl-PL" altLang="pl-PL" sz="900">
                <a:cs typeface="Times New Roman" panose="02020603050405020304" pitchFamily="18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900">
                  <a:cs typeface="Times New Roman" panose="02020603050405020304" pitchFamily="18" charset="0"/>
                </a:rPr>
                <a:t>         </a:t>
              </a:r>
              <a:r>
                <a:rPr lang="en-US" altLang="pl-PL" sz="900">
                  <a:cs typeface="Times New Roman" panose="02020603050405020304" pitchFamily="18" charset="0"/>
                </a:rPr>
                <a:t>11 lat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cs typeface="Times New Roman" panose="02020603050405020304" pitchFamily="18" charset="0"/>
                </a:rPr>
                <a:t>            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cs typeface="Times New Roman" panose="02020603050405020304" pitchFamily="18" charset="0"/>
                </a:rPr>
                <a:t>    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100" b="1">
                  <a:cs typeface="Times New Roman" panose="02020603050405020304" pitchFamily="18" charset="0"/>
                </a:rPr>
                <a:t>      </a:t>
              </a:r>
              <a:r>
                <a:rPr lang="en-US" altLang="pl-PL" sz="1100" b="1">
                  <a:cs typeface="Times New Roman" panose="02020603050405020304" pitchFamily="18" charset="0"/>
                </a:rPr>
                <a:t>           </a:t>
              </a:r>
              <a:r>
                <a:rPr lang="pl-PL" altLang="pl-PL" sz="1100" b="1">
                  <a:cs typeface="Times New Roman" panose="02020603050405020304" pitchFamily="18" charset="0"/>
                </a:rPr>
                <a:t>             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100" b="1">
                  <a:cs typeface="Times New Roman" panose="02020603050405020304" pitchFamily="18" charset="0"/>
                </a:rPr>
                <a:t>PWD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pl-PL" sz="1800"/>
            </a:p>
          </p:txBody>
        </p:sp>
        <p:sp>
          <p:nvSpPr>
            <p:cNvPr id="7" name="Oval 47">
              <a:extLst>
                <a:ext uri="{FF2B5EF4-FFF2-40B4-BE49-F238E27FC236}">
                  <a16:creationId xmlns:a16="http://schemas.microsoft.com/office/drawing/2014/main" xmlns="" id="{140319BF-647C-8F40-BE9C-3842A82FC8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6" y="4495"/>
              <a:ext cx="787" cy="81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200" b="1" u="sng"/>
                <a:t>Jola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cs typeface="Times New Roman" panose="02020603050405020304" pitchFamily="18" charset="0"/>
                </a:rPr>
                <a:t>1</a:t>
              </a:r>
              <a:r>
                <a:rPr lang="pl-PL" altLang="pl-PL" sz="1200">
                  <a:cs typeface="Times New Roman" panose="02020603050405020304" pitchFamily="18" charset="0"/>
                </a:rPr>
                <a:t>7</a:t>
              </a:r>
              <a:r>
                <a:rPr lang="en-US" altLang="pl-PL" sz="1200">
                  <a:cs typeface="Times New Roman" panose="02020603050405020304" pitchFamily="18" charset="0"/>
                </a:rPr>
                <a:t>lat</a:t>
              </a:r>
              <a:endParaRPr lang="pl-PL" altLang="pl-PL" sz="1200" b="1" u="sng"/>
            </a:p>
          </p:txBody>
        </p:sp>
        <p:sp>
          <p:nvSpPr>
            <p:cNvPr id="8" name="Rectangle 46">
              <a:extLst>
                <a:ext uri="{FF2B5EF4-FFF2-40B4-BE49-F238E27FC236}">
                  <a16:creationId xmlns:a16="http://schemas.microsoft.com/office/drawing/2014/main" xmlns="" id="{70143095-07E9-B648-833E-9B3068142C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5" y="4616"/>
              <a:ext cx="820" cy="6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rIns="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100" b="1"/>
                <a:t>Marek</a:t>
              </a:r>
            </a:p>
          </p:txBody>
        </p:sp>
        <p:sp>
          <p:nvSpPr>
            <p:cNvPr id="9" name="Oval 45">
              <a:extLst>
                <a:ext uri="{FF2B5EF4-FFF2-40B4-BE49-F238E27FC236}">
                  <a16:creationId xmlns:a16="http://schemas.microsoft.com/office/drawing/2014/main" xmlns="" id="{A7556540-9F6B-5347-AB17-1B19DF9C0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8" y="4417"/>
              <a:ext cx="1980" cy="85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cs typeface="Times New Roman" panose="02020603050405020304" pitchFamily="18" charset="0"/>
                </a:rPr>
                <a:t>Centrum B– w N. Hucie</a:t>
              </a:r>
              <a:endParaRPr lang="en-US" altLang="pl-PL" sz="1800"/>
            </a:p>
          </p:txBody>
        </p:sp>
        <p:sp>
          <p:nvSpPr>
            <p:cNvPr id="10" name="Oval 44">
              <a:extLst>
                <a:ext uri="{FF2B5EF4-FFF2-40B4-BE49-F238E27FC236}">
                  <a16:creationId xmlns:a16="http://schemas.microsoft.com/office/drawing/2014/main" xmlns="" id="{45380964-4E96-0A46-97D3-9A85B397C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2" y="5305"/>
              <a:ext cx="2161" cy="90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rIns="1800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KURS TAŃCA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JOLI</a:t>
              </a:r>
              <a:endParaRPr lang="en-US" altLang="pl-PL" sz="1800"/>
            </a:p>
          </p:txBody>
        </p:sp>
        <p:sp>
          <p:nvSpPr>
            <p:cNvPr id="11" name="Oval 43">
              <a:extLst>
                <a:ext uri="{FF2B5EF4-FFF2-40B4-BE49-F238E27FC236}">
                  <a16:creationId xmlns:a16="http://schemas.microsoft.com/office/drawing/2014/main" xmlns="" id="{F82F1848-E838-B242-9EF0-2868D78DA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3" y="2245"/>
              <a:ext cx="2279" cy="67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MAMA</a:t>
              </a:r>
              <a:endParaRPr lang="en-US" altLang="pl-PL" sz="1800"/>
            </a:p>
          </p:txBody>
        </p:sp>
        <p:sp>
          <p:nvSpPr>
            <p:cNvPr id="12" name="Oval 42">
              <a:extLst>
                <a:ext uri="{FF2B5EF4-FFF2-40B4-BE49-F238E27FC236}">
                  <a16:creationId xmlns:a16="http://schemas.microsoft.com/office/drawing/2014/main" xmlns="" id="{8DF6DABB-D784-BB45-8814-B304DCC0E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3" y="2965"/>
              <a:ext cx="1420" cy="56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TATA</a:t>
              </a:r>
              <a:endParaRPr lang="en-US" altLang="pl-PL" sz="1800"/>
            </a:p>
          </p:txBody>
        </p:sp>
        <p:sp>
          <p:nvSpPr>
            <p:cNvPr id="13" name="Oval 41">
              <a:extLst>
                <a:ext uri="{FF2B5EF4-FFF2-40B4-BE49-F238E27FC236}">
                  <a16:creationId xmlns:a16="http://schemas.microsoft.com/office/drawing/2014/main" xmlns="" id="{CD2B3EE9-EAD5-FB4F-943B-77FC010E2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3" y="3685"/>
              <a:ext cx="1704" cy="56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BABCIA</a:t>
              </a:r>
              <a:endParaRPr lang="en-US" altLang="pl-PL" sz="1800"/>
            </a:p>
          </p:txBody>
        </p:sp>
        <p:sp>
          <p:nvSpPr>
            <p:cNvPr id="14" name="Oval 40">
              <a:extLst>
                <a:ext uri="{FF2B5EF4-FFF2-40B4-BE49-F238E27FC236}">
                  <a16:creationId xmlns:a16="http://schemas.microsoft.com/office/drawing/2014/main" xmlns="" id="{3016DA4B-BF78-D148-901F-5138CD51EA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" y="4405"/>
              <a:ext cx="2195" cy="85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rIns="1800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cs typeface="Times New Roman" panose="02020603050405020304" pitchFamily="18" charset="0"/>
                </a:rPr>
                <a:t>Zenobiusz- partner mamy</a:t>
              </a:r>
              <a:endParaRPr lang="en-US" altLang="pl-PL" sz="1800"/>
            </a:p>
          </p:txBody>
        </p:sp>
        <p:sp>
          <p:nvSpPr>
            <p:cNvPr id="15" name="Oval 39">
              <a:extLst>
                <a:ext uri="{FF2B5EF4-FFF2-40B4-BE49-F238E27FC236}">
                  <a16:creationId xmlns:a16="http://schemas.microsoft.com/office/drawing/2014/main" xmlns="" id="{DE369A76-B71C-784C-BEE7-4B19B7A89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" y="6205"/>
              <a:ext cx="2772" cy="85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CIOCIA I WUJEK</a:t>
              </a:r>
              <a:endParaRPr lang="en-US" altLang="pl-PL" sz="1800"/>
            </a:p>
          </p:txBody>
        </p:sp>
        <p:sp>
          <p:nvSpPr>
            <p:cNvPr id="16" name="Oval 38">
              <a:extLst>
                <a:ext uri="{FF2B5EF4-FFF2-40B4-BE49-F238E27FC236}">
                  <a16:creationId xmlns:a16="http://schemas.microsoft.com/office/drawing/2014/main" xmlns="" id="{21438756-8214-8940-888C-7BBDA202C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" y="5305"/>
              <a:ext cx="2195" cy="85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KOLEŻANKA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100" b="1">
                  <a:cs typeface="Times New Roman" panose="02020603050405020304" pitchFamily="18" charset="0"/>
                </a:rPr>
                <a:t>JOLI</a:t>
              </a:r>
              <a:endParaRPr lang="en-US" altLang="pl-PL" sz="1800"/>
            </a:p>
          </p:txBody>
        </p:sp>
        <p:sp>
          <p:nvSpPr>
            <p:cNvPr id="17" name="Oval 37">
              <a:extLst>
                <a:ext uri="{FF2B5EF4-FFF2-40B4-BE49-F238E27FC236}">
                  <a16:creationId xmlns:a16="http://schemas.microsoft.com/office/drawing/2014/main" xmlns="" id="{5FBD99A7-7127-054B-8AB2-3E32EA31F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" y="7105"/>
              <a:ext cx="3423" cy="12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cs typeface="Times New Roman" panose="02020603050405020304" pitchFamily="18" charset="0"/>
                </a:rPr>
                <a:t>Wychowawczyni Ania z PWD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pl-PL" sz="1800"/>
            </a:p>
          </p:txBody>
        </p:sp>
        <p:sp>
          <p:nvSpPr>
            <p:cNvPr id="18" name="Oval 36">
              <a:extLst>
                <a:ext uri="{FF2B5EF4-FFF2-40B4-BE49-F238E27FC236}">
                  <a16:creationId xmlns:a16="http://schemas.microsoft.com/office/drawing/2014/main" xmlns="" id="{7707C8BD-9BF7-E94F-A801-ED6A89A2D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8891"/>
              <a:ext cx="3482" cy="113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WYCHOWAWCZYNI 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JOLI ZE SZKOŁY</a:t>
              </a:r>
              <a:endParaRPr lang="en-US" altLang="pl-PL" sz="1800"/>
            </a:p>
          </p:txBody>
        </p:sp>
        <p:sp>
          <p:nvSpPr>
            <p:cNvPr id="19" name="Oval 35">
              <a:extLst>
                <a:ext uri="{FF2B5EF4-FFF2-40B4-BE49-F238E27FC236}">
                  <a16:creationId xmlns:a16="http://schemas.microsoft.com/office/drawing/2014/main" xmlns="" id="{D5BBDFFB-CEE2-8B42-8BD8-CAFE18E2C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5" y="8661"/>
              <a:ext cx="2559" cy="85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SZKOŁA JOLI</a:t>
              </a:r>
              <a:endParaRPr lang="en-US" altLang="pl-PL" sz="1800"/>
            </a:p>
          </p:txBody>
        </p:sp>
        <p:sp>
          <p:nvSpPr>
            <p:cNvPr id="20" name="Oval 32">
              <a:extLst>
                <a:ext uri="{FF2B5EF4-FFF2-40B4-BE49-F238E27FC236}">
                  <a16:creationId xmlns:a16="http://schemas.microsoft.com/office/drawing/2014/main" xmlns="" id="{3B358482-9EDB-5D43-932A-1367CE8E3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4" y="2425"/>
              <a:ext cx="2859" cy="67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KOŚCIÓŁ</a:t>
              </a:r>
              <a:endParaRPr lang="en-US" altLang="pl-PL" sz="1800"/>
            </a:p>
          </p:txBody>
        </p:sp>
        <p:sp>
          <p:nvSpPr>
            <p:cNvPr id="21" name="Oval 31">
              <a:extLst>
                <a:ext uri="{FF2B5EF4-FFF2-40B4-BE49-F238E27FC236}">
                  <a16:creationId xmlns:a16="http://schemas.microsoft.com/office/drawing/2014/main" xmlns="" id="{A0FC77F1-5FC0-5C44-B032-5FDA24B23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2" y="3325"/>
              <a:ext cx="2729" cy="97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MUZYKA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HIP-HOP</a:t>
              </a:r>
              <a:endParaRPr lang="en-US" altLang="pl-PL" sz="1800"/>
            </a:p>
          </p:txBody>
        </p:sp>
        <p:sp>
          <p:nvSpPr>
            <p:cNvPr id="22" name="Oval 30">
              <a:extLst>
                <a:ext uri="{FF2B5EF4-FFF2-40B4-BE49-F238E27FC236}">
                  <a16:creationId xmlns:a16="http://schemas.microsoft.com/office/drawing/2014/main" xmlns="" id="{ADE58965-06FC-4D45-82DA-B395CCDF8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2" y="6385"/>
              <a:ext cx="2521" cy="12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rIns="1800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KOLEDZY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cs typeface="Times New Roman" panose="02020603050405020304" pitchFamily="18" charset="0"/>
                </a:rPr>
                <a:t>Z GRUPY 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cs typeface="Times New Roman" panose="02020603050405020304" pitchFamily="18" charset="0"/>
                </a:rPr>
                <a:t>PWD</a:t>
              </a:r>
              <a:endParaRPr lang="en-US" altLang="pl-PL" sz="1800"/>
            </a:p>
          </p:txBody>
        </p:sp>
        <p:sp>
          <p:nvSpPr>
            <p:cNvPr id="23" name="Line 28">
              <a:extLst>
                <a:ext uri="{FF2B5EF4-FFF2-40B4-BE49-F238E27FC236}">
                  <a16:creationId xmlns:a16="http://schemas.microsoft.com/office/drawing/2014/main" xmlns="" id="{03ADCFA5-BFCD-114A-975E-291D379684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7" y="3313"/>
              <a:ext cx="1806" cy="1452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4" name="Line 26">
              <a:extLst>
                <a:ext uri="{FF2B5EF4-FFF2-40B4-BE49-F238E27FC236}">
                  <a16:creationId xmlns:a16="http://schemas.microsoft.com/office/drawing/2014/main" xmlns="" id="{D389A450-68C0-CF41-8CBC-8A241DF3CC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3" y="4878"/>
              <a:ext cx="1620" cy="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5" name="Line 25">
              <a:extLst>
                <a:ext uri="{FF2B5EF4-FFF2-40B4-BE49-F238E27FC236}">
                  <a16:creationId xmlns:a16="http://schemas.microsoft.com/office/drawing/2014/main" xmlns="" id="{59A15E5E-E17F-2E4A-B842-00558709A6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83" y="5025"/>
              <a:ext cx="1643" cy="6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6" name="Line 24">
              <a:extLst>
                <a:ext uri="{FF2B5EF4-FFF2-40B4-BE49-F238E27FC236}">
                  <a16:creationId xmlns:a16="http://schemas.microsoft.com/office/drawing/2014/main" xmlns="" id="{852F6F68-3D32-5B40-B5FC-6E40557F57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62" y="5234"/>
              <a:ext cx="1356" cy="146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lg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7" name="Line 23">
              <a:extLst>
                <a:ext uri="{FF2B5EF4-FFF2-40B4-BE49-F238E27FC236}">
                  <a16:creationId xmlns:a16="http://schemas.microsoft.com/office/drawing/2014/main" xmlns="" id="{DAB26B64-C932-BD4B-8114-8B54A6D1DB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37" y="3041"/>
              <a:ext cx="2506" cy="149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lgDash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8" name="Line 22">
              <a:extLst>
                <a:ext uri="{FF2B5EF4-FFF2-40B4-BE49-F238E27FC236}">
                  <a16:creationId xmlns:a16="http://schemas.microsoft.com/office/drawing/2014/main" xmlns="" id="{A6FFE6A0-2C03-0545-90D9-E12FBB6CE9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13" y="4225"/>
              <a:ext cx="243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Line 21">
              <a:extLst>
                <a:ext uri="{FF2B5EF4-FFF2-40B4-BE49-F238E27FC236}">
                  <a16:creationId xmlns:a16="http://schemas.microsoft.com/office/drawing/2014/main" xmlns="" id="{54988933-8D3C-7446-B920-7412EE3DAE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79" y="4765"/>
              <a:ext cx="2544" cy="1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0" name="Line 19">
              <a:extLst>
                <a:ext uri="{FF2B5EF4-FFF2-40B4-BE49-F238E27FC236}">
                  <a16:creationId xmlns:a16="http://schemas.microsoft.com/office/drawing/2014/main" xmlns="" id="{855D2057-6F3C-3D4E-B11F-895E9DBE0E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43" y="5127"/>
              <a:ext cx="2700" cy="14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lgDash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1" name="Line 15">
              <a:extLst>
                <a:ext uri="{FF2B5EF4-FFF2-40B4-BE49-F238E27FC236}">
                  <a16:creationId xmlns:a16="http://schemas.microsoft.com/office/drawing/2014/main" xmlns="" id="{115ACC58-01FE-DF49-98A6-D53B802CFE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16" y="5220"/>
              <a:ext cx="2016" cy="35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2" name="Line 14">
              <a:extLst>
                <a:ext uri="{FF2B5EF4-FFF2-40B4-BE49-F238E27FC236}">
                  <a16:creationId xmlns:a16="http://schemas.microsoft.com/office/drawing/2014/main" xmlns="" id="{8929E216-2239-F34E-A419-F99354348B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43" y="5305"/>
              <a:ext cx="612" cy="3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3" name="Line 13">
              <a:extLst>
                <a:ext uri="{FF2B5EF4-FFF2-40B4-BE49-F238E27FC236}">
                  <a16:creationId xmlns:a16="http://schemas.microsoft.com/office/drawing/2014/main" xmlns="" id="{E2CEC3F6-8B28-8345-A143-5C4B5694DC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639" y="5127"/>
              <a:ext cx="2684" cy="3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4" name="Line 12">
              <a:extLst>
                <a:ext uri="{FF2B5EF4-FFF2-40B4-BE49-F238E27FC236}">
                  <a16:creationId xmlns:a16="http://schemas.microsoft.com/office/drawing/2014/main" xmlns="" id="{C5878001-EEA4-E442-8B21-BAFD21977A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38" y="5305"/>
              <a:ext cx="1080" cy="19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5" name="Text Box 11">
              <a:extLst>
                <a:ext uri="{FF2B5EF4-FFF2-40B4-BE49-F238E27FC236}">
                  <a16:creationId xmlns:a16="http://schemas.microsoft.com/office/drawing/2014/main" xmlns="" id="{63821484-D429-FA46-B654-D604AFFC64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3" y="1797"/>
              <a:ext cx="9540" cy="27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pitchFamily="2" charset="2"/>
                <a:buChar char=""/>
                <a:defRPr sz="26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pitchFamily="2" charset="2"/>
                <a:buChar char=""/>
                <a:defRPr sz="2300">
                  <a:solidFill>
                    <a:schemeClr val="tx2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pitchFamily="2" charset="2"/>
                <a:buChar char="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pitchFamily="2" charset="2"/>
                <a:buChar char="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itchFamily="2" charset="2"/>
                <a:buChar char="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b="1">
                  <a:latin typeface="Albertus Extra Bold"/>
                  <a:cs typeface="Times New Roman" panose="02020603050405020304" pitchFamily="18" charset="0"/>
                </a:rPr>
                <a:t>EKOMAPA  JOLI</a:t>
              </a:r>
              <a:endParaRPr lang="en-US" altLang="pl-PL" sz="1800"/>
            </a:p>
          </p:txBody>
        </p:sp>
        <p:sp>
          <p:nvSpPr>
            <p:cNvPr id="36" name="AutoShape 10">
              <a:extLst>
                <a:ext uri="{FF2B5EF4-FFF2-40B4-BE49-F238E27FC236}">
                  <a16:creationId xmlns:a16="http://schemas.microsoft.com/office/drawing/2014/main" xmlns="" id="{4D20AFD3-0F94-A94E-BB1E-9EF64F373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1" y="2514"/>
              <a:ext cx="338" cy="3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49 w 21600"/>
                <a:gd name="T13" fmla="*/ 2307 h 21600"/>
                <a:gd name="T14" fmla="*/ 16551 w 21600"/>
                <a:gd name="T15" fmla="*/ 1365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7" name="AutoShape 9">
              <a:extLst>
                <a:ext uri="{FF2B5EF4-FFF2-40B4-BE49-F238E27FC236}">
                  <a16:creationId xmlns:a16="http://schemas.microsoft.com/office/drawing/2014/main" xmlns="" id="{8B07A4F8-54E8-8C41-9F57-44940E188D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3" y="7825"/>
              <a:ext cx="339" cy="33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4 w 21600"/>
                <a:gd name="T13" fmla="*/ 2294 h 21600"/>
                <a:gd name="T14" fmla="*/ 16566 w 21600"/>
                <a:gd name="T15" fmla="*/ 1369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8" name="Line 7">
              <a:extLst>
                <a:ext uri="{FF2B5EF4-FFF2-40B4-BE49-F238E27FC236}">
                  <a16:creationId xmlns:a16="http://schemas.microsoft.com/office/drawing/2014/main" xmlns="" id="{B331527D-DFF2-F84D-A242-A13E458292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9" y="4991"/>
              <a:ext cx="1272" cy="2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9" name="Line 5">
              <a:extLst>
                <a:ext uri="{FF2B5EF4-FFF2-40B4-BE49-F238E27FC236}">
                  <a16:creationId xmlns:a16="http://schemas.microsoft.com/office/drawing/2014/main" xmlns="" id="{67E89969-1069-E649-88B0-BCD63C4C9F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83" y="2785"/>
              <a:ext cx="1800" cy="19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Dot"/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40" name="Line 4">
              <a:extLst>
                <a:ext uri="{FF2B5EF4-FFF2-40B4-BE49-F238E27FC236}">
                  <a16:creationId xmlns:a16="http://schemas.microsoft.com/office/drawing/2014/main" xmlns="" id="{3DAFDE4E-EF9A-5142-A29E-DB1F264077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63" y="4045"/>
              <a:ext cx="1440" cy="900"/>
            </a:xfrm>
            <a:prstGeom prst="line">
              <a:avLst/>
            </a:prstGeom>
            <a:noFill/>
            <a:ln w="31750" cmpd="dbl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738324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4475DF1-573E-4B46-A4F9-318A44F8F3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79512" y="1196752"/>
            <a:ext cx="6840760" cy="566124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pl-PL" altLang="pl-PL" sz="2800" b="1" dirty="0"/>
              <a:t>Ustawa o wspieraniu rodziny i systemie pieczy zastępczej</a:t>
            </a:r>
          </a:p>
          <a:p>
            <a:r>
              <a:rPr lang="pl-PL" altLang="pl-PL" sz="20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pl-PL" b="1" dirty="0"/>
              <a:t> Art. 93.</a:t>
            </a:r>
          </a:p>
          <a:p>
            <a:endParaRPr lang="pl-PL" sz="2900" dirty="0"/>
          </a:p>
          <a:p>
            <a:pPr marL="0" indent="0">
              <a:buFont typeface="Wingdings 3" panose="05040102010807070707" pitchFamily="18" charset="2"/>
              <a:buNone/>
              <a:defRPr/>
            </a:pPr>
            <a:r>
              <a:rPr lang="pl-PL" sz="2900" dirty="0"/>
              <a:t>4. Placówka opiekuńczo-wychowawcza: </a:t>
            </a:r>
            <a:br>
              <a:rPr lang="pl-PL" sz="2900" dirty="0"/>
            </a:br>
            <a:r>
              <a:rPr lang="pl-PL" sz="2900" dirty="0"/>
              <a:t>1) zapewnia dziecku całodobową opiekę i wychowanie oraz zaspokaja jego niezbędne potrzeby, w szczególności emocjonalne, rozwojowe, zdrowotne,</a:t>
            </a:r>
            <a:r>
              <a:rPr lang="pl-PL" sz="29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indent="0">
              <a:buFont typeface="Wingdings 3" panose="05040102010807070707" pitchFamily="18" charset="2"/>
              <a:buNone/>
              <a:defRPr/>
            </a:pPr>
            <a:r>
              <a:rPr lang="pl-PL" sz="2900" dirty="0">
                <a:solidFill>
                  <a:schemeClr val="accent1">
                    <a:lumMod val="50000"/>
                  </a:schemeClr>
                </a:solidFill>
              </a:rPr>
              <a:t>2) </a:t>
            </a:r>
            <a:r>
              <a:rPr lang="pl-PL" sz="2900" b="1" dirty="0">
                <a:solidFill>
                  <a:schemeClr val="accent1">
                    <a:lumMod val="50000"/>
                  </a:schemeClr>
                </a:solidFill>
              </a:rPr>
              <a:t>realizuje przygotowany we współpracy z asystentem rodziny plan pomocy dziecku; </a:t>
            </a:r>
            <a:br>
              <a:rPr lang="pl-PL" sz="29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pl-PL" sz="2900" b="1" dirty="0">
                <a:solidFill>
                  <a:schemeClr val="accent1">
                    <a:lumMod val="50000"/>
                  </a:schemeClr>
                </a:solidFill>
              </a:rPr>
              <a:t>3) umożliwia kontakt dziecka z rodzicami i innymi osobami bliskimi,</a:t>
            </a:r>
            <a:r>
              <a:rPr lang="pl-PL" sz="2900" dirty="0"/>
              <a:t> bytowe, społeczne i religijne; </a:t>
            </a:r>
            <a:br>
              <a:rPr lang="pl-PL" sz="2900" dirty="0"/>
            </a:br>
            <a:r>
              <a:rPr lang="pl-PL" sz="2900" dirty="0"/>
              <a:t>chyba że sąd postanowi inaczej; </a:t>
            </a:r>
            <a:br>
              <a:rPr lang="pl-PL" sz="2900" dirty="0"/>
            </a:br>
            <a:r>
              <a:rPr lang="pl-PL" sz="2900" b="1" dirty="0">
                <a:solidFill>
                  <a:schemeClr val="accent1">
                    <a:lumMod val="50000"/>
                  </a:schemeClr>
                </a:solidFill>
              </a:rPr>
              <a:t>4) podejmuje działania w celu powrotu dziecka do rodziny; </a:t>
            </a:r>
            <a:r>
              <a:rPr lang="pl-PL" sz="29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pl-PL" sz="29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pl-PL" sz="2900" dirty="0"/>
              <a:t>5) zapewnia dziecku dostęp do kształcenia dostosowanego do jego wieku i możliwości rozwojowych; </a:t>
            </a:r>
            <a:br>
              <a:rPr lang="pl-PL" sz="2900" dirty="0"/>
            </a:br>
            <a:r>
              <a:rPr lang="pl-PL" sz="2900" dirty="0"/>
              <a:t>6) obejmuje dziecko działaniami terapeutycznymi; </a:t>
            </a:r>
            <a:br>
              <a:rPr lang="pl-PL" sz="2900" dirty="0"/>
            </a:br>
            <a:r>
              <a:rPr lang="pl-PL" sz="2900" dirty="0"/>
              <a:t>7) zapewnia korzystanie z przysługujących świadczeń</a:t>
            </a:r>
          </a:p>
          <a:p>
            <a:pPr marL="0" indent="0">
              <a:buFont typeface="Wingdings 3" panose="05040102010807070707" pitchFamily="18" charset="2"/>
              <a:buNone/>
              <a:defRPr/>
            </a:pPr>
            <a:r>
              <a:rPr lang="pl-PL" sz="2900" dirty="0"/>
              <a:t> zdrowotnych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A9AD529-3EBF-3645-981A-F984788E41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</a:t>
            </a:fld>
            <a:endParaRPr lang="pl-PL"/>
          </a:p>
        </p:txBody>
      </p:sp>
      <p:pic>
        <p:nvPicPr>
          <p:cNvPr id="8" name="Picture 4" descr="C:\Users\Admin\Desktop\blog_hz_4689346_7128015_sz_strony.jpg">
            <a:extLst>
              <a:ext uri="{FF2B5EF4-FFF2-40B4-BE49-F238E27FC236}">
                <a16:creationId xmlns:a16="http://schemas.microsoft.com/office/drawing/2014/main" xmlns="" id="{E9B06648-C18E-D74D-93B2-12288D024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717032"/>
            <a:ext cx="2411219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1378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altLang="pl-PL" b="1" dirty="0" err="1"/>
              <a:t>Ekomapę</a:t>
            </a:r>
            <a:r>
              <a:rPr lang="pl-PL" altLang="pl-PL" b="1" dirty="0"/>
              <a:t> </a:t>
            </a:r>
            <a:r>
              <a:rPr lang="pl-PL" altLang="pl-PL" dirty="0"/>
              <a:t>do pracy socjalnej wprowadziła </a:t>
            </a:r>
            <a:r>
              <a:rPr lang="pl-PL" altLang="pl-PL" b="1" dirty="0"/>
              <a:t>Ann </a:t>
            </a:r>
            <a:r>
              <a:rPr lang="pl-PL" altLang="pl-PL" b="1" dirty="0" err="1"/>
              <a:t>Hartman</a:t>
            </a:r>
            <a:r>
              <a:rPr lang="pl-PL" altLang="pl-PL" b="1" dirty="0"/>
              <a:t> w 1975 roku, </a:t>
            </a:r>
            <a:r>
              <a:rPr lang="pl-PL" altLang="pl-PL" dirty="0"/>
              <a:t>jako narzędzie opisu systemu ekologicznego, w którym funkcjonuje rodzina lub jednostka</a:t>
            </a:r>
            <a:r>
              <a:rPr lang="en-US" altLang="pl-PL" dirty="0"/>
              <a:t> </a:t>
            </a:r>
            <a:r>
              <a:rPr lang="en-US" altLang="pl-PL" b="1" dirty="0"/>
              <a:t>(Hartman, 1995).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20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19" y="16559"/>
            <a:ext cx="6689229" cy="1306268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xmlns="" id="{D22AC973-DDAB-1C4B-82A9-BC468F82A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36" y="3567108"/>
            <a:ext cx="2871216" cy="2871216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492C7116-FA4E-5E4A-8B92-18594CDC5A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3533459"/>
            <a:ext cx="3574784" cy="223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43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BC6AF5D5-7047-294A-8B61-F4130B93E85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B97D4155-BF21-2B42-8161-C6ECB8EC6AB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21</a:t>
            </a:fld>
            <a:endParaRPr lang="pl-PL"/>
          </a:p>
        </p:txBody>
      </p:sp>
      <p:pic>
        <p:nvPicPr>
          <p:cNvPr id="4" name="Symbol zastępczy zawartości 6">
            <a:extLst>
              <a:ext uri="{FF2B5EF4-FFF2-40B4-BE49-F238E27FC236}">
                <a16:creationId xmlns:a16="http://schemas.microsoft.com/office/drawing/2014/main" xmlns="" id="{C30CAB77-C53D-1D4E-8FD9-4C0B5FB91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2985" y="939759"/>
            <a:ext cx="6263232" cy="4669112"/>
          </a:xfrm>
          <a:prstGeom prst="rect">
            <a:avLst/>
          </a:prstGeom>
        </p:spPr>
      </p:pic>
      <p:pic>
        <p:nvPicPr>
          <p:cNvPr id="6" name="Symbol zastępczy zawartości 7">
            <a:extLst>
              <a:ext uri="{FF2B5EF4-FFF2-40B4-BE49-F238E27FC236}">
                <a16:creationId xmlns:a16="http://schemas.microsoft.com/office/drawing/2014/main" xmlns="" id="{BA62C205-AACE-214D-B7BA-084253B513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3209" y="5316590"/>
            <a:ext cx="3491880" cy="1479694"/>
          </a:xfrm>
          <a:prstGeom prst="rect">
            <a:avLst/>
          </a:prstGeom>
          <a:ln>
            <a:solidFill>
              <a:schemeClr val="tx2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23696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22</a:t>
            </a:fld>
            <a:endParaRPr lang="pl-PL"/>
          </a:p>
        </p:txBody>
      </p:sp>
      <p:pic>
        <p:nvPicPr>
          <p:cNvPr id="7" name="Symbol zastępczy zawartości 2">
            <a:extLst>
              <a:ext uri="{FF2B5EF4-FFF2-40B4-BE49-F238E27FC236}">
                <a16:creationId xmlns:a16="http://schemas.microsoft.com/office/drawing/2014/main" xmlns="" id="{BA52626D-6CDA-8244-BABC-E79A6C03F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840" y="1124744"/>
            <a:ext cx="8229600" cy="447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467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23</a:t>
            </a:fld>
            <a:endParaRPr lang="pl-PL"/>
          </a:p>
        </p:txBody>
      </p:sp>
      <p:pic>
        <p:nvPicPr>
          <p:cNvPr id="5" name="Symbol zastępczy zawartości 6">
            <a:extLst>
              <a:ext uri="{FF2B5EF4-FFF2-40B4-BE49-F238E27FC236}">
                <a16:creationId xmlns:a16="http://schemas.microsoft.com/office/drawing/2014/main" xmlns="" id="{5FE67F11-1673-284B-89C4-6DFE8E853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027906"/>
            <a:ext cx="7671815" cy="549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06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5770984" cy="4873752"/>
          </a:xfrm>
        </p:spPr>
        <p:txBody>
          <a:bodyPr>
            <a:normAutofit fontScale="92500" lnSpcReduction="20000"/>
          </a:bodyPr>
          <a:lstStyle/>
          <a:p>
            <a:pPr lvl="0"/>
            <a:endParaRPr lang="pl-PL" dirty="0"/>
          </a:p>
          <a:p>
            <a:pPr lvl="0"/>
            <a:r>
              <a:rPr lang="pl-PL" altLang="pl-PL" b="1" dirty="0">
                <a:latin typeface="Calibri" charset="0"/>
                <a:ea typeface="Calibri" charset="0"/>
                <a:cs typeface="Calibri" charset="0"/>
              </a:rPr>
              <a:t>Zadania opiekuna usamodzielnienia </a:t>
            </a:r>
          </a:p>
          <a:p>
            <a:pPr lvl="0"/>
            <a:r>
              <a:rPr lang="pl-PL" dirty="0"/>
              <a:t>1. zaznajomienie się z dokumentacją i drogą życiową osoby usamodzielnianej,</a:t>
            </a:r>
          </a:p>
          <a:p>
            <a:pPr lvl="0"/>
            <a:r>
              <a:rPr lang="pl-PL" dirty="0"/>
              <a:t>2. opracowanie wspólnie z osobą usamodzielnianą indywidualnego programu usamodzielnienia oraz w przypadku zaistnienia takiej konieczności jego modyfikowanie,</a:t>
            </a:r>
          </a:p>
          <a:p>
            <a:pPr lvl="0"/>
            <a:r>
              <a:rPr lang="pl-PL" dirty="0"/>
              <a:t>3. współpraca z rodziną osoby usamodzielnianej oraz ze środowiskiem lokalnym, zwłaszcza ze szkołą oraz gminą,</a:t>
            </a:r>
          </a:p>
          <a:p>
            <a:pPr lvl="0"/>
            <a:r>
              <a:rPr lang="pl-PL" dirty="0"/>
              <a:t>4. opiniowanie wniosku o pomoc pieniężną na usamodzielnienie i pomoc pieniężną na kontynuowanie nauki.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24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3ECD3A7B-669F-6F45-8C94-E5CC89FF75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228" y="1700808"/>
            <a:ext cx="1973362" cy="3186383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EECAD640-EBD5-C04F-A4D1-7C1C410F2AB5}"/>
              </a:ext>
            </a:extLst>
          </p:cNvPr>
          <p:cNvSpPr txBox="1"/>
          <p:nvPr/>
        </p:nvSpPr>
        <p:spPr>
          <a:xfrm>
            <a:off x="6228184" y="4941168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50" b="1" dirty="0"/>
              <a:t>Rozporządzenie Ministra Pracy i Polityki Społecznej </a:t>
            </a:r>
            <a:r>
              <a:rPr lang="pl-PL" sz="1050" dirty="0"/>
              <a:t>z dnia 3 sierpnia 2012 r. w sprawie udzielania pomocy na usamodzielnienie, kontynuowanie nauki oraz zagospodarowanie (Dz. U. z 2012 r. poz. 954) </a:t>
            </a:r>
          </a:p>
        </p:txBody>
      </p:sp>
    </p:spTree>
    <p:extLst>
      <p:ext uri="{BB962C8B-B14F-4D97-AF65-F5344CB8AC3E}">
        <p14:creationId xmlns:p14="http://schemas.microsoft.com/office/powerpoint/2010/main" val="9870909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323528" y="980728"/>
            <a:ext cx="8465804" cy="5349208"/>
          </a:xfrm>
        </p:spPr>
        <p:txBody>
          <a:bodyPr>
            <a:normAutofit/>
          </a:bodyPr>
          <a:lstStyle/>
          <a:p>
            <a:r>
              <a:rPr lang="pl-PL" sz="2000" b="1" dirty="0"/>
              <a:t>AKTY PRAWNE </a:t>
            </a:r>
            <a:br>
              <a:rPr lang="pl-PL" sz="2000" b="1" dirty="0"/>
            </a:br>
            <a:r>
              <a:rPr lang="pl-PL" sz="2000" b="1" dirty="0"/>
              <a:t>DOTYCZĄCE USAMODZIELNIENIA wg. raportu NIK str. 24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25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3488D9B2-A8D1-724B-8FEB-9C54907CFC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37850"/>
            <a:ext cx="8599476" cy="500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160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Co to są mocne strony według </a:t>
            </a:r>
            <a:r>
              <a:rPr lang="pl-PL" altLang="pl-PL" b="1" dirty="0" err="1">
                <a:ea typeface="Calibri" charset="0"/>
                <a:cs typeface="Calibri" charset="0"/>
              </a:rPr>
              <a:t>Saleebey’a</a:t>
            </a:r>
            <a:endParaRPr lang="pl-PL" altLang="pl-PL" b="1" dirty="0"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r>
              <a:rPr lang="pl-PL" altLang="pl-PL" sz="1600" i="1" dirty="0" err="1">
                <a:latin typeface="Arial" charset="0"/>
              </a:rPr>
              <a:t>Dennis</a:t>
            </a:r>
            <a:r>
              <a:rPr lang="pl-PL" altLang="pl-PL" sz="1600" i="1" dirty="0">
                <a:latin typeface="Arial" charset="0"/>
              </a:rPr>
              <a:t> </a:t>
            </a:r>
            <a:r>
              <a:rPr lang="pl-PL" altLang="pl-PL" sz="1600" i="1" dirty="0" err="1">
                <a:latin typeface="Arial" charset="0"/>
              </a:rPr>
              <a:t>Saleebey</a:t>
            </a:r>
            <a:r>
              <a:rPr lang="pl-PL" altLang="pl-PL" sz="1600" dirty="0">
                <a:latin typeface="Arial" charset="0"/>
              </a:rPr>
              <a:t>, którego książka „Perspektywa mocnych stron w praktyce socjalnej” stała się podręcznikiem dla pracowników socjalnych na całym świecie i była wielokrotnie wydawana i aktualizowana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26</a:t>
            </a:fld>
            <a:endParaRPr lang="pl-PL"/>
          </a:p>
        </p:txBody>
      </p:sp>
      <p:pic>
        <p:nvPicPr>
          <p:cNvPr id="41" name="Picture 2" descr="Znalezione obrazy dla zapytania Dennis Saleebey">
            <a:extLst>
              <a:ext uri="{FF2B5EF4-FFF2-40B4-BE49-F238E27FC236}">
                <a16:creationId xmlns:a16="http://schemas.microsoft.com/office/drawing/2014/main" xmlns="" id="{31367EEC-23A3-8D48-9677-DF411CAA7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431" y="188640"/>
            <a:ext cx="1349854" cy="2024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" descr="Znalezione obrazy dla zapytania dennis saleebey">
            <a:extLst>
              <a:ext uri="{FF2B5EF4-FFF2-40B4-BE49-F238E27FC236}">
                <a16:creationId xmlns:a16="http://schemas.microsoft.com/office/drawing/2014/main" xmlns="" id="{84385E2C-1703-FF4F-B09B-53F390812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359833"/>
            <a:ext cx="1433656" cy="193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Obraz 43">
            <a:extLst>
              <a:ext uri="{FF2B5EF4-FFF2-40B4-BE49-F238E27FC236}">
                <a16:creationId xmlns:a16="http://schemas.microsoft.com/office/drawing/2014/main" xmlns="" id="{8A21CDE9-9DD2-B640-AAF9-4AAC20ABD8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44" y="2060848"/>
            <a:ext cx="6504353" cy="347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067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770984" cy="4873752"/>
          </a:xfrm>
        </p:spPr>
        <p:txBody>
          <a:bodyPr>
            <a:normAutofit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Mocna strona</a:t>
            </a:r>
          </a:p>
          <a:p>
            <a:pPr>
              <a:buFont typeface="Wingdings 3"/>
              <a:buChar char=""/>
              <a:defRPr/>
            </a:pPr>
            <a:r>
              <a:rPr lang="pl-PL" sz="2000" b="1" dirty="0"/>
              <a:t>Kompetencja, to co umiem, potrafię, mam, chcę, stosuję, o co dbam itp.</a:t>
            </a:r>
            <a:r>
              <a:rPr lang="pl-PL" sz="2000" dirty="0"/>
              <a:t> </a:t>
            </a:r>
          </a:p>
          <a:p>
            <a:pPr>
              <a:buNone/>
              <a:defRPr/>
            </a:pPr>
            <a:r>
              <a:rPr lang="pl-PL" sz="2000" dirty="0"/>
              <a:t>	To świadomość, umiejętność posługiwania się kompetencjami, optymizm, nadzieja, jak również wewnętrzne i zewnętrzne zasoby umożliwiające konstruktywne działanie</a:t>
            </a:r>
            <a:r>
              <a:rPr lang="pl-PL" sz="1800" dirty="0"/>
              <a:t>.</a:t>
            </a:r>
          </a:p>
          <a:p>
            <a:pPr marL="0" indent="0">
              <a:buNone/>
              <a:defRPr/>
            </a:pPr>
            <a:endParaRPr lang="pl-PL" sz="2000" dirty="0"/>
          </a:p>
          <a:p>
            <a:pPr>
              <a:buFont typeface="Wingdings 3"/>
              <a:buChar char=""/>
              <a:defRPr/>
            </a:pPr>
            <a:r>
              <a:rPr lang="pl-PL" sz="2000" dirty="0"/>
              <a:t>Mocne strony warto dostrzegać, wzmacniać (indywidualnie i/lub na forum grupy/rodziny) i adekwatnie do rozwoju i możliwości „podnosić poprzeczkę”.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27</a:t>
            </a:fld>
            <a:endParaRPr lang="pl-PL"/>
          </a:p>
        </p:txBody>
      </p:sp>
      <p:pic>
        <p:nvPicPr>
          <p:cNvPr id="4" name="Picture 3" descr="C:\Users\BARTEK\AppData\Local\Microsoft\Windows\Temporary Internet Files\Content.IE5\PRAGH2IY\Strength[1].png">
            <a:extLst>
              <a:ext uri="{FF2B5EF4-FFF2-40B4-BE49-F238E27FC236}">
                <a16:creationId xmlns:a16="http://schemas.microsoft.com/office/drawing/2014/main" xmlns="" id="{2666B83B-2120-8342-A84F-CFA6BCF4A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831" y="1822514"/>
            <a:ext cx="1785937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79266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194920" cy="4873752"/>
          </a:xfrm>
        </p:spPr>
        <p:txBody>
          <a:bodyPr>
            <a:normAutofit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Potrzeba</a:t>
            </a:r>
          </a:p>
          <a:p>
            <a:pPr marL="0" indent="0">
              <a:buNone/>
              <a:defRPr/>
            </a:pPr>
            <a:r>
              <a:rPr lang="pl-PL" sz="2000" b="1" dirty="0"/>
              <a:t>Zadanie, które trzeba wykonać</a:t>
            </a:r>
            <a:r>
              <a:rPr lang="pl-PL" sz="2000" dirty="0"/>
              <a:t>, nie posiadanie lub ograniczenie (adekwatnych do wieku, etapu rozwojowego i zdrowia) kompetencji; to czego jeszcze nie umiem, nie potrafię, nie stosuję, nie wiem, nie dbam, nie posiadam, nie rozumiem, itp. </a:t>
            </a:r>
          </a:p>
          <a:p>
            <a:pPr marL="0" indent="0">
              <a:buNone/>
              <a:defRPr/>
            </a:pPr>
            <a:endParaRPr lang="pl-PL" sz="1800" dirty="0"/>
          </a:p>
          <a:p>
            <a:pPr>
              <a:buFont typeface="Wingdings 3"/>
              <a:buChar char=""/>
              <a:defRPr/>
            </a:pPr>
            <a:r>
              <a:rPr lang="pl-PL" sz="2000" dirty="0"/>
              <a:t>Określenie potrzeb łączy się z wytyczaniem zadań i planu, który opiera się na faktach, a nie na ocenach czy interpretacjach.</a:t>
            </a:r>
          </a:p>
          <a:p>
            <a:endParaRPr lang="pl-PL" sz="20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28</a:t>
            </a:fld>
            <a:endParaRPr lang="pl-PL"/>
          </a:p>
        </p:txBody>
      </p:sp>
      <p:pic>
        <p:nvPicPr>
          <p:cNvPr id="4" name="Picture 2" descr="C:\Users\IV\AppData\Local\Microsoft\Windows\Temporary Internet Files\Content.IE5\S5VZQBE1\survey[1].jpg">
            <a:extLst>
              <a:ext uri="{FF2B5EF4-FFF2-40B4-BE49-F238E27FC236}">
                <a16:creationId xmlns:a16="http://schemas.microsoft.com/office/drawing/2014/main" xmlns="" id="{BFF4CBF8-5506-0344-A153-490B3D230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586488"/>
            <a:ext cx="1736725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33718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/>
          <a:lstStyle/>
          <a:p>
            <a:r>
              <a:rPr lang="pl-PL" altLang="pl-PL" b="1" dirty="0"/>
              <a:t>Ustawa o wspieraniu rodziny</a:t>
            </a:r>
            <a:br>
              <a:rPr lang="pl-PL" altLang="pl-PL" b="1" dirty="0"/>
            </a:br>
            <a:r>
              <a:rPr lang="pl-PL" altLang="pl-PL" b="1" dirty="0"/>
              <a:t>i systemie pieczy zastępczej</a:t>
            </a:r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29</a:t>
            </a:fld>
            <a:endParaRPr lang="pl-PL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xmlns="" id="{F65AB3E8-7E82-0742-802F-9CD695C121B9}"/>
              </a:ext>
            </a:extLst>
          </p:cNvPr>
          <p:cNvSpPr txBox="1"/>
          <p:nvPr/>
        </p:nvSpPr>
        <p:spPr>
          <a:xfrm>
            <a:off x="251520" y="1844824"/>
            <a:ext cx="820891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 3" panose="05040102010807070707" pitchFamily="18" charset="2"/>
              <a:buChar char=""/>
              <a:defRPr/>
            </a:pPr>
            <a:r>
              <a:rPr lang="pl-PL" sz="2000" b="1" u="sng" dirty="0"/>
              <a:t>Art. 33. Piecza zastępcza zapewnia:</a:t>
            </a:r>
          </a:p>
          <a:p>
            <a:pPr>
              <a:defRPr/>
            </a:pPr>
            <a:endParaRPr lang="pl-PL" b="1" u="sng" dirty="0"/>
          </a:p>
          <a:p>
            <a:pPr>
              <a:defRPr/>
            </a:pPr>
            <a:r>
              <a:rPr lang="pl-PL" sz="2000" dirty="0"/>
              <a:t>2</a:t>
            </a:r>
            <a:r>
              <a:rPr lang="pl-PL" sz="2000" b="1" dirty="0"/>
              <a:t>) przygotowanie dziecka do: </a:t>
            </a:r>
          </a:p>
          <a:p>
            <a:pPr>
              <a:defRPr/>
            </a:pPr>
            <a:endParaRPr lang="pl-PL" sz="2000" b="1" dirty="0"/>
          </a:p>
          <a:p>
            <a:pPr marL="342900" indent="-342900">
              <a:buAutoNum type="alphaLcParenR"/>
              <a:defRPr/>
            </a:pPr>
            <a:r>
              <a:rPr lang="pl-PL" sz="2000" dirty="0"/>
              <a:t>godnego, samodzielnego i odpowiedzialnego życia,</a:t>
            </a:r>
          </a:p>
          <a:p>
            <a:pPr marL="342900" indent="-342900">
              <a:buAutoNum type="alphaLcParenR"/>
              <a:defRPr/>
            </a:pPr>
            <a:r>
              <a:rPr lang="pl-PL" sz="2000" dirty="0"/>
              <a:t>b) pokonywania trudności życiowych zgodnie z zasadami etyki,</a:t>
            </a:r>
          </a:p>
          <a:p>
            <a:pPr marL="342900" indent="-342900">
              <a:buAutoNum type="alphaLcParenR"/>
              <a:defRPr/>
            </a:pPr>
            <a:r>
              <a:rPr lang="pl-PL" sz="2000" dirty="0"/>
              <a:t>c) nawiązywania i podtrzymywania bliskich, osobistych i społecznie akceptowanych kontaktów z rodziną i rówieśnikami, w celu łagodzenia skutków doświadczania straty i separacji oraz zdobywania umiejętności społecznych;</a:t>
            </a:r>
          </a:p>
          <a:p>
            <a:pPr marL="342900" indent="-342900">
              <a:buAutoNum type="alphaLcParenR"/>
              <a:defRPr/>
            </a:pPr>
            <a:r>
              <a:rPr lang="pl-PL" sz="2000" dirty="0"/>
              <a:t>3) zaspokojenie potrzeb emocjonalnych dzieci, ze szczególnym uwzględnieniem potrzeb bytowych, zdrowotnych, edukacyjnych i kulturalno-rekreacyjnych. </a:t>
            </a:r>
            <a:endParaRPr lang="pl-PL" sz="2000" b="1" dirty="0"/>
          </a:p>
          <a:p>
            <a:pPr>
              <a:defRPr/>
            </a:pPr>
            <a:r>
              <a:rPr lang="pl-PL" u="sng" dirty="0"/>
              <a:t> </a:t>
            </a:r>
          </a:p>
          <a:p>
            <a:pPr algn="just">
              <a:defRPr/>
            </a:pPr>
            <a:endParaRPr lang="pl-PL" b="1" u="sng" dirty="0">
              <a:solidFill>
                <a:srgbClr val="C00000"/>
              </a:solidFill>
            </a:endParaRPr>
          </a:p>
        </p:txBody>
      </p:sp>
      <p:pic>
        <p:nvPicPr>
          <p:cNvPr id="5" name="Obraz 3">
            <a:extLst>
              <a:ext uri="{FF2B5EF4-FFF2-40B4-BE49-F238E27FC236}">
                <a16:creationId xmlns:a16="http://schemas.microsoft.com/office/drawing/2014/main" xmlns="" id="{E9022D3C-5711-364A-A4FF-1B2294AA29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24" y="1057155"/>
            <a:ext cx="2808288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0160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4475DF1-573E-4B46-A4F9-318A44F8F3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5626968" cy="5277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altLang="pl-PL" sz="2800" b="1" dirty="0"/>
              <a:t>Ustawa o wspieraniu rodziny i systemie pieczy zastępczej</a:t>
            </a:r>
          </a:p>
          <a:p>
            <a:pPr>
              <a:buFont typeface="Wingdings 3" panose="05040102010807070707" pitchFamily="18" charset="2"/>
              <a:buChar char=""/>
              <a:defRPr/>
            </a:pPr>
            <a:r>
              <a:rPr lang="pl-PL" sz="2000" dirty="0"/>
              <a:t>Art. 100. </a:t>
            </a:r>
          </a:p>
          <a:p>
            <a:pPr marL="0" indent="0">
              <a:buNone/>
              <a:defRPr/>
            </a:pPr>
            <a:r>
              <a:rPr lang="pl-PL" sz="2000" dirty="0"/>
              <a:t>1) Praca z dzieckiem w placówce opiekuńczo-wychowawczej jest prowadzona zgodnie z planem pomocy dziecku, </a:t>
            </a:r>
            <a:r>
              <a:rPr lang="pl-PL" b="1" i="1" dirty="0"/>
              <a:t>sporządzonym i realizowanym przez wychowawcę</a:t>
            </a:r>
            <a:r>
              <a:rPr lang="pl-PL" sz="2000" b="1" dirty="0"/>
              <a:t> </a:t>
            </a:r>
            <a:r>
              <a:rPr lang="pl-PL" sz="2000" dirty="0"/>
              <a:t>we współpracy z asystentem rodziny, a w przypadku gdy rodzinie dziecka nie został przydzielony asystent rodziny – we współpracy z podmiotem organizującym pracę z rodziną. </a:t>
            </a:r>
          </a:p>
          <a:p>
            <a:pPr marL="0" indent="0">
              <a:buFont typeface="Wingdings 3" panose="05040102010807070707" pitchFamily="18" charset="2"/>
              <a:buNone/>
              <a:defRPr/>
            </a:pPr>
            <a:r>
              <a:rPr lang="pl-PL" sz="2000" u="sng" dirty="0"/>
              <a:t>2. Pracę z grupą dzieci oraz pracę indywidualną z dzieckiem organizuje wychowawca. </a:t>
            </a:r>
          </a:p>
          <a:p>
            <a:pPr marL="0" indent="0">
              <a:buFont typeface="Wingdings 3" panose="05040102010807070707" pitchFamily="18" charset="2"/>
              <a:buNone/>
              <a:defRPr/>
            </a:pPr>
            <a:r>
              <a:rPr lang="pl-PL" sz="2000" u="sng" dirty="0">
                <a:solidFill>
                  <a:schemeClr val="accent2">
                    <a:lumMod val="50000"/>
                  </a:schemeClr>
                </a:solidFill>
              </a:rPr>
              <a:t>3. Wychowawca realizuje zadania wynikające z planu pomocy  dziecku oraz pozostaje w stałym kontakcie z rodziną.</a:t>
            </a: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A9AD529-3EBF-3645-981A-F984788E41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</a:t>
            </a:fld>
            <a:endParaRPr lang="pl-PL"/>
          </a:p>
        </p:txBody>
      </p:sp>
      <p:pic>
        <p:nvPicPr>
          <p:cNvPr id="4" name="Picture 4" descr="C:\Users\Admin\Desktop\bk-laughing-baby_postcard.jpg">
            <a:extLst>
              <a:ext uri="{FF2B5EF4-FFF2-40B4-BE49-F238E27FC236}">
                <a16:creationId xmlns:a16="http://schemas.microsoft.com/office/drawing/2014/main" xmlns="" id="{E909466F-5AB8-334F-8CA7-4508DC207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00808"/>
            <a:ext cx="2508713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33932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194920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altLang="pl-PL" b="1" dirty="0">
                <a:cs typeface="Calibri" panose="020F0502020204030204" pitchFamily="34" charset="0"/>
              </a:rPr>
              <a:t>Analiza mocnych stron i potrzeb dziecka i rodziny: </a:t>
            </a:r>
          </a:p>
          <a:p>
            <a:pPr marL="457200" indent="-457200">
              <a:buFont typeface="+mj-lt"/>
              <a:buAutoNum type="arabicPeriod"/>
            </a:pPr>
            <a:r>
              <a:rPr lang="pl-PL" altLang="pl-PL" sz="2000" dirty="0"/>
              <a:t>Potrzeby opiekuńcze </a:t>
            </a:r>
          </a:p>
          <a:p>
            <a:pPr marL="457200" indent="-457200">
              <a:buFont typeface="+mj-lt"/>
              <a:buAutoNum type="arabicPeriod"/>
            </a:pPr>
            <a:r>
              <a:rPr lang="pl-PL" altLang="pl-PL" sz="2000" dirty="0"/>
              <a:t>Potrzeby rozwojowe i kompensowanie opóźnień rozwojowych</a:t>
            </a:r>
          </a:p>
          <a:p>
            <a:pPr marL="457200" indent="-457200">
              <a:buFont typeface="+mj-lt"/>
              <a:buAutoNum type="arabicPeriod"/>
            </a:pPr>
            <a:r>
              <a:rPr lang="pl-PL" altLang="pl-PL" sz="2000" b="1" dirty="0"/>
              <a:t>Potrzeba wzmacniania więzi z rodziną</a:t>
            </a:r>
          </a:p>
          <a:p>
            <a:pPr marL="457200" indent="-457200">
              <a:buFont typeface="+mj-lt"/>
              <a:buAutoNum type="arabicPeriod"/>
            </a:pPr>
            <a:r>
              <a:rPr lang="pl-PL" altLang="pl-PL" sz="2000" dirty="0"/>
              <a:t>Potrzeba wzmacniania trwałych, pozytywnych więzi z rówieśnikami i dorosłymi</a:t>
            </a:r>
          </a:p>
          <a:p>
            <a:pPr marL="457200" indent="-457200">
              <a:buFont typeface="+mj-lt"/>
              <a:buAutoNum type="arabicPeriod"/>
            </a:pPr>
            <a:r>
              <a:rPr lang="pl-PL" altLang="pl-PL" sz="2000" dirty="0"/>
              <a:t>Potrzeby społeczne i umiejętności pracy zespołowej</a:t>
            </a:r>
            <a:endParaRPr lang="pl-PL" sz="2000" dirty="0"/>
          </a:p>
          <a:p>
            <a:endParaRPr lang="pl-PL" sz="20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30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8C6260C6-5526-9A47-A72B-08B3EEC19E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920" y="2420888"/>
            <a:ext cx="243840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2552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827584" y="1125878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pl-PL" altLang="pl-PL" b="1" dirty="0">
                <a:ea typeface="Calibri" charset="0"/>
                <a:cs typeface="Calibri" charset="0"/>
              </a:rPr>
              <a:t>Cel „Analizy mocnych stron i potrzeb”</a:t>
            </a:r>
          </a:p>
          <a:p>
            <a:r>
              <a:rPr lang="pl-PL" altLang="pl-PL" sz="2000" dirty="0"/>
              <a:t>Poznanie wewnętrznych zasobów dziecka i jego rodziny</a:t>
            </a:r>
          </a:p>
          <a:p>
            <a:r>
              <a:rPr lang="pl-PL" altLang="pl-PL" sz="2000" dirty="0"/>
              <a:t>Dowiedzenie się, w czym dziecko jest ekspertem</a:t>
            </a:r>
          </a:p>
          <a:p>
            <a:r>
              <a:rPr lang="pl-PL" altLang="pl-PL" sz="2000" dirty="0"/>
              <a:t>Nawiązanie relacji z dzieckiem</a:t>
            </a:r>
          </a:p>
          <a:p>
            <a:r>
              <a:rPr lang="pl-PL" altLang="pl-PL" sz="2000" dirty="0"/>
              <a:t>Określenie potrzeb w każdym aspekcie</a:t>
            </a:r>
          </a:p>
          <a:p>
            <a:r>
              <a:rPr lang="pl-PL" altLang="pl-PL" sz="2000" dirty="0"/>
              <a:t>Przygotowanie konkretnego planu pracy z dzieckiem</a:t>
            </a:r>
          </a:p>
          <a:p>
            <a:r>
              <a:rPr lang="pl-PL" altLang="pl-PL" sz="2000" dirty="0"/>
              <a:t>Współpraca rodziny </a:t>
            </a:r>
          </a:p>
          <a:p>
            <a:pPr marL="0" indent="0">
              <a:buNone/>
            </a:pPr>
            <a:r>
              <a:rPr lang="pl-PL" altLang="pl-PL" sz="2000" dirty="0"/>
              <a:t>biologicznej i zastępczej</a:t>
            </a:r>
          </a:p>
          <a:p>
            <a:r>
              <a:rPr lang="pl-PL" altLang="pl-PL" sz="2000" dirty="0"/>
              <a:t>Inne?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31</a:t>
            </a:fld>
            <a:endParaRPr lang="pl-PL"/>
          </a:p>
        </p:txBody>
      </p:sp>
      <p:pic>
        <p:nvPicPr>
          <p:cNvPr id="4" name="Picture 2" descr="http://timesofindia.indiatimes.com/photo/7034213.cms">
            <a:extLst>
              <a:ext uri="{FF2B5EF4-FFF2-40B4-BE49-F238E27FC236}">
                <a16:creationId xmlns:a16="http://schemas.microsoft.com/office/drawing/2014/main" xmlns="" id="{14466E4C-DDF9-654B-AEAE-94CE21058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766" y="3562754"/>
            <a:ext cx="4286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25574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0" y="1556792"/>
            <a:ext cx="5436096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altLang="pl-PL" b="1" dirty="0">
                <a:ea typeface="Calibri" charset="0"/>
                <a:cs typeface="Calibri" charset="0"/>
              </a:rPr>
              <a:t>      Jak motywować dziecko?</a:t>
            </a:r>
          </a:p>
          <a:p>
            <a:pPr marL="182563" indent="0">
              <a:buNone/>
            </a:pPr>
            <a:endParaRPr lang="pl-PL" altLang="pl-PL" sz="2000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pPr marL="182563" indent="0">
              <a:buNone/>
            </a:pPr>
            <a:endParaRPr lang="pl-PL" altLang="pl-PL" sz="2000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pPr marL="182563" indent="0">
              <a:buNone/>
            </a:pPr>
            <a:endParaRPr lang="pl-PL" altLang="pl-PL" sz="2000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          Co motywuje dziecko?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32</a:t>
            </a:fld>
            <a:endParaRPr lang="pl-PL"/>
          </a:p>
        </p:txBody>
      </p:sp>
      <p:pic>
        <p:nvPicPr>
          <p:cNvPr id="5" name="Picture 2" descr="C:\Users\Admin\Desktop\iStock_000003781332XSmall[1].JPG">
            <a:extLst>
              <a:ext uri="{FF2B5EF4-FFF2-40B4-BE49-F238E27FC236}">
                <a16:creationId xmlns:a16="http://schemas.microsoft.com/office/drawing/2014/main" xmlns="" id="{23E5CDCC-582D-2246-A96B-678E022A9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043" y="2636912"/>
            <a:ext cx="3379027" cy="205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5743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144016" y="1556792"/>
            <a:ext cx="8532440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>
                <a:solidFill>
                  <a:srgbClr val="FF0000"/>
                </a:solidFill>
              </a:rPr>
              <a:t>      Założenia tradycyjnej pracy socjalnej</a:t>
            </a:r>
            <a:r>
              <a:rPr lang="pl-PL" b="1" dirty="0">
                <a:solidFill>
                  <a:srgbClr val="FF0000"/>
                </a:solidFill>
                <a:cs typeface="Calibri" charset="0"/>
              </a:rPr>
              <a:t>?</a:t>
            </a:r>
            <a:endParaRPr lang="pl-PL" altLang="pl-PL" sz="2000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pPr marL="182563" indent="0">
              <a:buNone/>
            </a:pPr>
            <a:endParaRPr lang="pl-PL" altLang="pl-PL" sz="2000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pPr>
              <a:spcAft>
                <a:spcPts val="600"/>
              </a:spcAft>
            </a:pPr>
            <a:r>
              <a:rPr lang="pl-PL" sz="2000" dirty="0"/>
              <a:t>Korekcja deficytów, skupianie się na problemach</a:t>
            </a:r>
          </a:p>
          <a:p>
            <a:pPr>
              <a:spcAft>
                <a:spcPts val="600"/>
              </a:spcAft>
            </a:pPr>
            <a:r>
              <a:rPr lang="pl-PL" sz="2000" dirty="0"/>
              <a:t>Pomagający jest osobą kluczową, odpowiedzialną za interpretację problemu, znalezienie przyczyn, a następnie dostosowanie technik „interwencji” do problemu</a:t>
            </a:r>
          </a:p>
          <a:p>
            <a:pPr>
              <a:spcAft>
                <a:spcPts val="600"/>
              </a:spcAft>
            </a:pPr>
            <a:endParaRPr lang="pl-PL" sz="20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33</a:t>
            </a:fld>
            <a:endParaRPr lang="pl-PL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xmlns="" id="{C446D0D4-8F22-F74F-951D-357B159CCF1B}"/>
              </a:ext>
            </a:extLst>
          </p:cNvPr>
          <p:cNvGraphicFramePr/>
          <p:nvPr>
            <p:extLst/>
          </p:nvPr>
        </p:nvGraphicFramePr>
        <p:xfrm>
          <a:off x="539553" y="3501008"/>
          <a:ext cx="7383288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86772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144016" y="1556792"/>
            <a:ext cx="5292080" cy="4873752"/>
          </a:xfrm>
        </p:spPr>
        <p:txBody>
          <a:bodyPr>
            <a:normAutofit/>
          </a:bodyPr>
          <a:lstStyle/>
          <a:p>
            <a:pPr marL="182563" indent="0">
              <a:buNone/>
            </a:pPr>
            <a:r>
              <a:rPr lang="pl-PL" dirty="0"/>
              <a:t>Praca socjalna według Międzynarodowej Federacji Pracowników Socjalnych - 2000</a:t>
            </a:r>
            <a:endParaRPr lang="pl-PL" altLang="pl-PL" b="1" dirty="0">
              <a:ea typeface="Calibri" charset="0"/>
              <a:cs typeface="Calibri" charset="0"/>
            </a:endParaRPr>
          </a:p>
          <a:p>
            <a:pPr marL="182563" indent="0">
              <a:buNone/>
            </a:pPr>
            <a:endParaRPr lang="pl-PL" altLang="pl-PL" sz="2000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pPr marL="182563" indent="0">
              <a:buNone/>
            </a:pPr>
            <a:endParaRPr lang="pl-PL" altLang="pl-PL" sz="2000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r>
              <a:rPr lang="pl-PL" sz="2000" dirty="0"/>
              <a:t>Wzmacnianie zmiany</a:t>
            </a:r>
          </a:p>
          <a:p>
            <a:r>
              <a:rPr lang="pl-PL" sz="2000" dirty="0"/>
              <a:t>Rozwiązywanie problemów w relacjach</a:t>
            </a:r>
          </a:p>
          <a:p>
            <a:r>
              <a:rPr lang="pl-PL" sz="2000" b="1" dirty="0"/>
              <a:t>Wzmacnianie potencjału</a:t>
            </a:r>
          </a:p>
          <a:p>
            <a:r>
              <a:rPr lang="pl-PL" sz="2000" dirty="0"/>
              <a:t>Wyzwalanie ludzi do wzbogacania ich dobrostanu.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34</a:t>
            </a:fld>
            <a:endParaRPr lang="pl-PL"/>
          </a:p>
        </p:txBody>
      </p:sp>
      <p:pic>
        <p:nvPicPr>
          <p:cNvPr id="6" name="Picture 2" descr="http://profile.ak.fbcdn.net/hprofile-ak-snc4/50352_159001600035_5581537_n.jpg">
            <a:extLst>
              <a:ext uri="{FF2B5EF4-FFF2-40B4-BE49-F238E27FC236}">
                <a16:creationId xmlns:a16="http://schemas.microsoft.com/office/drawing/2014/main" xmlns="" id="{2F00E786-F29C-1B41-A3D9-7618A4FA3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92896"/>
            <a:ext cx="344189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976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288032" y="1556792"/>
            <a:ext cx="5436096" cy="4873752"/>
          </a:xfrm>
        </p:spPr>
        <p:txBody>
          <a:bodyPr>
            <a:normAutofit fontScale="92500" lnSpcReduction="10000"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Sojusz między pomagającym a „klientem”</a:t>
            </a:r>
          </a:p>
          <a:p>
            <a:pPr marL="182563" indent="0">
              <a:buNone/>
            </a:pPr>
            <a:r>
              <a:rPr lang="pl-PL" altLang="pl-PL" sz="2000" dirty="0"/>
              <a:t>Badania skuteczności działań na rzecz dzieci i rodzin (</a:t>
            </a:r>
            <a:r>
              <a:rPr lang="pl-PL" altLang="pl-PL" sz="2000" dirty="0" err="1"/>
              <a:t>Wampold</a:t>
            </a:r>
            <a:r>
              <a:rPr lang="pl-PL" altLang="pl-PL" sz="2000" dirty="0"/>
              <a:t> i Lambert). Skuteczność zależy od:</a:t>
            </a:r>
          </a:p>
          <a:p>
            <a:pPr marL="182563" indent="0">
              <a:buNone/>
            </a:pPr>
            <a:endParaRPr lang="pl-PL" altLang="pl-PL" sz="2000" dirty="0"/>
          </a:p>
          <a:p>
            <a:pPr marL="182563" indent="0">
              <a:buNone/>
            </a:pPr>
            <a:r>
              <a:rPr lang="pl-PL" altLang="pl-PL" sz="2000" dirty="0"/>
              <a:t>15 % - dobór terapii, </a:t>
            </a:r>
          </a:p>
          <a:p>
            <a:pPr marL="182563" indent="0">
              <a:buNone/>
            </a:pPr>
            <a:r>
              <a:rPr lang="pl-PL" altLang="pl-PL" sz="2000" dirty="0"/>
              <a:t>40 % - przypadkowe wydarzenia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45 % </a:t>
            </a:r>
            <a:r>
              <a:rPr lang="pl-PL" altLang="pl-PL" sz="2000" b="1" dirty="0"/>
              <a:t>- przeświadczenie klienta,</a:t>
            </a:r>
          </a:p>
          <a:p>
            <a:pPr marL="182563" indent="0">
              <a:buNone/>
            </a:pPr>
            <a:r>
              <a:rPr lang="pl-PL" altLang="pl-PL" sz="2000" b="1" dirty="0"/>
              <a:t>że  pomagający jest osobą ciepłą, rozumiejącą, akceptującą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	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	Ważne jest osobiste zaangażowanie pomagającego, autentyczność, szczerość, empatia.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35</a:t>
            </a:fld>
            <a:endParaRPr lang="pl-PL"/>
          </a:p>
        </p:txBody>
      </p:sp>
      <p:pic>
        <p:nvPicPr>
          <p:cNvPr id="6" name="Picture 4" descr="C:\Users\IV\AppData\Local\Microsoft\Windows\Temporary Internet Files\Content.IE5\S5VZQBE1\nqy8bz2qmxm[1].gif">
            <a:extLst>
              <a:ext uri="{FF2B5EF4-FFF2-40B4-BE49-F238E27FC236}">
                <a16:creationId xmlns:a16="http://schemas.microsoft.com/office/drawing/2014/main" xmlns="" id="{58512E0E-33F9-7C4F-A8B2-360AC39D39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266" y="2967021"/>
            <a:ext cx="2736165" cy="205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65521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6722864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1" dirty="0">
                <a:solidFill>
                  <a:srgbClr val="FF0000"/>
                </a:solidFill>
              </a:rPr>
              <a:t>Steve de </a:t>
            </a:r>
            <a:r>
              <a:rPr lang="pl-PL" b="1" dirty="0" err="1">
                <a:solidFill>
                  <a:srgbClr val="FF0000"/>
                </a:solidFill>
              </a:rPr>
              <a:t>Shazer</a:t>
            </a:r>
            <a:r>
              <a:rPr lang="pl-PL" b="1" dirty="0">
                <a:solidFill>
                  <a:srgbClr val="FF0000"/>
                </a:solidFill>
              </a:rPr>
              <a:t> i </a:t>
            </a:r>
            <a:r>
              <a:rPr lang="pl-PL" b="1" dirty="0" err="1">
                <a:solidFill>
                  <a:srgbClr val="FF0000"/>
                </a:solidFill>
              </a:rPr>
              <a:t>Insoo</a:t>
            </a:r>
            <a:r>
              <a:rPr lang="pl-PL" b="1" dirty="0">
                <a:solidFill>
                  <a:srgbClr val="FF0000"/>
                </a:solidFill>
              </a:rPr>
              <a:t> Kim Berg      </a:t>
            </a:r>
          </a:p>
          <a:p>
            <a:pPr marL="0" indent="0">
              <a:buNone/>
            </a:pPr>
            <a:r>
              <a:rPr lang="pl-PL" b="1" dirty="0">
                <a:solidFill>
                  <a:srgbClr val="FF0000"/>
                </a:solidFill>
              </a:rPr>
              <a:t>          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sz="2000" dirty="0"/>
              <a:t>Twórcy Ośrodka Terapii Krótkoterminowej w </a:t>
            </a:r>
            <a:r>
              <a:rPr lang="pl-PL" sz="2000" dirty="0" err="1"/>
              <a:t>Milwakee</a:t>
            </a:r>
            <a:r>
              <a:rPr lang="pl-PL" sz="2000" dirty="0"/>
              <a:t> (USA) – lata 80-te xx wieku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sz="2000" dirty="0"/>
              <a:t>De </a:t>
            </a:r>
            <a:r>
              <a:rPr lang="pl-PL" sz="2000" dirty="0" err="1"/>
              <a:t>Shazer</a:t>
            </a:r>
            <a:r>
              <a:rPr lang="pl-PL" sz="2000" dirty="0"/>
              <a:t> był muzykiem </a:t>
            </a:r>
          </a:p>
          <a:p>
            <a:pPr marL="0" indent="0">
              <a:buNone/>
            </a:pPr>
            <a:r>
              <a:rPr lang="pl-PL" sz="2000" dirty="0"/>
              <a:t>   i psychoterapeutą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l-PL" sz="2000" dirty="0"/>
              <a:t>Wywarli ogromny wpływ</a:t>
            </a:r>
          </a:p>
          <a:p>
            <a:pPr marL="0" indent="0">
              <a:buNone/>
            </a:pPr>
            <a:r>
              <a:rPr lang="pl-PL" sz="2000" dirty="0"/>
              <a:t>   na rozwój podejścia </a:t>
            </a:r>
          </a:p>
          <a:p>
            <a:pPr marL="0" indent="0">
              <a:buNone/>
            </a:pPr>
            <a:r>
              <a:rPr lang="pl-PL" sz="2000" dirty="0"/>
              <a:t>   skupionego na </a:t>
            </a:r>
          </a:p>
          <a:p>
            <a:pPr marL="0" indent="0">
              <a:buNone/>
            </a:pPr>
            <a:r>
              <a:rPr lang="pl-PL" sz="2000" dirty="0"/>
              <a:t>   rozwiązaniach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36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19" y="16559"/>
            <a:ext cx="6689229" cy="1306268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6C41D765-95DF-E149-B307-744CEF36BA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717032"/>
            <a:ext cx="203200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730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23528" y="1600200"/>
            <a:ext cx="4330824" cy="48737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b="1" dirty="0">
                <a:solidFill>
                  <a:srgbClr val="FF0000"/>
                </a:solidFill>
              </a:rPr>
              <a:t>Motywacja, nadzieja, optymizm</a:t>
            </a:r>
          </a:p>
          <a:p>
            <a:pPr marL="0" indent="0">
              <a:buNone/>
            </a:pPr>
            <a:r>
              <a:rPr lang="pl-PL" dirty="0"/>
              <a:t>Głównym celem stosowania podejścia skupionego na rozwiązaniach jest:</a:t>
            </a:r>
          </a:p>
          <a:p>
            <a:r>
              <a:rPr lang="pl-PL" dirty="0"/>
              <a:t>pobudzenie motywacji do zmiany, </a:t>
            </a:r>
          </a:p>
          <a:p>
            <a:r>
              <a:rPr lang="pl-PL" dirty="0"/>
              <a:t>budowanie nadziei na  pozytywne rozwiązanie problemu – w oparciu o własne kompetencje, zasoby oraz zasoby zewnętrzne</a:t>
            </a:r>
          </a:p>
          <a:p>
            <a:r>
              <a:rPr lang="pl-PL" dirty="0"/>
              <a:t>budowanie realnych podstaw do mądrego optymizmu, opartego na przeświadczeniu o własnych możliwościach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37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19" y="16559"/>
            <a:ext cx="6689229" cy="130626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xmlns="" id="{8DA46BF4-8E71-D845-8AA0-410CB0E371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2564904"/>
            <a:ext cx="395059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726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268760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pl-PL" b="1" dirty="0">
                <a:solidFill>
                  <a:srgbClr val="FF0000"/>
                </a:solidFill>
              </a:rPr>
              <a:t>„Zasady” Steve de </a:t>
            </a:r>
            <a:r>
              <a:rPr lang="pl-PL" b="1" dirty="0" err="1">
                <a:solidFill>
                  <a:srgbClr val="FF0000"/>
                </a:solidFill>
              </a:rPr>
              <a:t>Shazer’a</a:t>
            </a:r>
            <a:endParaRPr lang="pl-PL" b="1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pl-PL" sz="2000" b="1" dirty="0"/>
              <a:t>Jeżeli  coś działa, nie zmieniaj tego</a:t>
            </a:r>
          </a:p>
          <a:p>
            <a:pPr>
              <a:spcBef>
                <a:spcPts val="0"/>
              </a:spcBef>
            </a:pPr>
            <a:r>
              <a:rPr lang="pl-PL" sz="2000" b="1" dirty="0"/>
              <a:t>Jeżeli coś nie działa, zrób coś innego</a:t>
            </a:r>
          </a:p>
          <a:p>
            <a:pPr>
              <a:spcBef>
                <a:spcPts val="0"/>
              </a:spcBef>
            </a:pPr>
            <a:r>
              <a:rPr lang="pl-PL" sz="2000" b="1" dirty="0"/>
              <a:t>Znajdź wyjątki w problemie</a:t>
            </a:r>
          </a:p>
          <a:p>
            <a:pPr>
              <a:spcBef>
                <a:spcPts val="0"/>
              </a:spcBef>
            </a:pPr>
            <a:r>
              <a:rPr lang="pl-PL" sz="2000" b="1" dirty="0"/>
              <a:t>Zmiana jest nieunikniona</a:t>
            </a:r>
          </a:p>
          <a:p>
            <a:pPr>
              <a:spcBef>
                <a:spcPts val="0"/>
              </a:spcBef>
            </a:pPr>
            <a:r>
              <a:rPr lang="pl-PL" sz="2000" b="1" dirty="0"/>
              <a:t>Potrzebna jest tylko mała zmiana.</a:t>
            </a:r>
          </a:p>
          <a:p>
            <a:pPr lvl="0">
              <a:spcBef>
                <a:spcPts val="0"/>
              </a:spcBef>
            </a:pPr>
            <a:r>
              <a:rPr lang="pl-PL" sz="2000" b="1" dirty="0"/>
              <a:t>Większość klientów już posiada zasoby potrzebne do zmiany. </a:t>
            </a:r>
          </a:p>
          <a:p>
            <a:pPr lvl="0">
              <a:spcBef>
                <a:spcPts val="0"/>
              </a:spcBef>
            </a:pPr>
            <a:r>
              <a:rPr lang="pl-PL" sz="2000" b="1" dirty="0"/>
              <a:t>Problemy to nieskuteczne próby radzenia sobie z trudnościami.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38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19" y="16559"/>
            <a:ext cx="6689229" cy="1306268"/>
          </a:xfrm>
          <a:prstGeom prst="rect">
            <a:avLst/>
          </a:prstGeom>
        </p:spPr>
      </p:pic>
      <p:pic>
        <p:nvPicPr>
          <p:cNvPr id="8" name="Picture 2" descr="C:\Users\Admin\Desktop\5-phases-of-change-e1442210202285-1024x393.jpg">
            <a:extLst>
              <a:ext uri="{FF2B5EF4-FFF2-40B4-BE49-F238E27FC236}">
                <a16:creationId xmlns:a16="http://schemas.microsoft.com/office/drawing/2014/main" xmlns="" id="{0840FBB9-5D55-574D-AB42-861025718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53136"/>
            <a:ext cx="5184576" cy="198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009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3567" y="1556792"/>
            <a:ext cx="7000076" cy="48164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1" dirty="0">
                <a:solidFill>
                  <a:srgbClr val="FF0000"/>
                </a:solidFill>
              </a:rPr>
              <a:t>Rodzaje pytań podejścia skupionego na rozwiązaniach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l-PL" b="1" dirty="0"/>
              <a:t>1. </a:t>
            </a:r>
            <a:r>
              <a:rPr lang="pl-PL" sz="2000" b="1" dirty="0"/>
              <a:t>Pytanie o cel (w tym marzenia)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2000" b="1" dirty="0"/>
              <a:t>2. Pytania „co jeszcze?”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2000" b="1" dirty="0"/>
              <a:t>3. Pytania o wyjątki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2000" b="1" dirty="0"/>
              <a:t>4. Pytania skalujące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pl-PL" sz="2000" b="1" dirty="0"/>
              <a:t>5. Pytania o umiejętności (kompetencje) </a:t>
            </a:r>
          </a:p>
          <a:p>
            <a:pPr marL="0" indent="0" algn="ctr">
              <a:buNone/>
            </a:pPr>
            <a:r>
              <a:rPr lang="pl-PL" sz="2000" b="1" dirty="0"/>
              <a:t>Zwykle pytania zaczynają się od „co?” i </a:t>
            </a:r>
            <a:r>
              <a:rPr lang="pl-PL" b="1" dirty="0"/>
              <a:t>„jak?”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39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19" y="16559"/>
            <a:ext cx="6689229" cy="1306268"/>
          </a:xfrm>
          <a:prstGeom prst="rect">
            <a:avLst/>
          </a:prstGeom>
        </p:spPr>
      </p:pic>
      <p:pic>
        <p:nvPicPr>
          <p:cNvPr id="8" name="Picture 2" descr="http://www.sativex.co.uk/data/image/outcome-measures.jpg">
            <a:extLst>
              <a:ext uri="{FF2B5EF4-FFF2-40B4-BE49-F238E27FC236}">
                <a16:creationId xmlns:a16="http://schemas.microsoft.com/office/drawing/2014/main" xmlns="" id="{D4F0E487-9961-C34D-98C6-FB198BD44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930" y="5013176"/>
            <a:ext cx="6513349" cy="1300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3913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4475DF1-573E-4B46-A4F9-318A44F8F3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5626968" cy="52772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A9AD529-3EBF-3645-981A-F984788E41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</a:t>
            </a:fld>
            <a:endParaRPr lang="pl-PL"/>
          </a:p>
        </p:txBody>
      </p:sp>
      <p:pic>
        <p:nvPicPr>
          <p:cNvPr id="6" name="Obraz 3">
            <a:extLst>
              <a:ext uri="{FF2B5EF4-FFF2-40B4-BE49-F238E27FC236}">
                <a16:creationId xmlns:a16="http://schemas.microsoft.com/office/drawing/2014/main" xmlns="" id="{1EE6DA0D-2C9E-ED40-9214-C5F52EA53A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0084"/>
            <a:ext cx="1149988" cy="132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4">
            <a:extLst>
              <a:ext uri="{FF2B5EF4-FFF2-40B4-BE49-F238E27FC236}">
                <a16:creationId xmlns:a16="http://schemas.microsoft.com/office/drawing/2014/main" xmlns="" id="{F2A58A2C-C570-7C4E-9735-74BE8C29F6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0"/>
            <a:ext cx="1645945" cy="16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330200"/>
            <a:ext cx="8890000" cy="652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9621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0833001"/>
              </p:ext>
            </p:extLst>
          </p:nvPr>
        </p:nvGraphicFramePr>
        <p:xfrm>
          <a:off x="179512" y="44624"/>
          <a:ext cx="8856984" cy="67177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070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499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663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000" b="1" dirty="0">
                          <a:effectLst/>
                        </a:rPr>
                        <a:t>Podejście skupione na problemach</a:t>
                      </a:r>
                      <a:endParaRPr lang="pl-PL" sz="2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800" dirty="0">
                          <a:effectLst/>
                        </a:rPr>
                        <a:t>Podejście skupione na rozwiązaniach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972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pl-PL" sz="1800" dirty="0">
                          <a:effectLst/>
                        </a:rPr>
                        <a:t>Przeprowadź diagnozę problemu.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pl-PL" sz="1800" dirty="0">
                          <a:effectLst/>
                        </a:rPr>
                        <a:t>Zidentyfikuj to, czego pragnie klient.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46682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800" dirty="0">
                          <a:effectLst/>
                        </a:rPr>
                        <a:t>2. Zbierz wszystkie możliwe informacje  w celu zaklasyfikowania klienta i jego problemu.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800" dirty="0">
                          <a:effectLst/>
                        </a:rPr>
                        <a:t>2. Pozwól klientowi powiedzieć, kim jest.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284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800" dirty="0">
                          <a:effectLst/>
                        </a:rPr>
                        <a:t>3. Profesjonalista jest ekspertem.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800" dirty="0">
                          <a:effectLst/>
                        </a:rPr>
                        <a:t>3. Klient jest „ekspertem” w sprawie swojego życia.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284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800" dirty="0">
                          <a:effectLst/>
                        </a:rPr>
                        <a:t>4. Przeanalizować przyczyny i skutki problemu klienta.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800" dirty="0">
                          <a:effectLst/>
                        </a:rPr>
                        <a:t>4. Zidentyfikować mocne strony i zasoby klienta, które mogą pomóc mu osiągnąć cel.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246682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800" dirty="0">
                          <a:effectLst/>
                        </a:rPr>
                        <a:t>5. Profesjonalista opracowuje plan pomocy, który ma być zrealizowany przez klienta.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800" dirty="0">
                          <a:effectLst/>
                        </a:rPr>
                        <a:t>5. Profesjonalista współpracuje z klientem w celu zidentyfikowania sposobów osiągnięcia celu przez klienta.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246682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800" dirty="0">
                          <a:effectLst/>
                        </a:rPr>
                        <a:t>6. Plan jest realizowany w logiczny sposób, metodą „krok po kroku”.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pl-PL" sz="1800" dirty="0">
                          <a:effectLst/>
                        </a:rPr>
                        <a:t>6. Plan jest realizowany w sposób najbardziej odpowiadający osobowości klienta i jego potrzebom. 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39950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4906888" cy="4873752"/>
          </a:xfrm>
        </p:spPr>
        <p:txBody>
          <a:bodyPr>
            <a:normAutofit/>
          </a:bodyPr>
          <a:lstStyle/>
          <a:p>
            <a:endParaRPr lang="pl-PL" b="1" dirty="0"/>
          </a:p>
          <a:p>
            <a:pPr marL="0" indent="0" algn="ctr">
              <a:buNone/>
            </a:pPr>
            <a:r>
              <a:rPr lang="pl-PL" b="1" dirty="0">
                <a:solidFill>
                  <a:schemeClr val="tx1">
                    <a:lumMod val="75000"/>
                  </a:schemeClr>
                </a:solidFill>
              </a:rPr>
              <a:t>Problemy a rozwiązania wg PSR</a:t>
            </a:r>
          </a:p>
          <a:p>
            <a:endParaRPr lang="pl-PL" sz="2200" dirty="0"/>
          </a:p>
          <a:p>
            <a:r>
              <a:rPr lang="pl-PL" sz="2000" dirty="0"/>
              <a:t>Nie ma porażek – jest możliwość nauki</a:t>
            </a:r>
          </a:p>
          <a:p>
            <a:r>
              <a:rPr lang="pl-PL" sz="2000" dirty="0"/>
              <a:t>Nie ma problemów – są możliwości</a:t>
            </a:r>
          </a:p>
          <a:p>
            <a:r>
              <a:rPr lang="pl-PL" sz="2000" dirty="0"/>
              <a:t>Nie ma jednego wyjścia – jest ich wiele</a:t>
            </a:r>
          </a:p>
          <a:p>
            <a:r>
              <a:rPr lang="pl-PL" sz="2000" dirty="0"/>
              <a:t>Nie ma ludzi niewspółpracujących – są ludzie, których języka nie znamy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41</a:t>
            </a:fld>
            <a:endParaRPr lang="pl-PL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19" y="16559"/>
            <a:ext cx="6689229" cy="1306268"/>
          </a:xfrm>
          <a:prstGeom prst="rect">
            <a:avLst/>
          </a:prstGeom>
        </p:spPr>
      </p:pic>
      <p:pic>
        <p:nvPicPr>
          <p:cNvPr id="9" name="Picture 3" descr="C:\Users\Admin\Desktop\lightstock_81508_medium_john_.jpg">
            <a:extLst>
              <a:ext uri="{FF2B5EF4-FFF2-40B4-BE49-F238E27FC236}">
                <a16:creationId xmlns:a16="http://schemas.microsoft.com/office/drawing/2014/main" xmlns="" id="{F6FA8BB1-F2A4-EA43-AF14-9F572219A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693" y="2060848"/>
            <a:ext cx="2926123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633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/>
        </p:nvSpPr>
        <p:spPr>
          <a:xfrm>
            <a:off x="2123728" y="5589240"/>
            <a:ext cx="68315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1600" b="1" dirty="0">
                <a:latin typeface="Calibri" pitchFamily="34" charset="0"/>
              </a:rPr>
              <a:t>Projekt pn. „Dla rodziny” - doskonalenie zawodowe kadr systemu wspierania rodziny i pieczy zastępczej jest współfinansowany przez Unię Europejską ze środków Europejskiego Funduszu Społecznego w ramach Programu Operacyjnego Wiedza Edukacja Rozwój na lata 2014-2020</a:t>
            </a:r>
          </a:p>
        </p:txBody>
      </p:sp>
      <p:sp>
        <p:nvSpPr>
          <p:cNvPr id="7" name="Prostokąt 6"/>
          <p:cNvSpPr/>
          <p:nvPr/>
        </p:nvSpPr>
        <p:spPr>
          <a:xfrm>
            <a:off x="2411760" y="2704237"/>
            <a:ext cx="2646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b="1" dirty="0"/>
          </a:p>
          <a:p>
            <a:pPr algn="ctr"/>
            <a:endParaRPr lang="pl-PL" b="1" dirty="0"/>
          </a:p>
          <a:p>
            <a:pPr algn="ctr"/>
            <a:endParaRPr lang="pl-PL" b="1" dirty="0"/>
          </a:p>
          <a:p>
            <a:pPr algn="ctr"/>
            <a:endParaRPr lang="pl-PL" b="1" dirty="0"/>
          </a:p>
        </p:txBody>
      </p:sp>
      <p:sp>
        <p:nvSpPr>
          <p:cNvPr id="14" name="Prostokąt 13"/>
          <p:cNvSpPr/>
          <p:nvPr/>
        </p:nvSpPr>
        <p:spPr>
          <a:xfrm>
            <a:off x="5057800" y="2768427"/>
            <a:ext cx="31622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b="1" dirty="0"/>
          </a:p>
          <a:p>
            <a:pPr algn="ctr"/>
            <a:endParaRPr lang="pl-PL" b="1" dirty="0"/>
          </a:p>
        </p:txBody>
      </p:sp>
      <p:sp>
        <p:nvSpPr>
          <p:cNvPr id="15" name="Tytuł 1"/>
          <p:cNvSpPr txBox="1">
            <a:spLocks/>
          </p:cNvSpPr>
          <p:nvPr/>
        </p:nvSpPr>
        <p:spPr>
          <a:xfrm>
            <a:off x="1934632" y="3501008"/>
            <a:ext cx="6764362" cy="6477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pl-PL" sz="2800" b="1" dirty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www.sosdlarodziny.com</a:t>
            </a:r>
            <a:endParaRPr lang="pl-PL" b="1" dirty="0">
              <a:ln w="0"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42</a:t>
            </a:fld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2555776" y="2132856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>
                <a:latin typeface="Calibri" panose="020F0502020204030204" pitchFamily="34" charset="0"/>
                <a:cs typeface="Calibri" panose="020F0502020204030204" pitchFamily="34" charset="0"/>
              </a:rPr>
              <a:t>DZIĘKUJĘ ZA UWAGĘ.</a:t>
            </a:r>
          </a:p>
        </p:txBody>
      </p:sp>
    </p:spTree>
    <p:extLst>
      <p:ext uri="{BB962C8B-B14F-4D97-AF65-F5344CB8AC3E}">
        <p14:creationId xmlns:p14="http://schemas.microsoft.com/office/powerpoint/2010/main" val="268685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4475DF1-573E-4B46-A4F9-318A44F8F3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331640" y="1444276"/>
            <a:ext cx="5626968" cy="5277200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pl-PL" alt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Sposoby realizacji Ustawy</a:t>
            </a:r>
          </a:p>
          <a:p>
            <a:pPr marL="0" indent="0">
              <a:buNone/>
              <a:defRPr/>
            </a:pPr>
            <a:endParaRPr lang="pl-PL" b="1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altLang="pl-PL" dirty="0">
              <a:solidFill>
                <a:srgbClr val="C00000"/>
              </a:solidFill>
            </a:endParaRPr>
          </a:p>
          <a:p>
            <a:pPr marL="0" indent="0">
              <a:buNone/>
              <a:defRPr/>
            </a:pPr>
            <a:endParaRPr lang="pl-PL" altLang="pl-PL" dirty="0">
              <a:solidFill>
                <a:srgbClr val="C00000"/>
              </a:solidFill>
            </a:endParaRPr>
          </a:p>
          <a:p>
            <a:pPr marL="0" indent="0">
              <a:buNone/>
              <a:defRPr/>
            </a:pPr>
            <a:endParaRPr lang="pl-PL" altLang="pl-PL" dirty="0">
              <a:solidFill>
                <a:srgbClr val="C00000"/>
              </a:solidFill>
            </a:endParaRPr>
          </a:p>
          <a:p>
            <a:pPr marL="0" indent="0">
              <a:buNone/>
              <a:defRPr/>
            </a:pPr>
            <a:r>
              <a:rPr lang="pl-PL" altLang="pl-PL" b="1" dirty="0">
                <a:solidFill>
                  <a:srgbClr val="C00000"/>
                </a:solidFill>
              </a:rPr>
              <a:t>Podejście wzmacniające</a:t>
            </a: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A9AD529-3EBF-3645-981A-F984788E41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5</a:t>
            </a:fld>
            <a:endParaRPr lang="pl-PL"/>
          </a:p>
        </p:txBody>
      </p:sp>
      <p:pic>
        <p:nvPicPr>
          <p:cNvPr id="5" name="Obraz 1">
            <a:extLst>
              <a:ext uri="{FF2B5EF4-FFF2-40B4-BE49-F238E27FC236}">
                <a16:creationId xmlns:a16="http://schemas.microsoft.com/office/drawing/2014/main" xmlns="" id="{39833C54-ED9E-C847-BC8C-F1F934D947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949" y="2276872"/>
            <a:ext cx="4343871" cy="2708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7494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4475DF1-573E-4B46-A4F9-318A44F8F3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5626968" cy="5277200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pl-PL" alt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Sposoby realizacji Ustawy</a:t>
            </a:r>
          </a:p>
          <a:p>
            <a:pPr marL="0" indent="0">
              <a:buNone/>
              <a:defRPr/>
            </a:pPr>
            <a:endParaRPr lang="pl-PL" b="1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pl-PL" altLang="pl-PL" b="1" dirty="0">
                <a:solidFill>
                  <a:srgbClr val="C00000"/>
                </a:solidFill>
              </a:rPr>
              <a:t>Celowość pracy</a:t>
            </a: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A9AD529-3EBF-3645-981A-F984788E41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6</a:t>
            </a:fld>
            <a:endParaRPr lang="pl-PL"/>
          </a:p>
        </p:txBody>
      </p:sp>
      <p:pic>
        <p:nvPicPr>
          <p:cNvPr id="6" name="Picture 2" descr="http://www.kanalizacja.idabrowa.pl/uploads/pub/pages/page_265/celowo%C5%9B%C4%87.jpg">
            <a:extLst>
              <a:ext uri="{FF2B5EF4-FFF2-40B4-BE49-F238E27FC236}">
                <a16:creationId xmlns:a16="http://schemas.microsoft.com/office/drawing/2014/main" xmlns="" id="{97F89610-B083-1747-8E37-FA2EAE24A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452" y="2276872"/>
            <a:ext cx="3053754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523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4475DF1-573E-4B46-A4F9-318A44F8F3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5626968" cy="5277200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pl-PL" alt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Sposoby realizacji Ustawy</a:t>
            </a:r>
          </a:p>
          <a:p>
            <a:pPr marL="0" indent="0">
              <a:buNone/>
              <a:defRPr/>
            </a:pPr>
            <a:endParaRPr lang="pl-PL" b="1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pl-PL" altLang="pl-PL" b="1" dirty="0">
                <a:solidFill>
                  <a:srgbClr val="C00000"/>
                </a:solidFill>
              </a:rPr>
              <a:t>Nauka o więzi</a:t>
            </a: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A9AD529-3EBF-3645-981A-F984788E41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7</a:t>
            </a:fld>
            <a:endParaRPr lang="pl-PL"/>
          </a:p>
        </p:txBody>
      </p:sp>
      <p:pic>
        <p:nvPicPr>
          <p:cNvPr id="5" name="Picture 2" descr="http://2.bp.blogspot.com/_1PcngHQ9iV0/SEEzVa-96sI/AAAAAAAAAY8/hIb1mvGh8Bs/s320/1014136_hands.jpg">
            <a:extLst>
              <a:ext uri="{FF2B5EF4-FFF2-40B4-BE49-F238E27FC236}">
                <a16:creationId xmlns:a16="http://schemas.microsoft.com/office/drawing/2014/main" xmlns="" id="{B8A6B26F-6AE0-544C-8214-61880B41E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060848"/>
            <a:ext cx="3543300" cy="2481262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287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4475DF1-573E-4B46-A4F9-318A44F8F3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5260466" cy="59046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  <a:defRPr/>
            </a:pPr>
            <a:r>
              <a:rPr lang="pl-PL" alt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Sposoby realizacji Ustawy</a:t>
            </a: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pl-PL" altLang="pl-PL" sz="2600" dirty="0"/>
              <a:t>John </a:t>
            </a:r>
            <a:r>
              <a:rPr lang="pl-PL" altLang="pl-PL" sz="2600" dirty="0" err="1"/>
              <a:t>Bowlby</a:t>
            </a:r>
            <a:r>
              <a:rPr lang="pl-PL" altLang="pl-PL" sz="2600" dirty="0"/>
              <a:t> 1937 – pierwszy sławny wykład w Brytyjskim Towarzystwie Psychoanalitycznym</a:t>
            </a:r>
          </a:p>
          <a:p>
            <a:pPr marL="0" indent="0">
              <a:lnSpc>
                <a:spcPct val="90000"/>
              </a:lnSpc>
              <a:buNone/>
            </a:pPr>
            <a:endParaRPr lang="pl-PL" altLang="pl-PL" sz="2600" dirty="0"/>
          </a:p>
          <a:p>
            <a:pPr marL="0" indent="0">
              <a:lnSpc>
                <a:spcPct val="90000"/>
              </a:lnSpc>
              <a:buNone/>
            </a:pPr>
            <a:r>
              <a:rPr lang="pl-PL" altLang="pl-PL" sz="2600" dirty="0"/>
              <a:t>Hipoteza - wewnętrznego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pl-PL" altLang="pl-PL" sz="2600" dirty="0"/>
              <a:t>modelu roboczego</a:t>
            </a:r>
            <a:endParaRPr lang="uk-UA" altLang="pl-PL" sz="2600" dirty="0"/>
          </a:p>
          <a:p>
            <a:pPr marL="0" indent="0">
              <a:lnSpc>
                <a:spcPct val="90000"/>
              </a:lnSpc>
              <a:buNone/>
            </a:pPr>
            <a:endParaRPr lang="pl-PL" altLang="pl-PL" sz="2600" dirty="0"/>
          </a:p>
          <a:p>
            <a:pPr marL="0" indent="0">
              <a:lnSpc>
                <a:spcPct val="90000"/>
              </a:lnSpc>
              <a:buNone/>
            </a:pPr>
            <a:r>
              <a:rPr lang="pl-PL" altLang="pl-PL" sz="2600" dirty="0"/>
              <a:t>Są matki podskórnie „wrogie” wobec dzieci, zniecierpliwione, kompensujące swoja wrogość nadopiekuńczością, często sfrustrowane, inne czują neurotyczne poczucie winy, dlatego będą wyłudzać oznaki uczuć lub wdzięczności…”</a:t>
            </a: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pl-PL" altLang="pl-PL" b="1" dirty="0">
                <a:solidFill>
                  <a:srgbClr val="C00000"/>
                </a:solidFill>
              </a:rPr>
              <a:t>Nauka o więzi</a:t>
            </a: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A9AD529-3EBF-3645-981A-F984788E41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8</a:t>
            </a:fld>
            <a:endParaRPr lang="pl-PL"/>
          </a:p>
        </p:txBody>
      </p:sp>
      <p:pic>
        <p:nvPicPr>
          <p:cNvPr id="6" name="Picture 5" descr="http://www.psychotherapyconsultants.co.uk/images/bowlby.jpg">
            <a:extLst>
              <a:ext uri="{FF2B5EF4-FFF2-40B4-BE49-F238E27FC236}">
                <a16:creationId xmlns:a16="http://schemas.microsoft.com/office/drawing/2014/main" xmlns="" id="{5701A0DD-20AD-2C4C-AF1F-B602295EF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599" y="1916832"/>
            <a:ext cx="2382187" cy="2975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400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xmlns="" id="{D4475DF1-573E-4B46-A4F9-318A44F8F3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5260466" cy="590465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pl-PL" altLang="pl-PL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Sposoby realizacji Ustawy</a:t>
            </a: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pl-PL" altLang="pl-PL" sz="2800" dirty="0"/>
              <a:t>Oddawanie dzieci do instytucji z powodów ekonomicznych jest szaleństwem</a:t>
            </a:r>
          </a:p>
          <a:p>
            <a:pPr>
              <a:lnSpc>
                <a:spcPct val="90000"/>
              </a:lnSpc>
            </a:pPr>
            <a:r>
              <a:rPr lang="pl-PL" altLang="pl-PL" sz="2800" dirty="0"/>
              <a:t>Poza wyjątkowymi przypadkami okrucieństwa lub agresji nawet niezaradna, niezorganizowana matka lepiej zabezpieczy potrzeby emocjonalne niż najlepsza instytucja</a:t>
            </a:r>
          </a:p>
          <a:p>
            <a:pPr>
              <a:lnSpc>
                <a:spcPct val="90000"/>
              </a:lnSpc>
            </a:pPr>
            <a:r>
              <a:rPr lang="pl-PL" altLang="pl-PL" sz="2800" dirty="0"/>
              <a:t>„</a:t>
            </a:r>
            <a:r>
              <a:rPr lang="pl-PL" altLang="pl-PL" sz="2800" i="1" dirty="0" err="1"/>
              <a:t>Zdeprywowane</a:t>
            </a:r>
            <a:r>
              <a:rPr lang="pl-PL" altLang="pl-PL" sz="2800" i="1" dirty="0"/>
              <a:t> dzieci są źródłem choroby społecznej tak groźnej i realnej jak tyfus</a:t>
            </a:r>
            <a:r>
              <a:rPr lang="pl-PL" altLang="pl-PL" sz="2800" dirty="0"/>
              <a:t>” – pierwsze hipotezy o międzypokoleniowej transmisji wzorców</a:t>
            </a:r>
          </a:p>
          <a:p>
            <a:pPr algn="ctr">
              <a:lnSpc>
                <a:spcPct val="90000"/>
              </a:lnSpc>
              <a:buNone/>
            </a:pPr>
            <a:endParaRPr lang="pl-PL" altLang="pl-PL" sz="2800" dirty="0"/>
          </a:p>
          <a:p>
            <a:pPr algn="ctr">
              <a:lnSpc>
                <a:spcPct val="90000"/>
              </a:lnSpc>
              <a:buNone/>
            </a:pPr>
            <a:r>
              <a:rPr lang="pl-PL" altLang="pl-PL" sz="2800" dirty="0"/>
              <a:t>„</a:t>
            </a:r>
            <a:r>
              <a:rPr lang="pl-PL" altLang="pl-PL" sz="2800" i="1" dirty="0"/>
              <a:t>Jeśli społeczeństwo szanuje i ceni swoje dzieci – powinno dbać przede wszystkim o </a:t>
            </a:r>
            <a:r>
              <a:rPr lang="pl-PL" altLang="pl-PL" sz="2800" i="1" dirty="0" smtClean="0"/>
              <a:t>rodziców”</a:t>
            </a:r>
            <a:endParaRPr lang="pl-PL" altLang="pl-PL" b="1" dirty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pl-PL" altLang="pl-PL" b="1" dirty="0">
                <a:solidFill>
                  <a:srgbClr val="C00000"/>
                </a:solidFill>
              </a:rPr>
              <a:t>Nauka o więzi</a:t>
            </a:r>
          </a:p>
          <a:p>
            <a:pPr marL="0" indent="0">
              <a:buNone/>
              <a:defRPr/>
            </a:pPr>
            <a:endParaRPr lang="pl-PL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xmlns="" id="{EA9AD529-3EBF-3645-981A-F984788E418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9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CAABFB35-15FE-4947-AE9D-B66569A3EB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008" y="1628800"/>
            <a:ext cx="2400808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909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ykusz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ykusz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Wykusz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AB0695BCCB6204D963DCD0ACDD0380D" ma:contentTypeVersion="20" ma:contentTypeDescription="Utwórz nowy dokument." ma:contentTypeScope="" ma:versionID="c2f508532f87f232551d2d4800e263c6">
  <xsd:schema xmlns:xsd="http://www.w3.org/2001/XMLSchema" xmlns:xs="http://www.w3.org/2001/XMLSchema" xmlns:p="http://schemas.microsoft.com/office/2006/metadata/properties" xmlns:ns2="7b76b4ab-e975-4498-b0c2-aeffdefe2784" xmlns:ns3="42bfd1d9-79d6-41cf-82e9-da7e33cc8946" xmlns:ns4="709452c0-73d7-476a-b4db-88638e06a68c" targetNamespace="http://schemas.microsoft.com/office/2006/metadata/properties" ma:root="true" ma:fieldsID="24924b01e9e02c3fafde1ac723c80167" ns2:_="" ns3:_="" ns4:_="">
    <xsd:import namespace="7b76b4ab-e975-4498-b0c2-aeffdefe2784"/>
    <xsd:import namespace="42bfd1d9-79d6-41cf-82e9-da7e33cc8946"/>
    <xsd:import namespace="709452c0-73d7-476a-b4db-88638e06a6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4:TaxCatchAll" minOccurs="0"/>
                <xsd:element ref="ns2:lcf76f155ced4ddcb4097134ff3c332f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76b4ab-e975-4498-b0c2-aeffdefe27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Tagi obrazów" ma:readOnly="false" ma:fieldId="{5cf76f15-5ced-4ddc-b409-7134ff3c332f}" ma:taxonomyMulti="true" ma:sspId="9abd3792-fb4e-4634-9c85-54c7d6c4d8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bfd1d9-79d6-41cf-82e9-da7e33cc894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Udostępnianie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Udostępnione dla — szczegóły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9452c0-73d7-476a-b4db-88638e06a68c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9d47a331-880b-4baa-9b4f-4ab4f3c77790}" ma:internalName="TaxCatchAll" ma:showField="CatchAllData" ma:web="709452c0-73d7-476a-b4db-88638e06a6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76b4ab-e975-4498-b0c2-aeffdefe2784">
      <Terms xmlns="http://schemas.microsoft.com/office/infopath/2007/PartnerControls"/>
    </lcf76f155ced4ddcb4097134ff3c332f>
    <TaxCatchAll xmlns="709452c0-73d7-476a-b4db-88638e06a68c" xsi:nil="true"/>
  </documentManagement>
</p:properties>
</file>

<file path=customXml/itemProps1.xml><?xml version="1.0" encoding="utf-8"?>
<ds:datastoreItem xmlns:ds="http://schemas.openxmlformats.org/officeDocument/2006/customXml" ds:itemID="{159802F2-690C-41A1-ACE2-355C6CEBF62A}"/>
</file>

<file path=customXml/itemProps2.xml><?xml version="1.0" encoding="utf-8"?>
<ds:datastoreItem xmlns:ds="http://schemas.openxmlformats.org/officeDocument/2006/customXml" ds:itemID="{F45FA6B7-B338-46BC-B19A-D16D3FCB867F}"/>
</file>

<file path=customXml/itemProps3.xml><?xml version="1.0" encoding="utf-8"?>
<ds:datastoreItem xmlns:ds="http://schemas.openxmlformats.org/officeDocument/2006/customXml" ds:itemID="{9F8E750A-0CB3-421E-81CA-DEFE1AF0436C}"/>
</file>

<file path=docProps/app.xml><?xml version="1.0" encoding="utf-8"?>
<Properties xmlns="http://schemas.openxmlformats.org/officeDocument/2006/extended-properties" xmlns:vt="http://schemas.openxmlformats.org/officeDocument/2006/docPropsVTypes">
  <Template>{BA89B4EF-5227-354A-B57D-AD27880EC627}tf16401378</Template>
  <TotalTime>618</TotalTime>
  <Words>1627</Words>
  <Application>Microsoft Office PowerPoint</Application>
  <PresentationFormat>Pokaz na ekranie (4:3)</PresentationFormat>
  <Paragraphs>383</Paragraphs>
  <Slides>42</Slides>
  <Notes>21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42</vt:i4>
      </vt:variant>
    </vt:vector>
  </HeadingPairs>
  <TitlesOfParts>
    <vt:vector size="43" baseType="lpstr">
      <vt:lpstr>Wykusz</vt:lpstr>
      <vt:lpstr>Planowanie pracy z dzieckiem w placówce opiekuńczo – wychowawczej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Admin</dc:creator>
  <cp:lastModifiedBy>Marzena Piechowiak</cp:lastModifiedBy>
  <cp:revision>73</cp:revision>
  <dcterms:created xsi:type="dcterms:W3CDTF">2017-10-11T07:02:49Z</dcterms:created>
  <dcterms:modified xsi:type="dcterms:W3CDTF">2023-11-21T15:30:31Z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0x010100EAB0695BCCB6204D963DCD0ACDD0380D</vt:lpwstr>
  </property>
</Properties>
</file>