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39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3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4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4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0"/>
  </p:notesMasterIdLst>
  <p:sldIdLst>
    <p:sldId id="256" r:id="rId2"/>
    <p:sldId id="294" r:id="rId3"/>
    <p:sldId id="295" r:id="rId4"/>
    <p:sldId id="296" r:id="rId5"/>
    <p:sldId id="297" r:id="rId6"/>
    <p:sldId id="300" r:id="rId7"/>
    <p:sldId id="298" r:id="rId8"/>
    <p:sldId id="301" r:id="rId9"/>
    <p:sldId id="299" r:id="rId10"/>
    <p:sldId id="302" r:id="rId11"/>
    <p:sldId id="360" r:id="rId12"/>
    <p:sldId id="361" r:id="rId13"/>
    <p:sldId id="370" r:id="rId14"/>
    <p:sldId id="371" r:id="rId15"/>
    <p:sldId id="374" r:id="rId16"/>
    <p:sldId id="363" r:id="rId17"/>
    <p:sldId id="373" r:id="rId18"/>
    <p:sldId id="364" r:id="rId19"/>
    <p:sldId id="365" r:id="rId20"/>
    <p:sldId id="366" r:id="rId21"/>
    <p:sldId id="367" r:id="rId22"/>
    <p:sldId id="372" r:id="rId23"/>
    <p:sldId id="368" r:id="rId24"/>
    <p:sldId id="375" r:id="rId25"/>
    <p:sldId id="378" r:id="rId26"/>
    <p:sldId id="377" r:id="rId27"/>
    <p:sldId id="376" r:id="rId28"/>
    <p:sldId id="286" r:id="rId29"/>
    <p:sldId id="382" r:id="rId30"/>
    <p:sldId id="381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380" r:id="rId40"/>
    <p:sldId id="282" r:id="rId41"/>
    <p:sldId id="283" r:id="rId42"/>
    <p:sldId id="284" r:id="rId43"/>
    <p:sldId id="285" r:id="rId44"/>
    <p:sldId id="287" r:id="rId45"/>
    <p:sldId id="291" r:id="rId46"/>
    <p:sldId id="288" r:id="rId47"/>
    <p:sldId id="290" r:id="rId48"/>
    <p:sldId id="258" r:id="rId4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0418" autoAdjust="0"/>
    <p:restoredTop sz="94615" autoAdjust="0"/>
  </p:normalViewPr>
  <p:slideViewPr>
    <p:cSldViewPr>
      <p:cViewPr>
        <p:scale>
          <a:sx n="125" d="100"/>
          <a:sy n="125" d="100"/>
        </p:scale>
        <p:origin x="-3144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3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DD25F-7F4A-4345-9466-82F09DB51700}" type="datetimeFigureOut">
              <a:rPr lang="pl-PL" smtClean="0"/>
              <a:t>21.11.2023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8AD04-8F39-4F87-B04F-2C2EC474D5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722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9612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36706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5161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798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8157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6898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42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3432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46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051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6BD6A40-CB9B-402A-9A98-4BE4783E1746}" type="datetime1">
              <a:rPr lang="pl-PL" smtClean="0"/>
              <a:t>21.11.2023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10" name="Prostokąt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Prostokąt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Prostokąt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Łącznik prostoliniowy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Łącznik prostoliniowy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Prostokąt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8638"/>
            <a:ext cx="4773067" cy="9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E0FE1-720C-4894-8851-AF5AB315B0C1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FE23-E64A-4CE9-8728-2E3FAF219D9A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edyt. styl wz. tyt.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11/21/2023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6416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zawartości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C6FCC8E-3D9E-4AA6-BBDD-60E41A112D20}" type="datetime1">
              <a:rPr lang="pl-PL" smtClean="0"/>
              <a:t>21.11.2023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878" y="188640"/>
            <a:ext cx="4773067" cy="9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00E0398-C7D4-4E38-AA64-EDA9DF8B1C46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9" name="Prostokąt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Łącznik prostoliniowy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Łącznik prostoliniowy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rostokąt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Łącznik prostoliniowy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1D1C-52DE-40BD-9D3B-EC9E587401BA}" type="datetime1">
              <a:rPr lang="pl-PL" smtClean="0"/>
              <a:t>21.11.2023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02248-FE19-4AE2-BCAF-9BF02F67F0DB}" type="datetime1">
              <a:rPr lang="pl-PL" smtClean="0"/>
              <a:t>21.11.2023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6" name="Symbol zastępczy daty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E568E8F-497A-41F2-B3BC-F36D7E59046B}" type="datetime1">
              <a:rPr lang="pl-PL" smtClean="0"/>
              <a:t>21.11.2023</a:t>
            </a:fld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242A4-CB76-40C7-8E42-3DD0ABEA473C}" type="datetime1">
              <a:rPr lang="pl-PL" smtClean="0"/>
              <a:t>21.11.2023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8" name="Łącznik prostoliniowy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Symbol zastępczy zawartości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21" name="Symbol zastępczy daty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BB190-FEFA-4454-97D4-B853EB8A75CF}" type="datetime1">
              <a:rPr lang="pl-PL" smtClean="0"/>
              <a:t>21.11.2023</a:t>
            </a:fld>
            <a:endParaRPr lang="pl-PL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stopki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l-PL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Łącznik prostoliniowy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Łącznik prostoliniowy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ymbol zastępczy daty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DF9E1C-EF9E-4630-9F50-03C23376ACBE}" type="datetime1">
              <a:rPr lang="pl-PL" smtClean="0"/>
              <a:t>21.11.2023</a:t>
            </a:fld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21" name="Symbol zastępczy stopki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/>
              <a:t>Kliknij, aby edytować style wzorca tekstu</a:t>
            </a:r>
          </a:p>
          <a:p>
            <a:pPr lvl="1" eaLnBrk="1" latinLnBrk="0" hangingPunct="1"/>
            <a:r>
              <a:rPr kumimoji="0" lang="pl-PL"/>
              <a:t>Drugi poziom</a:t>
            </a:r>
          </a:p>
          <a:p>
            <a:pPr lvl="2" eaLnBrk="1" latinLnBrk="0" hangingPunct="1"/>
            <a:r>
              <a:rPr kumimoji="0" lang="pl-PL"/>
              <a:t>Trzeci poziom</a:t>
            </a:r>
          </a:p>
          <a:p>
            <a:pPr lvl="3" eaLnBrk="1" latinLnBrk="0" hangingPunct="1"/>
            <a:r>
              <a:rPr kumimoji="0" lang="pl-PL"/>
              <a:t>Czwarty poziom</a:t>
            </a:r>
          </a:p>
          <a:p>
            <a:pPr lvl="4" eaLnBrk="1" latinLnBrk="0" hangingPunct="1"/>
            <a:r>
              <a:rPr kumimoji="0" lang="pl-PL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6FCC8E-3D9E-4AA6-BBDD-60E41A112D20}" type="datetime1">
              <a:rPr lang="pl-PL" smtClean="0"/>
              <a:t>21.11.2023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Łącznik prostoliniowy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about:blank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222401" y="1916832"/>
            <a:ext cx="6381750" cy="1872208"/>
          </a:xfrm>
        </p:spPr>
        <p:txBody>
          <a:bodyPr rtlCol="0" anchor="ctr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l-PL" altLang="pl-PL" sz="4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Wzmacnianie kompetencji rodzin zastępczych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</a:t>
            </a:fld>
            <a:endParaRPr lang="pl-PL"/>
          </a:p>
        </p:txBody>
      </p:sp>
      <p:sp>
        <p:nvSpPr>
          <p:cNvPr id="8" name="Prostokąt 7"/>
          <p:cNvSpPr/>
          <p:nvPr/>
        </p:nvSpPr>
        <p:spPr>
          <a:xfrm>
            <a:off x="4716016" y="4166852"/>
            <a:ext cx="4084638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pl-P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pl-PL" sz="2800" b="1" dirty="0">
                <a:latin typeface="Calibri" panose="020F0502020204030204" pitchFamily="34" charset="0"/>
                <a:cs typeface="Calibri" panose="020F0502020204030204" pitchFamily="34" charset="0"/>
              </a:rPr>
              <a:t>Bartłomiej Kowalik</a:t>
            </a:r>
          </a:p>
        </p:txBody>
      </p:sp>
      <p:sp>
        <p:nvSpPr>
          <p:cNvPr id="11" name="Prostokąt 10"/>
          <p:cNvSpPr/>
          <p:nvPr/>
        </p:nvSpPr>
        <p:spPr>
          <a:xfrm>
            <a:off x="2102266" y="5805264"/>
            <a:ext cx="63580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1400" b="1" dirty="0">
                <a:latin typeface="Calibri" pitchFamily="34" charset="0"/>
              </a:rPr>
              <a:t>Projekt pn. „Dla rodziny” - doskonalenie zawodowe kadr systemu wspierania rodziny i pieczy zastępczej jest współfinansowany przez Unię Europejską ze środków Europejskiego Funduszu Społecznego w ramach Programu Operacyjnego Wiedza Edukacja Rozwój na lata 2014-2020</a:t>
            </a:r>
          </a:p>
        </p:txBody>
      </p:sp>
    </p:spTree>
    <p:extLst>
      <p:ext uri="{BB962C8B-B14F-4D97-AF65-F5344CB8AC3E}">
        <p14:creationId xmlns:p14="http://schemas.microsoft.com/office/powerpoint/2010/main" val="3233059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AC65BF9A-646A-C441-A5E9-340B7F47D3A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059016" cy="487375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pl-PL" altLang="pl-PL" i="1" dirty="0"/>
              <a:t>„Oddawanie dzieci do instytucji z powodów ekonomicznych jest szaleństwem”</a:t>
            </a:r>
          </a:p>
          <a:p>
            <a:pPr>
              <a:lnSpc>
                <a:spcPct val="90000"/>
              </a:lnSpc>
            </a:pPr>
            <a:r>
              <a:rPr lang="pl-PL" altLang="pl-PL" i="1" dirty="0"/>
              <a:t>„Poza wyjątkowymi przypadkami okrucieństwa lub agresji nawet niezaradna, niezorganizowana matka lepiej zabezpieczy potrzeby emocjonalne niż najlepsza instytucja”</a:t>
            </a:r>
          </a:p>
          <a:p>
            <a:pPr>
              <a:lnSpc>
                <a:spcPct val="90000"/>
              </a:lnSpc>
            </a:pPr>
            <a:r>
              <a:rPr lang="pl-PL" altLang="pl-PL" i="1" dirty="0"/>
              <a:t>„Zdeprawowane dzieci są źródłem choroby społecznej tak groźnej i realnej jak tyfus” – pierwsze hipotezy o międzypokoleniowej transmisji wzorców”</a:t>
            </a:r>
          </a:p>
          <a:p>
            <a:pPr algn="ctr">
              <a:lnSpc>
                <a:spcPct val="90000"/>
              </a:lnSpc>
              <a:buNone/>
            </a:pPr>
            <a:endParaRPr lang="pl-PL" altLang="pl-PL" dirty="0"/>
          </a:p>
          <a:p>
            <a:pPr algn="ctr">
              <a:lnSpc>
                <a:spcPct val="90000"/>
              </a:lnSpc>
              <a:buNone/>
            </a:pPr>
            <a:r>
              <a:rPr lang="pl-PL" altLang="pl-PL" b="1" dirty="0">
                <a:solidFill>
                  <a:srgbClr val="C00000"/>
                </a:solidFill>
              </a:rPr>
              <a:t>„</a:t>
            </a:r>
            <a:r>
              <a:rPr lang="pl-PL" altLang="pl-PL" b="1" i="1" dirty="0">
                <a:solidFill>
                  <a:srgbClr val="C00000"/>
                </a:solidFill>
              </a:rPr>
              <a:t>Jeśli społeczeństwo szanuje i ceni swoje dzieci – powinno dbać przede wszystkim o rodziców</a:t>
            </a:r>
            <a:r>
              <a:rPr lang="pl-PL" altLang="pl-PL" b="1" dirty="0">
                <a:solidFill>
                  <a:srgbClr val="C00000"/>
                </a:solidFill>
              </a:rPr>
              <a:t>”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7AE9BBCB-9332-CD4F-BD5A-F0220BA4EF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10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FFCE93CD-A32C-ED4C-AD91-2D4628010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533" y="1484784"/>
            <a:ext cx="2101914" cy="3024336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xmlns="" id="{ACBDF328-2D11-CB43-AB32-9EDC3AF6C43F}"/>
              </a:ext>
            </a:extLst>
          </p:cNvPr>
          <p:cNvSpPr txBox="1"/>
          <p:nvPr/>
        </p:nvSpPr>
        <p:spPr>
          <a:xfrm>
            <a:off x="6516216" y="4872789"/>
            <a:ext cx="2107231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pl-PL" sz="1400" b="1" dirty="0">
                <a:solidFill>
                  <a:srgbClr val="002060"/>
                </a:solidFill>
              </a:rPr>
              <a:t>John </a:t>
            </a:r>
            <a:r>
              <a:rPr lang="pl-PL" sz="1400" b="1" dirty="0" err="1">
                <a:solidFill>
                  <a:srgbClr val="002060"/>
                </a:solidFill>
              </a:rPr>
              <a:t>Bowlby</a:t>
            </a:r>
            <a:r>
              <a:rPr lang="pl-PL" sz="1400" b="1" dirty="0">
                <a:solidFill>
                  <a:srgbClr val="002060"/>
                </a:solidFill>
              </a:rPr>
              <a:t> –  klinka </a:t>
            </a:r>
            <a:r>
              <a:rPr lang="pl-PL" sz="1400" b="1" dirty="0" err="1">
                <a:solidFill>
                  <a:srgbClr val="002060"/>
                </a:solidFill>
              </a:rPr>
              <a:t>Tavistock</a:t>
            </a:r>
            <a:r>
              <a:rPr lang="pl-PL" sz="1400" b="1" dirty="0">
                <a:solidFill>
                  <a:srgbClr val="002060"/>
                </a:solidFill>
              </a:rPr>
              <a:t>, </a:t>
            </a:r>
          </a:p>
          <a:p>
            <a:pPr>
              <a:lnSpc>
                <a:spcPct val="80000"/>
              </a:lnSpc>
              <a:defRPr/>
            </a:pPr>
            <a:r>
              <a:rPr lang="pl-PL" sz="1400" b="1" dirty="0">
                <a:solidFill>
                  <a:srgbClr val="002060"/>
                </a:solidFill>
              </a:rPr>
              <a:t>Prace pt.: Więź; Strata; Separacja.</a:t>
            </a:r>
          </a:p>
        </p:txBody>
      </p:sp>
    </p:spTree>
    <p:extLst>
      <p:ext uri="{BB962C8B-B14F-4D97-AF65-F5344CB8AC3E}">
        <p14:creationId xmlns:p14="http://schemas.microsoft.com/office/powerpoint/2010/main" val="2948465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285750"/>
            <a:ext cx="8610600" cy="762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l-PL" dirty="0"/>
              <a:t>Jak powstaje więź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086100" y="1096963"/>
            <a:ext cx="2819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sz="2000" b="1"/>
              <a:t>Pierwszy  rok życia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324600" y="2057400"/>
            <a:ext cx="1752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b="1">
                <a:solidFill>
                  <a:srgbClr val="00B0F0"/>
                </a:solidFill>
              </a:rPr>
              <a:t>Dziecko czuje  potrzebę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6324600" y="3973513"/>
            <a:ext cx="2743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pl-PL" altLang="pl-PL" b="1">
                <a:solidFill>
                  <a:srgbClr val="66FF33"/>
                </a:solidFill>
              </a:rPr>
              <a:t>Dziecko wyraża potrzebę (krzyk, płacz)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419100" y="4884738"/>
            <a:ext cx="2362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b="1">
                <a:solidFill>
                  <a:srgbClr val="FF3300"/>
                </a:solidFill>
              </a:rPr>
              <a:t>Zaspokojenie potrzeby - ulga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600200" y="22860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b="1">
                <a:solidFill>
                  <a:srgbClr val="FF00FF"/>
                </a:solidFill>
              </a:rPr>
              <a:t>Zaufanie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4499992" y="5715000"/>
            <a:ext cx="3810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sz="2000" b="1" dirty="0"/>
              <a:t>Reakcja opiekuna: kontakt wzrokowy, dotyk, ruch, uśmiech</a:t>
            </a:r>
          </a:p>
        </p:txBody>
      </p:sp>
      <p:pic>
        <p:nvPicPr>
          <p:cNvPr id="2071" name="Picture 23"/>
          <p:cNvPicPr>
            <a:picLocks noGrp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2133600"/>
            <a:ext cx="3657600" cy="359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05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15400" cy="9144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l-PL" dirty="0"/>
              <a:t> zaburzenia w tworzeniu więzi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38200" y="1143000"/>
            <a:ext cx="708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sz="2000" b="1"/>
              <a:t>Adaptacja dziecka: ignorowanie innych, przemoc wobec siebie, brak zaufania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6477000" y="2362200"/>
            <a:ext cx="1600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b="1">
                <a:solidFill>
                  <a:srgbClr val="00B0F0"/>
                </a:solidFill>
              </a:rPr>
              <a:t>Dziecko czuje potrzebę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6227763" y="4368800"/>
            <a:ext cx="2667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b="1">
                <a:solidFill>
                  <a:srgbClr val="66FF33"/>
                </a:solidFill>
              </a:rPr>
              <a:t>Dziecko wyraża potrzebę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457200" y="4191000"/>
            <a:ext cx="2057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b="1">
                <a:solidFill>
                  <a:srgbClr val="FF3300"/>
                </a:solidFill>
              </a:rPr>
              <a:t>Dziecko jest uciszone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228600" y="2362200"/>
            <a:ext cx="2971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sz="2000" b="1">
                <a:solidFill>
                  <a:srgbClr val="FF00FF"/>
                </a:solidFill>
              </a:rPr>
              <a:t>Zaspokojenie potrzeby ewentualnie przez samo dziecko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228600" y="5410200"/>
            <a:ext cx="3733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l-PL" altLang="pl-PL" sz="2000" b="1"/>
              <a:t>Wyuczony model: Zaniedbanie, przemoc, ignorowanie odwzajemnianie złości</a:t>
            </a:r>
          </a:p>
        </p:txBody>
      </p:sp>
      <p:sp>
        <p:nvSpPr>
          <p:cNvPr id="2" name="pole tekstowe 1"/>
          <p:cNvSpPr txBox="1">
            <a:spLocks noChangeArrowheads="1"/>
          </p:cNvSpPr>
          <p:nvPr/>
        </p:nvSpPr>
        <p:spPr bwMode="auto">
          <a:xfrm>
            <a:off x="4419600" y="5715000"/>
            <a:ext cx="4038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charset="2"/>
              <a:buNone/>
            </a:pPr>
            <a:r>
              <a:rPr lang="pl-PL" altLang="pl-PL" b="1"/>
              <a:t>Reakcja opiekuna: Przemoc lub obojętność</a:t>
            </a:r>
          </a:p>
        </p:txBody>
      </p:sp>
      <p:pic>
        <p:nvPicPr>
          <p:cNvPr id="3095" name="Picture 23"/>
          <p:cNvPicPr>
            <a:picLocks noGrp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2133600"/>
            <a:ext cx="3657600" cy="359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34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CA69E539-2BBD-CB47-A922-2D3D3E814B2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3600400" cy="4873752"/>
          </a:xfrm>
        </p:spPr>
        <p:txBody>
          <a:bodyPr/>
          <a:lstStyle/>
          <a:p>
            <a:pPr marL="0">
              <a:spcBef>
                <a:spcPts val="0"/>
              </a:spcBef>
              <a:buFont typeface="Arial" charset="0"/>
              <a:buChar char="•"/>
              <a:defRPr/>
            </a:pPr>
            <a:r>
              <a:rPr lang="pl-PL" dirty="0">
                <a:solidFill>
                  <a:srgbClr val="FF0000"/>
                </a:solidFill>
              </a:rPr>
              <a:t>Mary </a:t>
            </a:r>
            <a:r>
              <a:rPr lang="pl-PL" dirty="0" err="1">
                <a:solidFill>
                  <a:srgbClr val="FF0000"/>
                </a:solidFill>
              </a:rPr>
              <a:t>Ainsworth</a:t>
            </a:r>
            <a:endParaRPr lang="pl-PL" dirty="0">
              <a:solidFill>
                <a:srgbClr val="FF0000"/>
              </a:solidFill>
            </a:endParaRPr>
          </a:p>
          <a:p>
            <a:pPr marL="0">
              <a:spcBef>
                <a:spcPts val="0"/>
              </a:spcBef>
              <a:buFont typeface="Arial" charset="0"/>
              <a:buChar char="•"/>
              <a:defRPr/>
            </a:pP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Lata 50-te – badania więzi w Ugandzie </a:t>
            </a:r>
          </a:p>
          <a:p>
            <a:pPr marL="0">
              <a:spcBef>
                <a:spcPts val="0"/>
              </a:spcBef>
              <a:buNone/>
              <a:defRPr/>
            </a:pP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1956 – rozpoczęcie podobnych badań w Baltimore</a:t>
            </a:r>
          </a:p>
          <a:p>
            <a:pPr marL="0">
              <a:spcBef>
                <a:spcPts val="0"/>
              </a:spcBef>
              <a:buFont typeface="Arial" charset="0"/>
              <a:buChar char="•"/>
              <a:defRPr/>
            </a:pP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1978 - </a:t>
            </a: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Procedura obcej sytuacji </a:t>
            </a: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– badanie typów więzi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  <a:defRPr/>
            </a:pPr>
            <a:endParaRPr lang="pl-PL" dirty="0"/>
          </a:p>
          <a:p>
            <a:pPr>
              <a:buNone/>
              <a:defRPr/>
            </a:pPr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A624269E-8AF7-664E-AB1C-3E27587DEB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13</a:t>
            </a:fld>
            <a:endParaRPr lang="pl-PL"/>
          </a:p>
        </p:txBody>
      </p:sp>
      <p:pic>
        <p:nvPicPr>
          <p:cNvPr id="4" name="Picture 8" descr="http://www.davidsonfilmsstore.com/images/Ainsworth1_web.jpg">
            <a:extLst>
              <a:ext uri="{FF2B5EF4-FFF2-40B4-BE49-F238E27FC236}">
                <a16:creationId xmlns:a16="http://schemas.microsoft.com/office/drawing/2014/main" xmlns="" id="{E866300F-F878-0A4B-A275-D660C0BBA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076" y="1340768"/>
            <a:ext cx="1676400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Tomek\Pictures\strangermother.jpg">
            <a:extLst>
              <a:ext uri="{FF2B5EF4-FFF2-40B4-BE49-F238E27FC236}">
                <a16:creationId xmlns:a16="http://schemas.microsoft.com/office/drawing/2014/main" xmlns="" id="{0B0DDECF-F4E3-1F4F-B0A3-526918781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637947"/>
            <a:ext cx="4349701" cy="2895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410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53723E47-ADA6-CA41-93F0-A4829976EED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6059016" cy="5733256"/>
          </a:xfrm>
        </p:spPr>
        <p:txBody>
          <a:bodyPr>
            <a:normAutofit fontScale="92500"/>
          </a:bodyPr>
          <a:lstStyle/>
          <a:p>
            <a:pPr marL="0" indent="0">
              <a:lnSpc>
                <a:spcPts val="2600"/>
              </a:lnSpc>
              <a:spcBef>
                <a:spcPts val="0"/>
              </a:spcBef>
              <a:buNone/>
              <a:defRPr/>
            </a:pPr>
            <a:r>
              <a:rPr lang="pl-PL" dirty="0"/>
              <a:t>Badania oparte na Procedurze Obcej Sytuacji Mary </a:t>
            </a:r>
            <a:r>
              <a:rPr lang="pl-PL" dirty="0" err="1"/>
              <a:t>Ainsworth</a:t>
            </a:r>
            <a:endParaRPr lang="en-US" dirty="0"/>
          </a:p>
          <a:p>
            <a:pPr marL="230188" lvl="1" indent="-176213">
              <a:lnSpc>
                <a:spcPts val="2280"/>
              </a:lnSpc>
              <a:spcBef>
                <a:spcPts val="0"/>
              </a:spcBef>
              <a:buFont typeface="Arial" pitchFamily="34" charset="0"/>
              <a:buChar char="˃"/>
              <a:defRPr/>
            </a:pPr>
            <a:r>
              <a:rPr lang="pl-PL" b="1" u="sng" dirty="0">
                <a:solidFill>
                  <a:srgbClr val="002060"/>
                </a:solidFill>
              </a:rPr>
              <a:t>Bezpieczna</a:t>
            </a:r>
            <a:r>
              <a:rPr lang="pl-PL" b="1" u="sng" dirty="0"/>
              <a:t> (60- 70%)</a:t>
            </a:r>
          </a:p>
          <a:p>
            <a:pPr marL="230188" lvl="1" indent="-176213">
              <a:lnSpc>
                <a:spcPts val="2280"/>
              </a:lnSpc>
              <a:spcBef>
                <a:spcPts val="0"/>
              </a:spcBef>
              <a:buNone/>
              <a:defRPr/>
            </a:pPr>
            <a:r>
              <a:rPr lang="pl-PL" dirty="0"/>
              <a:t>Dzieci pewne siebie, ufające dorosłemu,  posiadające</a:t>
            </a:r>
          </a:p>
          <a:p>
            <a:pPr marL="230188" lvl="1" indent="-176213">
              <a:lnSpc>
                <a:spcPts val="2280"/>
              </a:lnSpc>
              <a:spcBef>
                <a:spcPts val="0"/>
              </a:spcBef>
              <a:buNone/>
              <a:defRPr/>
            </a:pPr>
            <a:r>
              <a:rPr lang="pl-PL" dirty="0"/>
              <a:t>kompetencje społeczne, chętnie rozwijające się i uczące</a:t>
            </a:r>
            <a:endParaRPr lang="en-US" b="1" dirty="0"/>
          </a:p>
          <a:p>
            <a:pPr marL="230188" lvl="1" indent="-176213">
              <a:lnSpc>
                <a:spcPts val="2280"/>
              </a:lnSpc>
              <a:spcBef>
                <a:spcPts val="0"/>
              </a:spcBef>
              <a:buFont typeface="Arial" pitchFamily="34" charset="0"/>
              <a:buChar char="˃"/>
              <a:defRPr/>
            </a:pPr>
            <a:r>
              <a:rPr lang="pl-PL" b="1" u="sng" dirty="0" err="1">
                <a:solidFill>
                  <a:srgbClr val="002060"/>
                </a:solidFill>
              </a:rPr>
              <a:t>Pozabezpieczna</a:t>
            </a:r>
            <a:r>
              <a:rPr lang="pl-PL" b="1" u="sng" dirty="0"/>
              <a:t>:</a:t>
            </a:r>
            <a:endParaRPr lang="en-US" b="1" u="sng" dirty="0"/>
          </a:p>
          <a:p>
            <a:pPr marL="230188" lvl="2" indent="-176213">
              <a:lnSpc>
                <a:spcPts val="2280"/>
              </a:lnSpc>
              <a:spcBef>
                <a:spcPts val="0"/>
              </a:spcBef>
              <a:buFont typeface="Calibri" pitchFamily="34" charset="0"/>
              <a:buChar char="+"/>
              <a:defRPr/>
            </a:pPr>
            <a:r>
              <a:rPr lang="pl-PL" sz="2100" b="1" dirty="0">
                <a:solidFill>
                  <a:srgbClr val="0070C0"/>
                </a:solidFill>
              </a:rPr>
              <a:t>Unikająca</a:t>
            </a:r>
            <a:r>
              <a:rPr lang="pl-PL" sz="2100" dirty="0"/>
              <a:t> - te dzieci wydają się „nie potrzebować dorosłych, są „grzeczne” lub odwrotnie – agresywne, ale agresja nie ma na celu zwrócenia uwagi dorosłych</a:t>
            </a:r>
            <a:r>
              <a:rPr lang="en-US" sz="2100" dirty="0"/>
              <a:t> </a:t>
            </a:r>
            <a:r>
              <a:rPr lang="pl-PL" sz="2100" dirty="0"/>
              <a:t>(15-20%)</a:t>
            </a:r>
            <a:endParaRPr lang="en-US" sz="2100" dirty="0"/>
          </a:p>
          <a:p>
            <a:pPr marL="230188" lvl="2" indent="-176213">
              <a:lnSpc>
                <a:spcPts val="2280"/>
              </a:lnSpc>
              <a:spcBef>
                <a:spcPts val="0"/>
              </a:spcBef>
              <a:buFont typeface="Calibri" pitchFamily="34" charset="0"/>
              <a:buChar char="+"/>
              <a:tabLst>
                <a:tab pos="449263" algn="l"/>
              </a:tabLst>
              <a:defRPr/>
            </a:pPr>
            <a:r>
              <a:rPr lang="en-US" sz="2100" b="1" dirty="0" err="1">
                <a:solidFill>
                  <a:srgbClr val="0070C0"/>
                </a:solidFill>
              </a:rPr>
              <a:t>Ambi</a:t>
            </a:r>
            <a:r>
              <a:rPr lang="pl-PL" sz="2100" b="1" dirty="0" err="1">
                <a:solidFill>
                  <a:srgbClr val="0070C0"/>
                </a:solidFill>
              </a:rPr>
              <a:t>walentna</a:t>
            </a:r>
            <a:r>
              <a:rPr lang="pl-PL" sz="2100" dirty="0">
                <a:solidFill>
                  <a:srgbClr val="0070C0"/>
                </a:solidFill>
              </a:rPr>
              <a:t> </a:t>
            </a:r>
            <a:r>
              <a:rPr lang="en-US" sz="2100" dirty="0"/>
              <a:t>–</a:t>
            </a:r>
            <a:r>
              <a:rPr lang="pl-PL" sz="2100" dirty="0"/>
              <a:t> dzieci często głośne, zwracające na siebie uwagę, domagające się dowodów przywiązania, przeżywające rozstania, często „marudne”, mogą wyrażać złość wobec dorosłego przy ponownym spotkaniu(15 – 20%)</a:t>
            </a:r>
            <a:endParaRPr lang="en-US" sz="2100" dirty="0"/>
          </a:p>
          <a:p>
            <a:pPr marL="230188" lvl="2" indent="-176213">
              <a:lnSpc>
                <a:spcPts val="2280"/>
              </a:lnSpc>
              <a:spcBef>
                <a:spcPts val="0"/>
              </a:spcBef>
              <a:buFont typeface="Calibri" pitchFamily="34" charset="0"/>
              <a:buChar char="+"/>
              <a:defRPr/>
            </a:pPr>
            <a:r>
              <a:rPr lang="pl-PL" sz="2100" b="1" dirty="0">
                <a:solidFill>
                  <a:srgbClr val="0070C0"/>
                </a:solidFill>
              </a:rPr>
              <a:t>Zdezorganizowana </a:t>
            </a:r>
            <a:r>
              <a:rPr lang="pl-PL" sz="2100" b="1" dirty="0"/>
              <a:t>– </a:t>
            </a:r>
            <a:r>
              <a:rPr lang="pl-PL" sz="2100" dirty="0"/>
              <a:t>dzieci reagujące panicznie na kontakt, obawiające się dorosłych (typ dodany</a:t>
            </a:r>
          </a:p>
          <a:p>
            <a:pPr marL="230188" lvl="2" indent="-176213">
              <a:lnSpc>
                <a:spcPts val="2280"/>
              </a:lnSpc>
              <a:spcBef>
                <a:spcPts val="0"/>
              </a:spcBef>
              <a:buNone/>
              <a:defRPr/>
            </a:pPr>
            <a:r>
              <a:rPr lang="pl-PL" sz="2100" dirty="0"/>
              <a:t>	po badaniach Mary </a:t>
            </a:r>
            <a:r>
              <a:rPr lang="pl-PL" sz="2100" dirty="0" err="1"/>
              <a:t>Main</a:t>
            </a:r>
            <a:r>
              <a:rPr lang="pl-PL" sz="2100" dirty="0"/>
              <a:t> (5 – 10%)</a:t>
            </a:r>
            <a:endParaRPr lang="en-US" sz="2100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41BF6B3E-FF38-1445-B7D0-6EC059BA17B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14</a:t>
            </a:fld>
            <a:endParaRPr lang="pl-PL"/>
          </a:p>
        </p:txBody>
      </p:sp>
      <p:pic>
        <p:nvPicPr>
          <p:cNvPr id="4" name="Picture 2" descr="http://www.we-dwoje.pl/p/a/39/7/7/8103/c3/c3_macierzynstwo___zasilki_od_a_do_z.jpg">
            <a:extLst>
              <a:ext uri="{FF2B5EF4-FFF2-40B4-BE49-F238E27FC236}">
                <a16:creationId xmlns:a16="http://schemas.microsoft.com/office/drawing/2014/main" xmlns="" id="{992F8957-DB90-E645-871D-20A89FD94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492" y="1550462"/>
            <a:ext cx="2191278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Gdy nastolatek ignoruje rodziców">
            <a:extLst>
              <a:ext uri="{FF2B5EF4-FFF2-40B4-BE49-F238E27FC236}">
                <a16:creationId xmlns:a16="http://schemas.microsoft.com/office/drawing/2014/main" xmlns="" id="{B9D61FDE-A942-7348-8FA8-64C0E6004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76872"/>
            <a:ext cx="2222400" cy="137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2380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012C009E-238F-904D-AECF-4DBE9C29B15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770984" cy="4873752"/>
          </a:xfrm>
        </p:spPr>
        <p:txBody>
          <a:bodyPr/>
          <a:lstStyle/>
          <a:p>
            <a:r>
              <a:rPr lang="pl-PL" dirty="0">
                <a:solidFill>
                  <a:srgbClr val="FF0000"/>
                </a:solidFill>
              </a:rPr>
              <a:t>Wpływ wzorców więzi na miłość romantyczną</a:t>
            </a:r>
            <a:br>
              <a:rPr lang="pl-PL" dirty="0">
                <a:solidFill>
                  <a:srgbClr val="FF0000"/>
                </a:solidFill>
              </a:rPr>
            </a:br>
            <a:r>
              <a:rPr lang="pl-PL" dirty="0">
                <a:solidFill>
                  <a:srgbClr val="FF0000"/>
                </a:solidFill>
              </a:rPr>
              <a:t>i zaangażowanie w związek </a:t>
            </a:r>
          </a:p>
          <a:p>
            <a:r>
              <a:rPr lang="pl-PL" altLang="pl-PL" dirty="0"/>
              <a:t>Badania Uniwersytetu Śląskiego 2012 (</a:t>
            </a:r>
            <a:r>
              <a:rPr lang="pl-PL" altLang="pl-PL" dirty="0" err="1"/>
              <a:t>Juroszek</a:t>
            </a:r>
            <a:r>
              <a:rPr lang="pl-PL" altLang="pl-PL" dirty="0"/>
              <a:t>, </a:t>
            </a:r>
            <a:r>
              <a:rPr lang="pl-PL" altLang="pl-PL" dirty="0" err="1"/>
              <a:t>Haberla</a:t>
            </a:r>
            <a:r>
              <a:rPr lang="pl-PL" altLang="pl-PL" dirty="0"/>
              <a:t>, Jureczko)</a:t>
            </a:r>
          </a:p>
          <a:p>
            <a:r>
              <a:rPr lang="pl-PL" altLang="pl-PL" dirty="0"/>
              <a:t>Więź bezpieczna: 48% K, 45% M</a:t>
            </a:r>
          </a:p>
          <a:p>
            <a:r>
              <a:rPr lang="pl-PL" altLang="pl-PL" dirty="0"/>
              <a:t>Więź unikająca: 17% K, 18% M</a:t>
            </a:r>
          </a:p>
          <a:p>
            <a:r>
              <a:rPr lang="pl-PL" altLang="pl-PL" dirty="0"/>
              <a:t>Więź ambiwalentna: 27% K, 24 M</a:t>
            </a:r>
          </a:p>
          <a:p>
            <a:pPr marL="230188" lvl="1" indent="-176213">
              <a:spcBef>
                <a:spcPts val="0"/>
              </a:spcBef>
              <a:buNone/>
              <a:defRPr/>
            </a:pPr>
            <a:endParaRPr lang="pl-PL" sz="1900" dirty="0">
              <a:solidFill>
                <a:srgbClr val="FF0000"/>
              </a:solidFill>
            </a:endParaRPr>
          </a:p>
          <a:p>
            <a:pPr marL="230188" lvl="1" indent="-176213">
              <a:spcBef>
                <a:spcPts val="0"/>
              </a:spcBef>
              <a:buNone/>
              <a:defRPr/>
            </a:pPr>
            <a:endParaRPr lang="pl-PL" sz="1900" dirty="0">
              <a:solidFill>
                <a:srgbClr val="FF0000"/>
              </a:solidFill>
            </a:endParaRPr>
          </a:p>
          <a:p>
            <a:pPr marL="230188" lvl="1" indent="-176213">
              <a:spcBef>
                <a:spcPts val="0"/>
              </a:spcBef>
              <a:buNone/>
              <a:defRPr/>
            </a:pPr>
            <a:r>
              <a:rPr lang="pl-PL" sz="1900" dirty="0">
                <a:solidFill>
                  <a:srgbClr val="FF0000"/>
                </a:solidFill>
              </a:rPr>
              <a:t>Najnowsze badania w Polsce wśród dorosłych osób około 47 %  z więzi bezpiecznej - Elżbieta Zdankiewicz- Ścigała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512FE022-5676-8343-9CF9-E52C8EB1859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15</a:t>
            </a:fld>
            <a:endParaRPr lang="pl-PL"/>
          </a:p>
        </p:txBody>
      </p:sp>
      <p:pic>
        <p:nvPicPr>
          <p:cNvPr id="4" name="Picture 9" descr="C:\Users\Iva\AppData\Local\Microsoft\Windows\Temporary Internet Files\Content.IE5\K5U4HJO7\Children_b_w[1].jpg">
            <a:extLst>
              <a:ext uri="{FF2B5EF4-FFF2-40B4-BE49-F238E27FC236}">
                <a16:creationId xmlns:a16="http://schemas.microsoft.com/office/drawing/2014/main" xmlns="" id="{9B5806C0-1426-BE41-904C-F72A05878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0" t="14551" r="28899" b="11150"/>
          <a:stretch>
            <a:fillRect/>
          </a:stretch>
        </p:blipFill>
        <p:spPr bwMode="auto">
          <a:xfrm>
            <a:off x="6012160" y="3212976"/>
            <a:ext cx="2467889" cy="215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27649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50783752-4C09-4148-B22B-13F23C8303B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altLang="pl-PL" dirty="0"/>
              <a:t>Badania udowodniły bezpośredni wpływ zaniedbań i zaburzeń więzi na rozwój mózgu dziecka</a:t>
            </a:r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220089E7-F46B-9342-B9A4-E247B97DE00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16</a:t>
            </a:fld>
            <a:endParaRPr lang="pl-PL"/>
          </a:p>
        </p:txBody>
      </p:sp>
      <p:pic>
        <p:nvPicPr>
          <p:cNvPr id="5" name="Picture 2" descr="http://i.telegraph.co.uk/multimedia/archive/01558/Autism_1558658c.jpg">
            <a:extLst>
              <a:ext uri="{FF2B5EF4-FFF2-40B4-BE49-F238E27FC236}">
                <a16:creationId xmlns:a16="http://schemas.microsoft.com/office/drawing/2014/main" xmlns="" id="{A49329A2-DE23-7445-80D2-B08803AF0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30398"/>
            <a:ext cx="4176886" cy="261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74783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5F2865F-06F9-4645-803C-E628113679C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27214" cy="4873752"/>
          </a:xfrm>
        </p:spPr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AB08DBA0-860A-F149-9150-7F523795288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17</a:t>
            </a:fld>
            <a:endParaRPr lang="pl-PL"/>
          </a:p>
        </p:txBody>
      </p:sp>
      <p:pic>
        <p:nvPicPr>
          <p:cNvPr id="5" name="Symbol zastępczy zawartości 3">
            <a:extLst>
              <a:ext uri="{FF2B5EF4-FFF2-40B4-BE49-F238E27FC236}">
                <a16:creationId xmlns:a16="http://schemas.microsoft.com/office/drawing/2014/main" xmlns="" id="{A7291951-73B7-0341-BA56-8D7C881B6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74" y="1697776"/>
            <a:ext cx="7640442" cy="4359915"/>
          </a:xfrm>
          <a:prstGeom prst="rect">
            <a:avLst/>
          </a:prstGeo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xmlns="" id="{77F57FB9-2AED-B045-B36E-CDE9A4B83B83}"/>
              </a:ext>
            </a:extLst>
          </p:cNvPr>
          <p:cNvSpPr/>
          <p:nvPr/>
        </p:nvSpPr>
        <p:spPr>
          <a:xfrm>
            <a:off x="827584" y="1113516"/>
            <a:ext cx="34147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000" b="1" dirty="0">
                <a:solidFill>
                  <a:srgbClr val="FF0000"/>
                </a:solidFill>
              </a:rPr>
              <a:t>Schemat budowy mózgu</a:t>
            </a:r>
            <a:endParaRPr lang="pl-PL" sz="2000" b="1" dirty="0"/>
          </a:p>
        </p:txBody>
      </p:sp>
      <p:sp>
        <p:nvSpPr>
          <p:cNvPr id="7" name="PoleTekstowe 4">
            <a:extLst>
              <a:ext uri="{FF2B5EF4-FFF2-40B4-BE49-F238E27FC236}">
                <a16:creationId xmlns:a16="http://schemas.microsoft.com/office/drawing/2014/main" xmlns="" id="{6248486A-BBAB-2643-829F-60CDD1D81D47}"/>
              </a:ext>
            </a:extLst>
          </p:cNvPr>
          <p:cNvSpPr txBox="1"/>
          <p:nvPr/>
        </p:nvSpPr>
        <p:spPr>
          <a:xfrm>
            <a:off x="457199" y="5549900"/>
            <a:ext cx="82139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b="1" dirty="0"/>
          </a:p>
          <a:p>
            <a:endParaRPr lang="pl-PL" b="1" dirty="0"/>
          </a:p>
          <a:p>
            <a:endParaRPr lang="pl-PL" b="1" dirty="0"/>
          </a:p>
          <a:p>
            <a:r>
              <a:rPr lang="pl-PL" b="1" dirty="0"/>
              <a:t>„Mózg rządzi. Twój niezastąpiony narząd” </a:t>
            </a:r>
            <a:r>
              <a:rPr lang="pl-PL" dirty="0"/>
              <a:t>Kaja </a:t>
            </a:r>
            <a:r>
              <a:rPr lang="pl-PL" dirty="0" err="1"/>
              <a:t>Nordengen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75965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015B2369-070A-364B-BCD8-CDEBF64E2EC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39698" y="1268760"/>
            <a:ext cx="5944469" cy="5377808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pl-PL" dirty="0"/>
              <a:t>Przedwczesny rozwój ciała migdałowatego – obszar mózgu odpowiedzialny za „wczesną pamięć” - powoduje nieświadome uruchamianie impulsów dot. ochrony życia.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pl-PL" dirty="0"/>
          </a:p>
          <a:p>
            <a:pPr marL="0" indent="0">
              <a:spcBef>
                <a:spcPts val="0"/>
              </a:spcBef>
              <a:buFont typeface="Arial" charset="0"/>
              <a:buChar char="•"/>
              <a:defRPr/>
            </a:pPr>
            <a:r>
              <a:rPr lang="pl-PL" dirty="0"/>
              <a:t>Częste „uruchamianie” ciała migdałowatego zmniejsza wachlarz emocji do podstawowych.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pl-PL" dirty="0"/>
              <a:t>Nie dochodzi do „przepracowania” emocji.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pl-PL" dirty="0"/>
          </a:p>
          <a:p>
            <a:pPr marL="0" indent="0">
              <a:spcBef>
                <a:spcPts val="0"/>
              </a:spcBef>
              <a:buFont typeface="Arial" charset="0"/>
              <a:buChar char="•"/>
              <a:defRPr/>
            </a:pPr>
            <a:r>
              <a:rPr lang="pl-PL" dirty="0"/>
              <a:t> Cała uwaga skupia się na kontroli otoczenia, co wpływa źle na rozwój poznawczy (</a:t>
            </a:r>
            <a:r>
              <a:rPr lang="pl-PL" dirty="0" err="1"/>
              <a:t>Goleman</a:t>
            </a:r>
            <a:r>
              <a:rPr lang="pl-PL" dirty="0"/>
              <a:t>)</a:t>
            </a:r>
          </a:p>
          <a:p>
            <a:pPr marL="0" indent="0">
              <a:spcBef>
                <a:spcPts val="0"/>
              </a:spcBef>
              <a:buFont typeface="Arial" charset="0"/>
              <a:buChar char="•"/>
              <a:defRPr/>
            </a:pPr>
            <a:endParaRPr lang="pl-PL" dirty="0"/>
          </a:p>
          <a:p>
            <a:pPr marL="0" indent="0">
              <a:spcBef>
                <a:spcPts val="0"/>
              </a:spcBef>
              <a:buFont typeface="Arial" charset="0"/>
              <a:buChar char="•"/>
              <a:defRPr/>
            </a:pPr>
            <a:r>
              <a:rPr lang="pl-PL" dirty="0"/>
              <a:t>Obniża się pamięć operacyjna i zdolności intelektualne.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pl-PL" dirty="0"/>
          </a:p>
          <a:p>
            <a:pPr marL="0" indent="0">
              <a:spcBef>
                <a:spcPts val="0"/>
              </a:spcBef>
              <a:buFont typeface="Arial" charset="0"/>
              <a:buChar char="•"/>
              <a:defRPr/>
            </a:pPr>
            <a:r>
              <a:rPr lang="pl-PL" altLang="pl-PL" dirty="0"/>
              <a:t>Posługiwanie się mózgiem „przeżycia”</a:t>
            </a:r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9C98568C-2E4D-834E-AAC5-F81F3B9096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18</a:t>
            </a:fld>
            <a:endParaRPr lang="pl-PL"/>
          </a:p>
        </p:txBody>
      </p:sp>
      <p:pic>
        <p:nvPicPr>
          <p:cNvPr id="4" name="Picture 6" descr="C:\Users\Admin\Desktop\mozgi3.jpg">
            <a:extLst>
              <a:ext uri="{FF2B5EF4-FFF2-40B4-BE49-F238E27FC236}">
                <a16:creationId xmlns:a16="http://schemas.microsoft.com/office/drawing/2014/main" xmlns="" id="{B1357EB5-13F7-2F46-9EF2-46CB31C9E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507" y="2420888"/>
            <a:ext cx="2843213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3550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E748569B-6A49-D341-83AE-6E9EAAC948E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4873752"/>
          </a:xfrm>
        </p:spPr>
        <p:txBody>
          <a:bodyPr/>
          <a:lstStyle/>
          <a:p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Mózg dziecka po deprywacji (skrajne zaniedbanie) – Kevin </a:t>
            </a:r>
            <a:r>
              <a:rPr lang="pl-PL" dirty="0" err="1">
                <a:solidFill>
                  <a:schemeClr val="bg2">
                    <a:lumMod val="10000"/>
                  </a:schemeClr>
                </a:solidFill>
              </a:rPr>
              <a:t>Browne</a:t>
            </a:r>
            <a:endParaRPr lang="pl-PL" dirty="0">
              <a:solidFill>
                <a:schemeClr val="bg2">
                  <a:lumMod val="10000"/>
                </a:schemeClr>
              </a:solidFill>
            </a:endParaRP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47D7435A-89A7-7347-8D34-80FD7532B36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19</a:t>
            </a:fld>
            <a:endParaRPr lang="pl-PL"/>
          </a:p>
        </p:txBody>
      </p:sp>
      <p:pic>
        <p:nvPicPr>
          <p:cNvPr id="4" name="Picture 2" descr="http://www.feralchildren.com/image.php?if=figures/perry20021">
            <a:extLst>
              <a:ext uri="{FF2B5EF4-FFF2-40B4-BE49-F238E27FC236}">
                <a16:creationId xmlns:a16="http://schemas.microsoft.com/office/drawing/2014/main" xmlns="" id="{7C6CCEA8-085E-394F-8308-7FCD810F6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840" y="2132856"/>
            <a:ext cx="6897960" cy="432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703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B3B054B7-F114-544D-B695-C6015A924AA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1600200"/>
            <a:ext cx="8021512" cy="5257800"/>
          </a:xfrm>
        </p:spPr>
        <p:txBody>
          <a:bodyPr anchor="ctr">
            <a:normAutofit fontScale="85000" lnSpcReduction="20000"/>
          </a:bodyPr>
          <a:lstStyle/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pl-PL" altLang="pl-PL" sz="3600" b="1" dirty="0">
                <a:solidFill>
                  <a:srgbClr val="262E35"/>
                </a:solidFill>
              </a:rPr>
              <a:t>David </a:t>
            </a:r>
            <a:r>
              <a:rPr lang="pl-PL" altLang="pl-PL" sz="3600" b="1" dirty="0" err="1">
                <a:solidFill>
                  <a:srgbClr val="262E35"/>
                </a:solidFill>
              </a:rPr>
              <a:t>Levy</a:t>
            </a:r>
            <a:r>
              <a:rPr lang="pl-PL" altLang="pl-PL" sz="3600" dirty="0">
                <a:solidFill>
                  <a:srgbClr val="262E35"/>
                </a:solidFill>
              </a:rPr>
              <a:t> – </a:t>
            </a:r>
            <a:r>
              <a:rPr lang="pl-PL" altLang="pl-PL" dirty="0">
                <a:solidFill>
                  <a:srgbClr val="262E35"/>
                </a:solidFill>
              </a:rPr>
              <a:t>lata 30-te XX wieku,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pl-PL" altLang="pl-PL" dirty="0">
              <a:solidFill>
                <a:srgbClr val="262E35"/>
              </a:solidFill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pl-PL" altLang="pl-PL" dirty="0">
                <a:solidFill>
                  <a:srgbClr val="262E35"/>
                </a:solidFill>
              </a:rPr>
              <a:t>Historia 6-letniej Anny oddanej przez rodzinę 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pl-PL" altLang="pl-PL" dirty="0">
                <a:solidFill>
                  <a:srgbClr val="262E35"/>
                </a:solidFill>
              </a:rPr>
              <a:t>adopcyjną: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pl-PL" altLang="pl-PL" dirty="0">
                <a:solidFill>
                  <a:srgbClr val="262E35"/>
                </a:solidFill>
              </a:rPr>
              <a:t>nie reaguje „z entuzjazmem” na ich opiekę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pl-PL" altLang="pl-PL" dirty="0">
                <a:solidFill>
                  <a:srgbClr val="262E35"/>
                </a:solidFill>
              </a:rPr>
              <a:t>nie jest wdzięczna opiekunom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pl-PL" altLang="pl-PL" dirty="0">
                <a:solidFill>
                  <a:srgbClr val="262E35"/>
                </a:solidFill>
              </a:rPr>
              <a:t>nie umie okazywać uczuć poza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pl-PL" altLang="pl-PL" dirty="0">
                <a:solidFill>
                  <a:srgbClr val="262E35"/>
                </a:solidFill>
              </a:rPr>
              <a:t> powierzchownym „kocham cię”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pl-PL" altLang="pl-PL" dirty="0">
              <a:solidFill>
                <a:srgbClr val="262E35"/>
              </a:solidFill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pl-PL" altLang="pl-PL" dirty="0">
                <a:solidFill>
                  <a:srgbClr val="262E35"/>
                </a:solidFill>
              </a:rPr>
              <a:t>LEVY nazywa to zjawisko </a:t>
            </a:r>
            <a:r>
              <a:rPr lang="pl-PL" altLang="pl-PL" b="1" dirty="0">
                <a:solidFill>
                  <a:srgbClr val="262E35"/>
                </a:solidFill>
              </a:rPr>
              <a:t>„głodem afektu”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pl-PL" altLang="pl-PL" u="sng" dirty="0">
              <a:solidFill>
                <a:srgbClr val="262E35"/>
              </a:solidFill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pl-PL" altLang="pl-PL" b="1" u="sng" dirty="0">
                <a:solidFill>
                  <a:srgbClr val="262E35"/>
                </a:solidFill>
              </a:rPr>
              <a:t>Pytania Davida </a:t>
            </a:r>
            <a:r>
              <a:rPr lang="pl-PL" altLang="pl-PL" b="1" u="sng" dirty="0" err="1">
                <a:solidFill>
                  <a:srgbClr val="262E35"/>
                </a:solidFill>
              </a:rPr>
              <a:t>Levy</a:t>
            </a:r>
            <a:r>
              <a:rPr lang="pl-PL" altLang="pl-PL" b="1" u="sng" dirty="0">
                <a:solidFill>
                  <a:srgbClr val="262E35"/>
                </a:solidFill>
              </a:rPr>
              <a:t>: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pl-PL" altLang="pl-PL" b="1" u="sng" dirty="0">
              <a:solidFill>
                <a:srgbClr val="262E35"/>
              </a:solidFill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pl-PL" altLang="pl-PL" dirty="0">
                <a:solidFill>
                  <a:srgbClr val="262E35"/>
                </a:solidFill>
              </a:rPr>
              <a:t>Dlaczego tak wiele dzieci nie potrafi kochać?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pl-PL" altLang="pl-PL" dirty="0">
                <a:solidFill>
                  <a:srgbClr val="262E35"/>
                </a:solidFill>
              </a:rPr>
              <a:t>Dlaczego dzieci bywają powierzchowne w uczuciach?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pl-PL" altLang="pl-PL" dirty="0">
                <a:solidFill>
                  <a:srgbClr val="262E35"/>
                </a:solidFill>
              </a:rPr>
              <a:t>Skąd bierze się „głód uczuć”?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pl-PL" altLang="pl-PL" dirty="0">
              <a:solidFill>
                <a:srgbClr val="262E35"/>
              </a:solidFill>
            </a:endParaRPr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pl-PL" altLang="pl-PL" b="1" dirty="0">
                <a:solidFill>
                  <a:srgbClr val="262E35"/>
                </a:solidFill>
              </a:rPr>
              <a:t>Czy można nauczyć dziecka miłości?</a:t>
            </a:r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pl-PL" altLang="pl-PL" b="1" dirty="0">
              <a:solidFill>
                <a:srgbClr val="262E35"/>
              </a:solidFill>
            </a:endParaRPr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pl-PL" altLang="pl-PL" b="1" dirty="0">
                <a:solidFill>
                  <a:srgbClr val="262E35"/>
                </a:solidFill>
              </a:rPr>
              <a:t>Jakie bywają oczekiwania kandydatów na opiekunów zastępczych i adopcyjnych w tym zakresie?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1C52B6CF-0CE6-5644-81B6-E829045DA31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</a:t>
            </a:fld>
            <a:endParaRPr lang="pl-PL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xmlns="" id="{356BF941-AF4D-5E44-9AAA-6EDC55AE9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9"/>
          <a:stretch>
            <a:fillRect/>
          </a:stretch>
        </p:blipFill>
        <p:spPr bwMode="auto">
          <a:xfrm>
            <a:off x="6048708" y="1484784"/>
            <a:ext cx="2475808" cy="2486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0488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576B184F-C190-F44C-B033-60F16844D0F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7504" y="1600200"/>
            <a:ext cx="5050904" cy="4873752"/>
          </a:xfrm>
        </p:spPr>
        <p:txBody>
          <a:bodyPr/>
          <a:lstStyle/>
          <a:p>
            <a:r>
              <a:rPr lang="pl-PL" altLang="pl-PL" b="1" dirty="0" err="1"/>
              <a:t>Allman</a:t>
            </a:r>
            <a:r>
              <a:rPr lang="pl-PL" altLang="pl-PL" b="1" dirty="0"/>
              <a:t>, </a:t>
            </a:r>
            <a:r>
              <a:rPr lang="pl-PL" altLang="pl-PL" b="1" dirty="0" err="1"/>
              <a:t>Brothers</a:t>
            </a:r>
            <a:r>
              <a:rPr lang="pl-PL" altLang="pl-PL" b="1" dirty="0"/>
              <a:t> – największym bodźcem wzrostu mózgu jest interakcja wzrokowa dziecka i matki i „synchronia interakcyjna”.</a:t>
            </a:r>
          </a:p>
          <a:p>
            <a:r>
              <a:rPr lang="pl-PL" altLang="pl-PL" b="1" dirty="0"/>
              <a:t>Jest to również bodziec do rehabilitacji mózgu przy dzieciach z zaburzeniami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3C691677-ABD1-F545-81E7-E061755134F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20</a:t>
            </a:fld>
            <a:endParaRPr lang="pl-PL"/>
          </a:p>
        </p:txBody>
      </p:sp>
      <p:pic>
        <p:nvPicPr>
          <p:cNvPr id="4" name="Picture 5" descr="http://upload.wikimedia.org/wikipedia/commons/2/29/Mother-Child_face_to_face.jpg">
            <a:extLst>
              <a:ext uri="{FF2B5EF4-FFF2-40B4-BE49-F238E27FC236}">
                <a16:creationId xmlns:a16="http://schemas.microsoft.com/office/drawing/2014/main" xmlns="" id="{7ADA9307-BC46-A34D-AE12-875CD9104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67" y="1844824"/>
            <a:ext cx="3294582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71022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5FC96084-AE66-D447-A62F-20FC1C1F351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5122912" cy="4873752"/>
          </a:xfrm>
        </p:spPr>
        <p:txBody>
          <a:bodyPr/>
          <a:lstStyle/>
          <a:p>
            <a:pPr marL="0" indent="0">
              <a:lnSpc>
                <a:spcPts val="3600"/>
              </a:lnSpc>
              <a:spcBef>
                <a:spcPts val="0"/>
              </a:spcBef>
              <a:buFont typeface="Wingdings 3" pitchFamily="18" charset="2"/>
              <a:buNone/>
              <a:defRPr/>
            </a:pPr>
            <a:r>
              <a:rPr lang="pl-PL" dirty="0"/>
              <a:t>Nowa interdyscyplinarna nauka: </a:t>
            </a:r>
            <a:r>
              <a:rPr lang="pl-PL" b="1" dirty="0">
                <a:solidFill>
                  <a:schemeClr val="tx1">
                    <a:lumMod val="50000"/>
                  </a:schemeClr>
                </a:solidFill>
              </a:rPr>
              <a:t>Interpersonalna Neurobiologia</a:t>
            </a:r>
            <a:r>
              <a:rPr lang="pl-PL" b="1" dirty="0"/>
              <a:t>: </a:t>
            </a:r>
          </a:p>
          <a:p>
            <a:pPr marL="0" indent="0">
              <a:lnSpc>
                <a:spcPts val="3600"/>
              </a:lnSpc>
              <a:spcBef>
                <a:spcPts val="0"/>
              </a:spcBef>
              <a:buFont typeface="Wingdings 3" pitchFamily="18" charset="2"/>
              <a:buNone/>
              <a:defRPr/>
            </a:pPr>
            <a:r>
              <a:rPr lang="pl-PL" b="1" dirty="0"/>
              <a:t>Dr. Dan </a:t>
            </a:r>
            <a:r>
              <a:rPr lang="pl-PL" b="1" dirty="0" err="1"/>
              <a:t>Siegel</a:t>
            </a:r>
            <a:endParaRPr lang="pl-PL" b="1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C65177B9-5149-FD4B-A7AF-E34872FDDF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21</a:t>
            </a:fld>
            <a:endParaRPr lang="pl-PL"/>
          </a:p>
        </p:txBody>
      </p:sp>
      <p:pic>
        <p:nvPicPr>
          <p:cNvPr id="4" name="Picture 7" descr="C:\Users\user28081\Desktop\IPNB-logo.jpg">
            <a:extLst>
              <a:ext uri="{FF2B5EF4-FFF2-40B4-BE49-F238E27FC236}">
                <a16:creationId xmlns:a16="http://schemas.microsoft.com/office/drawing/2014/main" xmlns="" id="{00A7997B-4030-7D4D-BAE1-2F51C205A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50247"/>
            <a:ext cx="2842468" cy="2842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blogs.terrapinn.com/happiness/files/2010/06/Dan-Siegel-at-MIP09.jpg">
            <a:extLst>
              <a:ext uri="{FF2B5EF4-FFF2-40B4-BE49-F238E27FC236}">
                <a16:creationId xmlns:a16="http://schemas.microsoft.com/office/drawing/2014/main" xmlns="" id="{AE5A0056-5CED-CA4E-A6B9-5F65893B9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161" y="2204864"/>
            <a:ext cx="2927747" cy="438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6398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57A55CD0-39BE-0841-B389-5A513888F50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Czy opiekun adopcyjny i zastępczy, który sam ma </a:t>
            </a:r>
            <a:r>
              <a:rPr lang="pl-PL" b="1" dirty="0" err="1">
                <a:solidFill>
                  <a:schemeClr val="bg2">
                    <a:lumMod val="10000"/>
                  </a:schemeClr>
                </a:solidFill>
              </a:rPr>
              <a:t>pozabezpieczny</a:t>
            </a: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 wzorzec więzi może zbudować bezpieczną więź z dzieckiem?</a:t>
            </a:r>
          </a:p>
          <a:p>
            <a:pPr marL="0" indent="0">
              <a:buFont typeface="Arial" charset="0"/>
              <a:buNone/>
              <a:defRPr/>
            </a:pPr>
            <a:endParaRPr lang="pl-PL" b="1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Tak – </a:t>
            </a: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ale pod warunkiem, że ma pełną świadomość własnego wzorca i jego wpływu na reakcje emocjonalne i postrzeganie siebie oraz innych, jak również na relacje.</a:t>
            </a:r>
          </a:p>
          <a:p>
            <a:pPr marL="0" indent="0">
              <a:buFont typeface="Arial" charset="0"/>
              <a:buNone/>
              <a:defRPr/>
            </a:pP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Wymaga to często poważnej pracy nad sobą (budowy inteligencji emocjonalnej) i dużej samoświadomości (Daniel </a:t>
            </a:r>
            <a:r>
              <a:rPr lang="pl-PL" b="1" dirty="0" err="1">
                <a:solidFill>
                  <a:schemeClr val="bg2">
                    <a:lumMod val="10000"/>
                  </a:schemeClr>
                </a:solidFill>
              </a:rPr>
              <a:t>Siegel</a:t>
            </a: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)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1382DA66-A55D-744D-AAB0-9774EB77D06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27124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7B4CD44C-BAFA-C847-A2C7-657CF6001D1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5770984" cy="4873752"/>
          </a:xfrm>
        </p:spPr>
        <p:txBody>
          <a:bodyPr/>
          <a:lstStyle/>
          <a:p>
            <a:pPr marL="0" indent="0">
              <a:buFont typeface="Wingdings 3" pitchFamily="2" charset="2"/>
              <a:buNone/>
            </a:pPr>
            <a:r>
              <a:rPr lang="pl-PL" altLang="pl-PL" sz="4000" b="1" dirty="0">
                <a:solidFill>
                  <a:srgbClr val="1C1511"/>
                </a:solidFill>
              </a:rPr>
              <a:t>PACE: </a:t>
            </a:r>
          </a:p>
          <a:p>
            <a:pPr marL="0" indent="0">
              <a:buFont typeface="Wingdings 3" pitchFamily="2" charset="2"/>
              <a:buNone/>
            </a:pPr>
            <a:r>
              <a:rPr lang="pl-PL" altLang="pl-PL" b="1" dirty="0" err="1">
                <a:solidFill>
                  <a:srgbClr val="002060"/>
                </a:solidFill>
              </a:rPr>
              <a:t>P</a:t>
            </a:r>
            <a:r>
              <a:rPr lang="pl-PL" altLang="pl-PL" dirty="0" err="1">
                <a:solidFill>
                  <a:srgbClr val="1C1511"/>
                </a:solidFill>
              </a:rPr>
              <a:t>layfulness</a:t>
            </a:r>
            <a:r>
              <a:rPr lang="pl-PL" altLang="pl-PL" dirty="0">
                <a:solidFill>
                  <a:srgbClr val="1C1511"/>
                </a:solidFill>
              </a:rPr>
              <a:t> 		</a:t>
            </a:r>
            <a:r>
              <a:rPr lang="pl-PL" altLang="pl-PL" b="1" dirty="0">
                <a:solidFill>
                  <a:srgbClr val="1C1511"/>
                </a:solidFill>
              </a:rPr>
              <a:t>P</a:t>
            </a:r>
            <a:r>
              <a:rPr lang="pl-PL" altLang="pl-PL" dirty="0">
                <a:solidFill>
                  <a:srgbClr val="1C1511"/>
                </a:solidFill>
              </a:rPr>
              <a:t>rzeżywanie     		                      wspólnych radości	</a:t>
            </a:r>
          </a:p>
          <a:p>
            <a:pPr marL="0" indent="0">
              <a:buFont typeface="Wingdings 3" pitchFamily="2" charset="2"/>
              <a:buNone/>
            </a:pPr>
            <a:r>
              <a:rPr lang="pl-PL" altLang="pl-PL" b="1" dirty="0" err="1">
                <a:solidFill>
                  <a:srgbClr val="1C1511"/>
                </a:solidFill>
              </a:rPr>
              <a:t>A</a:t>
            </a:r>
            <a:r>
              <a:rPr lang="pl-PL" altLang="pl-PL" dirty="0" err="1">
                <a:solidFill>
                  <a:srgbClr val="1C1511"/>
                </a:solidFill>
              </a:rPr>
              <a:t>cceptance</a:t>
            </a:r>
            <a:r>
              <a:rPr lang="pl-PL" altLang="pl-PL" dirty="0">
                <a:solidFill>
                  <a:srgbClr val="1C1511"/>
                </a:solidFill>
              </a:rPr>
              <a:t>		</a:t>
            </a:r>
            <a:r>
              <a:rPr lang="pl-PL" altLang="pl-PL" b="1" dirty="0">
                <a:solidFill>
                  <a:srgbClr val="1C1511"/>
                </a:solidFill>
              </a:rPr>
              <a:t>A</a:t>
            </a:r>
            <a:r>
              <a:rPr lang="pl-PL" altLang="pl-PL" dirty="0">
                <a:solidFill>
                  <a:srgbClr val="1C1511"/>
                </a:solidFill>
              </a:rPr>
              <a:t>kceptacja</a:t>
            </a:r>
          </a:p>
          <a:p>
            <a:pPr marL="0" indent="0">
              <a:buFont typeface="Wingdings 3" pitchFamily="2" charset="2"/>
              <a:buNone/>
            </a:pPr>
            <a:r>
              <a:rPr lang="pl-PL" altLang="pl-PL" b="1" dirty="0" err="1">
                <a:solidFill>
                  <a:srgbClr val="1C1511"/>
                </a:solidFill>
              </a:rPr>
              <a:t>C</a:t>
            </a:r>
            <a:r>
              <a:rPr lang="pl-PL" altLang="pl-PL" dirty="0" err="1">
                <a:solidFill>
                  <a:srgbClr val="1C1511"/>
                </a:solidFill>
              </a:rPr>
              <a:t>uriosity</a:t>
            </a:r>
            <a:r>
              <a:rPr lang="pl-PL" altLang="pl-PL" dirty="0">
                <a:solidFill>
                  <a:srgbClr val="1C1511"/>
                </a:solidFill>
              </a:rPr>
              <a:t>		</a:t>
            </a:r>
            <a:r>
              <a:rPr lang="pl-PL" altLang="pl-PL" b="1" dirty="0">
                <a:solidFill>
                  <a:srgbClr val="1C1511"/>
                </a:solidFill>
              </a:rPr>
              <a:t>C</a:t>
            </a:r>
            <a:r>
              <a:rPr lang="pl-PL" altLang="pl-PL" dirty="0">
                <a:solidFill>
                  <a:srgbClr val="1C1511"/>
                </a:solidFill>
              </a:rPr>
              <a:t>iekawość</a:t>
            </a:r>
          </a:p>
          <a:p>
            <a:pPr marL="0" indent="0">
              <a:buFont typeface="Wingdings 3" pitchFamily="2" charset="2"/>
              <a:buNone/>
            </a:pPr>
            <a:r>
              <a:rPr lang="pl-PL" altLang="pl-PL" b="1" dirty="0" err="1">
                <a:solidFill>
                  <a:srgbClr val="1C1511"/>
                </a:solidFill>
              </a:rPr>
              <a:t>E</a:t>
            </a:r>
            <a:r>
              <a:rPr lang="pl-PL" altLang="pl-PL" dirty="0" err="1">
                <a:solidFill>
                  <a:srgbClr val="1C1511"/>
                </a:solidFill>
              </a:rPr>
              <a:t>mpathy</a:t>
            </a:r>
            <a:r>
              <a:rPr lang="pl-PL" altLang="pl-PL" dirty="0">
                <a:solidFill>
                  <a:srgbClr val="1C1511"/>
                </a:solidFill>
              </a:rPr>
              <a:t>		</a:t>
            </a:r>
            <a:r>
              <a:rPr lang="pl-PL" altLang="pl-PL" b="1" dirty="0">
                <a:solidFill>
                  <a:srgbClr val="1C1511"/>
                </a:solidFill>
              </a:rPr>
              <a:t>E</a:t>
            </a:r>
            <a:r>
              <a:rPr lang="pl-PL" altLang="pl-PL" dirty="0">
                <a:solidFill>
                  <a:srgbClr val="1C1511"/>
                </a:solidFill>
              </a:rPr>
              <a:t>mpatia</a:t>
            </a:r>
          </a:p>
          <a:p>
            <a:pPr marL="0" indent="0">
              <a:buFont typeface="Wingdings 3" pitchFamily="2" charset="2"/>
              <a:buNone/>
            </a:pPr>
            <a:endParaRPr lang="pl-PL" altLang="pl-PL" dirty="0">
              <a:solidFill>
                <a:srgbClr val="1C1511"/>
              </a:solidFill>
            </a:endParaRPr>
          </a:p>
          <a:p>
            <a:pPr marL="0" indent="0">
              <a:buFont typeface="Wingdings 3" pitchFamily="2" charset="2"/>
              <a:buNone/>
            </a:pPr>
            <a:r>
              <a:rPr lang="pl-PL" altLang="pl-PL" b="1" dirty="0">
                <a:solidFill>
                  <a:srgbClr val="1C1511"/>
                </a:solidFill>
              </a:rPr>
              <a:t>Recepta Dana Hughes na uzdrowienie mózgu </a:t>
            </a:r>
          </a:p>
          <a:p>
            <a:pPr marL="0" indent="0">
              <a:buFont typeface="Wingdings 3" pitchFamily="2" charset="2"/>
              <a:buNone/>
            </a:pPr>
            <a:r>
              <a:rPr lang="pl-PL" altLang="pl-PL" b="1" dirty="0">
                <a:solidFill>
                  <a:srgbClr val="1C1511"/>
                </a:solidFill>
              </a:rPr>
              <a:t>dzieci po deprywacji emocjonalnej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AA6097EF-D663-BF46-A14E-C0CDB0A29FE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23</a:t>
            </a:fld>
            <a:endParaRPr lang="pl-PL"/>
          </a:p>
        </p:txBody>
      </p:sp>
      <p:pic>
        <p:nvPicPr>
          <p:cNvPr id="4" name="Picture 2" descr="Dan Hughes">
            <a:extLst>
              <a:ext uri="{FF2B5EF4-FFF2-40B4-BE49-F238E27FC236}">
                <a16:creationId xmlns:a16="http://schemas.microsoft.com/office/drawing/2014/main" xmlns="" id="{06CA4AFB-CD5D-594D-8BF9-8984A75E2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081572"/>
            <a:ext cx="2736304" cy="181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3648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1B6D0272-BE36-E547-A102-2A3039140F5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482952" cy="4873752"/>
          </a:xfrm>
        </p:spPr>
        <p:txBody>
          <a:bodyPr>
            <a:normAutofit fontScale="92500" lnSpcReduction="10000"/>
          </a:bodyPr>
          <a:lstStyle/>
          <a:p>
            <a:r>
              <a:rPr lang="pl-PL" altLang="pl-PL" b="1" dirty="0"/>
              <a:t>Czy dziecko z więzi </a:t>
            </a:r>
            <a:r>
              <a:rPr lang="pl-PL" altLang="pl-PL" b="1" dirty="0" err="1" smtClean="0"/>
              <a:t>pozabezpieczającej</a:t>
            </a:r>
            <a:r>
              <a:rPr lang="pl-PL" altLang="pl-PL" b="1" dirty="0" smtClean="0"/>
              <a:t> może </a:t>
            </a:r>
            <a:r>
              <a:rPr lang="pl-PL" altLang="pl-PL" b="1" dirty="0"/>
              <a:t>wykształcić więź</a:t>
            </a:r>
            <a:r>
              <a:rPr lang="pl-PL" altLang="pl-PL" dirty="0"/>
              <a:t>?</a:t>
            </a:r>
          </a:p>
          <a:p>
            <a:pPr>
              <a:lnSpc>
                <a:spcPct val="90000"/>
              </a:lnSpc>
            </a:pPr>
            <a:r>
              <a:rPr lang="pl-PL" altLang="pl-PL" dirty="0"/>
              <a:t>Tak, ale wymaga to bardzo dużo czasu</a:t>
            </a:r>
            <a:endParaRPr lang="en-US" altLang="pl-PL" dirty="0"/>
          </a:p>
          <a:p>
            <a:pPr>
              <a:lnSpc>
                <a:spcPct val="90000"/>
              </a:lnSpc>
            </a:pPr>
            <a:r>
              <a:rPr lang="pl-PL" altLang="pl-PL" b="1" dirty="0"/>
              <a:t>Jak?</a:t>
            </a:r>
            <a:endParaRPr lang="en-US" altLang="pl-PL" b="1" dirty="0"/>
          </a:p>
          <a:p>
            <a:pPr lvl="1">
              <a:lnSpc>
                <a:spcPct val="90000"/>
              </a:lnSpc>
            </a:pPr>
            <a:r>
              <a:rPr lang="pl-PL" altLang="pl-PL" sz="2400" dirty="0"/>
              <a:t>Kontakt wzrokowy</a:t>
            </a:r>
            <a:endParaRPr lang="en-US" altLang="pl-PL" sz="2400" dirty="0"/>
          </a:p>
          <a:p>
            <a:pPr lvl="1">
              <a:lnSpc>
                <a:spcPct val="90000"/>
              </a:lnSpc>
            </a:pPr>
            <a:r>
              <a:rPr lang="pl-PL" altLang="pl-PL" sz="2400" dirty="0"/>
              <a:t>Dotyk</a:t>
            </a:r>
            <a:endParaRPr lang="en-US" altLang="pl-PL" sz="2400" dirty="0"/>
          </a:p>
          <a:p>
            <a:pPr lvl="1">
              <a:lnSpc>
                <a:spcPct val="90000"/>
              </a:lnSpc>
            </a:pPr>
            <a:r>
              <a:rPr lang="pl-PL" altLang="pl-PL" sz="2400" dirty="0"/>
              <a:t>Uśmiech</a:t>
            </a:r>
            <a:endParaRPr lang="en-US" altLang="pl-PL" sz="2400" dirty="0"/>
          </a:p>
          <a:p>
            <a:pPr lvl="1">
              <a:lnSpc>
                <a:spcPct val="90000"/>
              </a:lnSpc>
            </a:pPr>
            <a:r>
              <a:rPr lang="pl-PL" altLang="pl-PL" sz="2400" dirty="0"/>
              <a:t>Zachęcanie do wzajemności na warunkach opiekuna</a:t>
            </a:r>
            <a:endParaRPr lang="en-US" altLang="pl-PL" sz="2400" dirty="0"/>
          </a:p>
          <a:p>
            <a:pPr lvl="1">
              <a:lnSpc>
                <a:spcPct val="90000"/>
              </a:lnSpc>
            </a:pPr>
            <a:r>
              <a:rPr lang="en-US" altLang="pl-PL" sz="2400" dirty="0"/>
              <a:t>W</a:t>
            </a:r>
            <a:r>
              <a:rPr lang="pl-PL" altLang="pl-PL" sz="2400" dirty="0" err="1"/>
              <a:t>spólne</a:t>
            </a:r>
            <a:r>
              <a:rPr lang="pl-PL" altLang="pl-PL" sz="2400" dirty="0"/>
              <a:t> zadania z opiekunem</a:t>
            </a:r>
            <a:endParaRPr lang="en-US" altLang="pl-PL" sz="2400" dirty="0"/>
          </a:p>
          <a:p>
            <a:pPr lvl="1">
              <a:lnSpc>
                <a:spcPct val="90000"/>
              </a:lnSpc>
            </a:pPr>
            <a:r>
              <a:rPr lang="pl-PL" altLang="pl-PL" sz="2400" dirty="0"/>
              <a:t>Okazywanie uczucia bez względu na reakcję</a:t>
            </a:r>
          </a:p>
          <a:p>
            <a:pPr lvl="1">
              <a:lnSpc>
                <a:spcPct val="90000"/>
              </a:lnSpc>
            </a:pPr>
            <a:r>
              <a:rPr lang="pl-PL" altLang="pl-PL" sz="2400" dirty="0"/>
              <a:t>Planowanie, uprzedzanie, porządek dnia </a:t>
            </a:r>
            <a:endParaRPr lang="en-US" altLang="pl-PL" sz="2400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624FD7A5-0E52-1141-AB81-FC867DCB412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24</a:t>
            </a:fld>
            <a:endParaRPr lang="pl-PL"/>
          </a:p>
        </p:txBody>
      </p:sp>
      <p:pic>
        <p:nvPicPr>
          <p:cNvPr id="4" name="Picture 2" descr="ca_report1">
            <a:extLst>
              <a:ext uri="{FF2B5EF4-FFF2-40B4-BE49-F238E27FC236}">
                <a16:creationId xmlns:a16="http://schemas.microsoft.com/office/drawing/2014/main" xmlns="" id="{7F7BBE67-780B-3448-A5DF-E420F6B14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500" y="2204864"/>
            <a:ext cx="21717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2613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BC225B8D-0F67-184B-BB1B-BE9FCD823FA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69168" y="1340768"/>
            <a:ext cx="4762872" cy="5257800"/>
          </a:xfrm>
        </p:spPr>
        <p:txBody>
          <a:bodyPr>
            <a:normAutofit fontScale="85000" lnSpcReduction="2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pl-PL" b="1" dirty="0">
                <a:solidFill>
                  <a:schemeClr val="tx1">
                    <a:lumMod val="50000"/>
                  </a:schemeClr>
                </a:solidFill>
              </a:rPr>
              <a:t>Rodziny adopcyjne i zastępcze powinny być szczególnie uświadamiane na temat znaczenia więzi w rozwoju dziecka oraz na temat konieczności przepracowania własnych strat, traum i wzorca więzi. </a:t>
            </a:r>
          </a:p>
          <a:p>
            <a:pPr marL="0" indent="0">
              <a:buFont typeface="Arial" charset="0"/>
              <a:buNone/>
              <a:defRPr/>
            </a:pPr>
            <a:endParaRPr lang="pl-PL" b="1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pl-PL" b="1" dirty="0">
                <a:solidFill>
                  <a:schemeClr val="tx1">
                    <a:lumMod val="50000"/>
                  </a:schemeClr>
                </a:solidFill>
              </a:rPr>
              <a:t>Jednym z głównych tematów przygotowań do roli rodzica zastępczego lub adopcyjnego powinno być budowanie kompetencji emocjonalnych i zdolności do bezpiecznej więzi.</a:t>
            </a:r>
          </a:p>
          <a:p>
            <a:pPr marL="0" indent="0">
              <a:buFont typeface="Arial" charset="0"/>
              <a:buNone/>
              <a:defRPr/>
            </a:pPr>
            <a:endParaRPr lang="pl-PL" b="1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pl-PL" b="1" dirty="0">
                <a:solidFill>
                  <a:schemeClr val="tx1">
                    <a:lumMod val="50000"/>
                  </a:schemeClr>
                </a:solidFill>
              </a:rPr>
              <a:t>Umieszczanie dzieci w rodzinach które nie przepracowały własnych traum i  potrzeb w zakresie więzi – to poważne niebezpieczeństwo dla dzieci!</a:t>
            </a:r>
          </a:p>
          <a:p>
            <a:endParaRPr lang="pl-PL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F05970D1-ABA0-FB49-BEED-F5B11063D01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25</a:t>
            </a:fld>
            <a:endParaRPr lang="pl-PL"/>
          </a:p>
        </p:txBody>
      </p:sp>
      <p:pic>
        <p:nvPicPr>
          <p:cNvPr id="4" name="Picture 2" descr="C:\Users\Admin\Desktop\parents-arguing-500.jpg">
            <a:extLst>
              <a:ext uri="{FF2B5EF4-FFF2-40B4-BE49-F238E27FC236}">
                <a16:creationId xmlns:a16="http://schemas.microsoft.com/office/drawing/2014/main" xmlns="" id="{C098D72C-5684-7E46-B1F9-10A8DD3A8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141" y="2996952"/>
            <a:ext cx="3482307" cy="208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4079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50B385A6-4E29-CC4B-8AC5-CD281522581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491064" cy="4873752"/>
          </a:xfrm>
        </p:spPr>
        <p:txBody>
          <a:bodyPr>
            <a:normAutofit fontScale="92500"/>
          </a:bodyPr>
          <a:lstStyle/>
          <a:p>
            <a:r>
              <a:rPr lang="pl-PL" altLang="pl-PL" b="1" dirty="0"/>
              <a:t>Rodziny zastępcze: Jak odbudowywać więzi dziecka z rodziną biologiczną?</a:t>
            </a:r>
          </a:p>
          <a:p>
            <a:pPr marL="0" indent="0">
              <a:buNone/>
            </a:pPr>
            <a: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 pomocy dziecku powinien zawierać obszar odbudowywania zdolności do więzi oraz budowania bezpiecznych relacji z wybranymi członkami rodziny.</a:t>
            </a:r>
            <a:b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Rodzina zastępcza nigdy nie powinna stawać w opozycji do rodziny biologicznej. </a:t>
            </a:r>
            <a:r>
              <a:rPr lang="pl-PL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Dziecko nie może budować w sobie konfliktu lojalności</a:t>
            </a:r>
            <a: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Budowanie relacji z dzieckiem w rodzinie zastępczej – to budowanie relacji z dzieckiem i rodziną (nawet jeśli nie ma bezpośrednich kontaktów)</a:t>
            </a:r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CFEDA6A-75C8-DF41-8017-AED792BD5E5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26</a:t>
            </a:fld>
            <a:endParaRPr lang="pl-PL"/>
          </a:p>
        </p:txBody>
      </p:sp>
      <p:pic>
        <p:nvPicPr>
          <p:cNvPr id="5" name="Picture 4" descr="sadgirl">
            <a:extLst>
              <a:ext uri="{FF2B5EF4-FFF2-40B4-BE49-F238E27FC236}">
                <a16:creationId xmlns:a16="http://schemas.microsoft.com/office/drawing/2014/main" xmlns="" id="{27400DB1-FC18-1443-9B52-570C8A999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190" y="2348880"/>
            <a:ext cx="2048077" cy="2764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93769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F6998E86-8B53-734B-97E9-312CF2953D2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95536" y="1120902"/>
            <a:ext cx="5050904" cy="5548458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pl-PL" sz="3600" b="1" dirty="0">
                <a:solidFill>
                  <a:schemeClr val="bg2">
                    <a:lumMod val="10000"/>
                  </a:schemeClr>
                </a:solidFill>
              </a:rPr>
              <a:t>PODEJŚCIE SKUPIONE NA ROZWIĄZANIACH</a:t>
            </a:r>
          </a:p>
          <a:p>
            <a:pPr>
              <a:spcBef>
                <a:spcPts val="0"/>
              </a:spcBef>
              <a:buFont typeface="Arial" charset="0"/>
              <a:buChar char="»"/>
              <a:defRPr/>
            </a:pP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Jakie jest Twoje marzenie, Twój cel?</a:t>
            </a:r>
          </a:p>
          <a:p>
            <a:pPr>
              <a:spcBef>
                <a:spcPts val="0"/>
              </a:spcBef>
              <a:buFont typeface="Arial" charset="0"/>
              <a:buChar char="»"/>
              <a:defRPr/>
            </a:pP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Jaki mógłby być Twój pierwszy krok, aby to marzenie się spełniło?</a:t>
            </a:r>
          </a:p>
          <a:p>
            <a:pPr>
              <a:spcBef>
                <a:spcPts val="0"/>
              </a:spcBef>
              <a:buFont typeface="Arial" charset="0"/>
              <a:buChar char="»"/>
              <a:defRPr/>
            </a:pP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Kto mógłby Ci w tym pomóc? </a:t>
            </a:r>
          </a:p>
          <a:p>
            <a:pPr>
              <a:spcBef>
                <a:spcPts val="0"/>
              </a:spcBef>
              <a:buFont typeface="Arial" charset="0"/>
              <a:buChar char="»"/>
              <a:defRPr/>
            </a:pP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Co już się udało? Z czego jesteś dumny?</a:t>
            </a:r>
          </a:p>
          <a:p>
            <a:pPr>
              <a:spcBef>
                <a:spcPts val="0"/>
              </a:spcBef>
              <a:buFont typeface="Arial" charset="0"/>
              <a:buChar char="»"/>
              <a:defRPr/>
            </a:pPr>
            <a:endParaRPr lang="pl-PL" b="1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pl-PL" sz="2200" b="1" dirty="0">
                <a:solidFill>
                  <a:schemeClr val="bg2">
                    <a:lumMod val="10000"/>
                  </a:schemeClr>
                </a:solidFill>
              </a:rPr>
              <a:t>Budowanie optymizmu, wiary w siebie oraz umiejętności korzystania z zasobów rodzinnych oraz zasobów środowiska lokalnego, w tym specjalistów.</a:t>
            </a:r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pl-PL" sz="2200" b="1" dirty="0">
                <a:solidFill>
                  <a:schemeClr val="bg2">
                    <a:lumMod val="10000"/>
                  </a:schemeClr>
                </a:solidFill>
              </a:rPr>
              <a:t>Podejście skupione na rozwiązaniach leczy </a:t>
            </a:r>
            <a:r>
              <a:rPr lang="pl-PL" sz="2200" b="1" dirty="0" err="1">
                <a:solidFill>
                  <a:schemeClr val="bg2">
                    <a:lumMod val="10000"/>
                  </a:schemeClr>
                </a:solidFill>
              </a:rPr>
              <a:t>pozabezpieczne</a:t>
            </a:r>
            <a:r>
              <a:rPr lang="pl-PL" sz="2200" b="1" dirty="0">
                <a:solidFill>
                  <a:schemeClr val="bg2">
                    <a:lumMod val="10000"/>
                  </a:schemeClr>
                </a:solidFill>
              </a:rPr>
              <a:t> wzorce więzi przez oparcie się na fantazji, optymizmie i relacjach!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5F904108-C890-BE47-9DE7-7655D88FE75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27</a:t>
            </a:fld>
            <a:endParaRPr lang="pl-PL"/>
          </a:p>
        </p:txBody>
      </p:sp>
      <p:pic>
        <p:nvPicPr>
          <p:cNvPr id="4" name="Picture 2" descr="C:\Users\Admin\Desktop\child_playing_with_parents.jpg">
            <a:extLst>
              <a:ext uri="{FF2B5EF4-FFF2-40B4-BE49-F238E27FC236}">
                <a16:creationId xmlns:a16="http://schemas.microsoft.com/office/drawing/2014/main" xmlns="" id="{C85032AC-435B-AB48-8663-D165A14B5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293" y="1988840"/>
            <a:ext cx="3307323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12774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0" y="1196752"/>
            <a:ext cx="6012160" cy="5661248"/>
          </a:xfrm>
        </p:spPr>
        <p:txBody>
          <a:bodyPr>
            <a:normAutofit fontScale="92500" lnSpcReduction="20000"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Sojusz między pomagającym a „klientem”</a:t>
            </a:r>
            <a:r>
              <a:rPr lang="pl-PL" altLang="pl-PL" b="1" dirty="0">
                <a:solidFill>
                  <a:srgbClr val="E46C0A"/>
                </a:solidFill>
                <a:ea typeface="Calibri" charset="0"/>
                <a:cs typeface="Calibri" charset="0"/>
              </a:rPr>
              <a:t> </a:t>
            </a:r>
          </a:p>
          <a:p>
            <a:r>
              <a:rPr lang="pl-PL" altLang="pl-PL" b="1" dirty="0">
                <a:solidFill>
                  <a:srgbClr val="FF0000"/>
                </a:solidFill>
                <a:ea typeface="Calibri" charset="0"/>
                <a:cs typeface="Calibri" charset="0"/>
              </a:rPr>
              <a:t>Ważne jest osobiste zaangażowanie pomagającego, autentyczność, szczerość, empatia.</a:t>
            </a:r>
          </a:p>
          <a:p>
            <a:endParaRPr lang="pl-PL" altLang="pl-PL" b="1" dirty="0">
              <a:ea typeface="Calibri" charset="0"/>
              <a:cs typeface="Calibri" charset="0"/>
            </a:endParaRPr>
          </a:p>
          <a:p>
            <a:pPr marL="182563" indent="0">
              <a:buNone/>
            </a:pPr>
            <a:r>
              <a:rPr lang="pl-PL" altLang="pl-PL" sz="2000" dirty="0"/>
              <a:t>Badania skuteczności działań na rzecz dzieci </a:t>
            </a:r>
            <a:br>
              <a:rPr lang="pl-PL" altLang="pl-PL" sz="2000" dirty="0"/>
            </a:br>
            <a:r>
              <a:rPr lang="pl-PL" altLang="pl-PL" sz="2000" dirty="0"/>
              <a:t>i rodzin (</a:t>
            </a:r>
            <a:r>
              <a:rPr lang="pl-PL" altLang="pl-PL" sz="2000" dirty="0" err="1"/>
              <a:t>Wampold</a:t>
            </a:r>
            <a:r>
              <a:rPr lang="pl-PL" altLang="pl-PL" sz="2000" dirty="0"/>
              <a:t> i Lambert).</a:t>
            </a:r>
            <a:br>
              <a:rPr lang="pl-PL" altLang="pl-PL" sz="2000" dirty="0"/>
            </a:br>
            <a:endParaRPr lang="pl-PL" altLang="pl-PL" sz="2000" dirty="0"/>
          </a:p>
          <a:p>
            <a:pPr marL="182563" indent="0">
              <a:buNone/>
            </a:pPr>
            <a:r>
              <a:rPr lang="pl-PL" altLang="pl-PL" sz="2000" dirty="0"/>
              <a:t>Skuteczność zależy od:</a:t>
            </a:r>
          </a:p>
          <a:p>
            <a:pPr marL="182563" indent="0">
              <a:buNone/>
            </a:pPr>
            <a:endParaRPr lang="pl-PL" altLang="pl-PL" sz="2000" dirty="0"/>
          </a:p>
          <a:p>
            <a:pPr marL="182563" indent="0">
              <a:buNone/>
            </a:pPr>
            <a:r>
              <a:rPr lang="pl-PL" altLang="pl-PL" sz="2000" dirty="0"/>
              <a:t>15 % - dobór terapii, </a:t>
            </a:r>
          </a:p>
          <a:p>
            <a:pPr marL="182563" indent="0">
              <a:buNone/>
            </a:pPr>
            <a:r>
              <a:rPr lang="pl-PL" altLang="pl-PL" sz="2000" dirty="0"/>
              <a:t>40 % - przypadkowe wydarzenia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45 % </a:t>
            </a:r>
            <a:r>
              <a:rPr lang="pl-PL" altLang="pl-PL" sz="2000" b="1" dirty="0"/>
              <a:t>- przeświadczenie klienta,</a:t>
            </a:r>
          </a:p>
          <a:p>
            <a:pPr marL="182563" indent="0">
              <a:buNone/>
            </a:pPr>
            <a:r>
              <a:rPr lang="pl-PL" altLang="pl-PL" sz="2000" b="1" dirty="0"/>
              <a:t>że  pomagający jest osobą ciepłą, rozumiejącą, akceptującą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	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	</a:t>
            </a:r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28</a:t>
            </a:fld>
            <a:endParaRPr lang="pl-PL"/>
          </a:p>
        </p:txBody>
      </p:sp>
      <p:pic>
        <p:nvPicPr>
          <p:cNvPr id="5" name="Picture 2" descr="C:\Users\lenovo\Desktop\images.jpg">
            <a:extLst>
              <a:ext uri="{FF2B5EF4-FFF2-40B4-BE49-F238E27FC236}">
                <a16:creationId xmlns:a16="http://schemas.microsoft.com/office/drawing/2014/main" xmlns="" id="{62F7D004-5417-4F4E-A61B-53BD945C9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7008" y="3199098"/>
            <a:ext cx="3317440" cy="2030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03800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70E80FE3-93D4-A347-9ACF-02644D6881F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b="1" dirty="0">
                <a:solidFill>
                  <a:srgbClr val="FF0000"/>
                </a:solidFill>
              </a:rPr>
              <a:t>Rozmowa z Arturem.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725D2537-DE3A-4540-808B-6C7A859FA49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29</a:t>
            </a:fld>
            <a:endParaRPr lang="pl-PL"/>
          </a:p>
        </p:txBody>
      </p:sp>
      <p:pic>
        <p:nvPicPr>
          <p:cNvPr id="4" name="Symbol zastępczy zawartości 4">
            <a:extLst>
              <a:ext uri="{FF2B5EF4-FFF2-40B4-BE49-F238E27FC236}">
                <a16:creationId xmlns:a16="http://schemas.microsoft.com/office/drawing/2014/main" xmlns="" id="{78CC3B5F-04C9-FA42-8F9E-0114E3B83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50" y="2897060"/>
            <a:ext cx="5245100" cy="33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67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4D370FB1-7481-A34A-A679-B2F76331AD6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altLang="pl-PL" dirty="0"/>
              <a:t>Badania nad dziećmi hospitalizowanymi (lata 40-te XX wieku):</a:t>
            </a:r>
          </a:p>
          <a:p>
            <a:pPr>
              <a:buFontTx/>
              <a:buChar char="-"/>
            </a:pPr>
            <a:r>
              <a:rPr lang="pl-PL" altLang="pl-PL" b="1" dirty="0"/>
              <a:t>Rene Spitz </a:t>
            </a:r>
            <a:r>
              <a:rPr lang="pl-PL" altLang="pl-PL" dirty="0"/>
              <a:t>– psychoanalityk, psychiatra współpracownik Freuda</a:t>
            </a:r>
          </a:p>
          <a:p>
            <a:pPr>
              <a:buNone/>
            </a:pPr>
            <a:r>
              <a:rPr lang="pl-PL" altLang="pl-PL" dirty="0"/>
              <a:t>1947: Film „Smutek: Niebezpieczne dzieciństwo”</a:t>
            </a:r>
          </a:p>
          <a:p>
            <a:pPr>
              <a:buNone/>
            </a:pPr>
            <a:r>
              <a:rPr lang="pl-PL" altLang="pl-PL" dirty="0"/>
              <a:t>                 Przypadek </a:t>
            </a:r>
            <a:r>
              <a:rPr lang="pl-PL" altLang="pl-PL" dirty="0" err="1"/>
              <a:t>Jane</a:t>
            </a:r>
            <a:endParaRPr lang="pl-PL" alt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75BA55E9-7AA9-2547-88B9-17795ABE15E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</a:t>
            </a:fld>
            <a:endParaRPr lang="pl-PL"/>
          </a:p>
        </p:txBody>
      </p:sp>
      <p:pic>
        <p:nvPicPr>
          <p:cNvPr id="4" name="Picture 7" descr="http://danmee.chosun.com/site/data/img_dir/2008/02/12/2008021201287_1.jpg">
            <a:extLst>
              <a:ext uri="{FF2B5EF4-FFF2-40B4-BE49-F238E27FC236}">
                <a16:creationId xmlns:a16="http://schemas.microsoft.com/office/drawing/2014/main" xmlns="" id="{C3E36072-96A0-BC4F-845B-2B48C8EA6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36332"/>
            <a:ext cx="2571138" cy="2294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spitzRene">
            <a:extLst>
              <a:ext uri="{FF2B5EF4-FFF2-40B4-BE49-F238E27FC236}">
                <a16:creationId xmlns:a16="http://schemas.microsoft.com/office/drawing/2014/main" xmlns="" id="{5792FF37-AE4E-6E4D-B571-478B47ED9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4" y="3878560"/>
            <a:ext cx="1667028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9011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47414D73-F9E2-9341-B103-0EBDA3984EB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915000" cy="487375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pl-PL" sz="2600" dirty="0"/>
              <a:t>Wskazówki praktyczne</a:t>
            </a:r>
          </a:p>
          <a:p>
            <a:pPr marL="176213" indent="-176213"/>
            <a:r>
              <a:rPr lang="pl-PL" dirty="0"/>
              <a:t>Zamiast wywiadów i przepytywania – aktywne słuchanie</a:t>
            </a:r>
          </a:p>
          <a:p>
            <a:pPr marL="176213" indent="-176213"/>
            <a:r>
              <a:rPr lang="pl-PL" dirty="0"/>
              <a:t>Doceniaj aspiracje, wysiłek, pracę</a:t>
            </a:r>
          </a:p>
          <a:p>
            <a:pPr marL="176213" indent="-176213"/>
            <a:r>
              <a:rPr lang="pl-PL" dirty="0"/>
              <a:t>Okazuj szacunek</a:t>
            </a:r>
          </a:p>
          <a:p>
            <a:pPr marL="176213" indent="-176213"/>
            <a:r>
              <a:rPr lang="pl-PL" dirty="0"/>
              <a:t>Bądź uważny na czynniki środowiskowe, kulturowe</a:t>
            </a:r>
          </a:p>
          <a:p>
            <a:pPr marL="176213" indent="-176213"/>
            <a:r>
              <a:rPr lang="pl-PL" dirty="0"/>
              <a:t>Stosuj humor, zabawę, śmiech</a:t>
            </a:r>
          </a:p>
          <a:p>
            <a:pPr marL="176213" indent="-176213"/>
            <a:r>
              <a:rPr lang="pl-PL" dirty="0"/>
              <a:t>Poszukuj dowodów na mocne strony</a:t>
            </a:r>
          </a:p>
          <a:p>
            <a:pPr marL="0" indent="0">
              <a:buNone/>
            </a:pPr>
            <a:r>
              <a:rPr lang="pl-PL" dirty="0"/>
              <a:t>(„Przyłapuj” dziecko na jego osiągnięciach,</a:t>
            </a:r>
          </a:p>
          <a:p>
            <a:pPr marL="0" indent="0">
              <a:buNone/>
            </a:pPr>
            <a:r>
              <a:rPr lang="pl-PL" dirty="0"/>
              <a:t>   a nie na błędach)</a:t>
            </a:r>
          </a:p>
          <a:p>
            <a:pPr marL="176213" indent="-176213"/>
            <a:r>
              <a:rPr lang="pl-PL" dirty="0"/>
              <a:t>Stymuluj rozmowę nt. mocnych stron</a:t>
            </a:r>
          </a:p>
          <a:p>
            <a:pPr marL="176213" indent="-176213"/>
            <a:r>
              <a:rPr lang="pl-PL" dirty="0"/>
              <a:t>Unikaj obwiniania i oceniania</a:t>
            </a:r>
          </a:p>
          <a:p>
            <a:pPr marL="176213" indent="-176213"/>
            <a:r>
              <a:rPr lang="pl-PL" dirty="0"/>
              <a:t>Podkreślaj niepowtarzalność</a:t>
            </a:r>
          </a:p>
          <a:p>
            <a:pPr marL="176213" indent="-176213"/>
            <a:r>
              <a:rPr lang="pl-PL" dirty="0"/>
              <a:t>Analizuj kompetencje i potrzeby całościowo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09B008F8-D2CD-3842-B32B-FF3E3C9EFF7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30</a:t>
            </a:fld>
            <a:endParaRPr lang="pl-PL"/>
          </a:p>
        </p:txBody>
      </p:sp>
      <p:pic>
        <p:nvPicPr>
          <p:cNvPr id="4" name="Picture 2" descr="http://farm4.staticflickr.com/3363/3532333331_ee58d8c0c8.jpg">
            <a:extLst>
              <a:ext uri="{FF2B5EF4-FFF2-40B4-BE49-F238E27FC236}">
                <a16:creationId xmlns:a16="http://schemas.microsoft.com/office/drawing/2014/main" xmlns="" id="{C668DE9C-7230-E344-B7E7-5A1041C38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923" y="2636912"/>
            <a:ext cx="262109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9735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834880" cy="48737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b="1" dirty="0"/>
              <a:t>Błędy podczas naboru, brak wsparcia, brak wiedzy przyczynami kryzysu rodziny zastępcze</a:t>
            </a:r>
          </a:p>
          <a:p>
            <a:r>
              <a:rPr lang="pl-PL" b="1" dirty="0"/>
              <a:t>Specyficzne źródła kryzysu dla rodziny zastępczej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dirty="0"/>
              <a:t>Kryzysy związane ze stratami odnoszącymi się do pełnienia roli rodziny zastępczej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Co rodziny tracą?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dirty="0"/>
              <a:t>Kryzysy sytuacyjne 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Nieoczekiwane zachowania dzieci, wypadki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dirty="0"/>
              <a:t>Kryzysy rozwojowe 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Związane z rozwojem i adaptacją rodziny do etapów funkcjonowania rodziny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zastępczej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31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5747F9D7-B9A1-BE45-9D6E-A5D2228D5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41" y="2708920"/>
            <a:ext cx="3414463" cy="230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656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003232" cy="3773016"/>
          </a:xfrm>
        </p:spPr>
        <p:txBody>
          <a:bodyPr>
            <a:normAutofit/>
          </a:bodyPr>
          <a:lstStyle/>
          <a:p>
            <a:pPr>
              <a:buFont typeface="Wingdings 3" pitchFamily="18" charset="2"/>
              <a:buChar char=""/>
              <a:defRPr/>
            </a:pPr>
            <a:r>
              <a:rPr lang="pl-PL" sz="2000" b="1" dirty="0"/>
              <a:t>Kryzysy egzystencjalne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Kryzysy egzystencjalne są wewnętrznymi konfliktami dotyczącymi życiowych celów, wolności, niezależności. Może być to wynik utraty wiary w sens pieczy zastępczej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b="1" dirty="0"/>
              <a:t>Kryzysy relacyjne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Zaburzenia relacji lub więzi pomiędzy którymkolwiek z elementów systemu rodzinnego, niewystarczające zasoby wewnętrzne i zewnętrzne potrzebne do realizacji zadań i pokonywania problemów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32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A07FE1AB-C565-E845-BC69-9CA2B8C2C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365104"/>
            <a:ext cx="4709144" cy="21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8730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6120680" cy="4873752"/>
          </a:xfrm>
        </p:spPr>
        <p:txBody>
          <a:bodyPr>
            <a:normAutofit/>
          </a:bodyPr>
          <a:lstStyle/>
          <a:p>
            <a:r>
              <a:rPr lang="pl-PL" sz="2600" b="1" dirty="0"/>
              <a:t>Jak może przejawiać się kryzys w rodzinie zastępczej?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Operacyjny styl myślenia </a:t>
            </a:r>
            <a:r>
              <a:rPr lang="pl-PL" altLang="pl-PL" sz="2000" dirty="0"/>
              <a:t>-to nie ja, to „oni”, to dziecko jest winne, to PCPR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Trójkątowanie </a:t>
            </a:r>
            <a:r>
              <a:rPr lang="pl-PL" altLang="pl-PL" sz="2000" dirty="0"/>
              <a:t>– wciąganie do sytuacji konfliktowej dwóch osób – osoby trzeciej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Emocjonalne odcięcie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Upublicznianie problemów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Uzależnienie od emocji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dirty="0"/>
              <a:t>  negatywnych, pesymizm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Nie dostrzeganie pozytywnych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b="1" dirty="0"/>
              <a:t>  wydarzeń</a:t>
            </a:r>
            <a:r>
              <a:rPr lang="pl-PL" altLang="pl-PL" sz="2000" dirty="0"/>
              <a:t>, zjawisk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Napięcie emocjonalne</a:t>
            </a:r>
            <a:r>
              <a:rPr lang="pl-PL" altLang="pl-PL" sz="2000" dirty="0"/>
              <a:t>, słaba 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dirty="0"/>
              <a:t>  racjonalizacje, działanie w 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dirty="0"/>
              <a:t>  emocjach</a:t>
            </a:r>
          </a:p>
          <a:p>
            <a:pPr marL="0" indent="0">
              <a:buNone/>
            </a:pPr>
            <a:endParaRPr lang="pl-PL" b="1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33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07C232C3-D606-9D4E-BE60-CF3054F57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645024"/>
            <a:ext cx="3908555" cy="208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883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4834880" cy="4873752"/>
          </a:xfrm>
        </p:spPr>
        <p:txBody>
          <a:bodyPr/>
          <a:lstStyle/>
          <a:p>
            <a:r>
              <a:rPr lang="pl-PL" b="1" dirty="0"/>
              <a:t>Etapy kryzysu w rodzinie zastępczej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b="1" dirty="0"/>
              <a:t>1. Okres miodowy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dirty="0"/>
              <a:t>(Okres ograniczonego wyrażania potrzeb)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b="1" dirty="0"/>
              <a:t>2. Okres zmniejszającej się satysfakcji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dirty="0"/>
              <a:t>(Członkowie rodziny zaczynają dostrzegać, że w nowej sytuacji nie wszystkie ich potrzeby są zaspokajane)</a:t>
            </a:r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34</a:t>
            </a:fld>
            <a:endParaRPr lang="pl-PL"/>
          </a:p>
        </p:txBody>
      </p:sp>
      <p:pic>
        <p:nvPicPr>
          <p:cNvPr id="4" name="Picture 2" descr="C:\Users\Admin\Desktop\download.jpg">
            <a:extLst>
              <a:ext uri="{FF2B5EF4-FFF2-40B4-BE49-F238E27FC236}">
                <a16:creationId xmlns:a16="http://schemas.microsoft.com/office/drawing/2014/main" xmlns="" id="{3132D0DE-E0CC-F34F-A6FB-995FAD36F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46" y="2060848"/>
            <a:ext cx="365722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8013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4330824" cy="4873752"/>
          </a:xfrm>
        </p:spPr>
        <p:txBody>
          <a:bodyPr/>
          <a:lstStyle/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3. </a:t>
            </a:r>
            <a:r>
              <a:rPr lang="pl-PL" altLang="pl-PL" sz="2000" b="1" dirty="0"/>
              <a:t>„Dziecko jest problemem”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Własne braki kompetencji, wina za niezaspokojenie potrzeb – przerzucane są na dziecko – np. na niewykryte wcześniej zaburzenia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4. </a:t>
            </a:r>
            <a:r>
              <a:rPr lang="pl-PL" altLang="pl-PL" sz="2000" b="1" dirty="0"/>
              <a:t>Upublicznienie problemu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Problem z dzieckiem jest szeroko omawiany przez rodzinę zastępczą wobec każdego elementu systemu, łącznie z przedstawicielami instytucji wspierających i społeczności lokalnej</a:t>
            </a:r>
            <a:r>
              <a:rPr lang="pl-PL" altLang="pl-PL" dirty="0"/>
              <a:t>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35</a:t>
            </a:fld>
            <a:endParaRPr lang="pl-PL"/>
          </a:p>
        </p:txBody>
      </p:sp>
      <p:pic>
        <p:nvPicPr>
          <p:cNvPr id="4" name="Picture 2" descr="C:\Users\Admin\Desktop\Simpsons_07_03_P2.jpg">
            <a:extLst>
              <a:ext uri="{FF2B5EF4-FFF2-40B4-BE49-F238E27FC236}">
                <a16:creationId xmlns:a16="http://schemas.microsoft.com/office/drawing/2014/main" xmlns="" id="{35E5A8A0-50E6-064F-829F-9AA1E0D4C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420888"/>
            <a:ext cx="4146008" cy="296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6399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355160" cy="4873752"/>
          </a:xfrm>
        </p:spPr>
        <p:txBody>
          <a:bodyPr/>
          <a:lstStyle/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5</a:t>
            </a:r>
            <a:r>
              <a:rPr lang="pl-PL" altLang="pl-PL" sz="2000" b="1" dirty="0"/>
              <a:t>. Pierwszy kryzysowy incydent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(Napięcie w relacjach wywołuje pierwszy incydent, w którym dziecko i rodzice zastępczy wpadają w stan wzajemnej agresji i niechęci – może być to „zaburzone zachowanie” dziecka, utrata kontroli nad emocjami opiekunów, konflikty, ucieczki, akty przemocy itd..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b="1" dirty="0"/>
              <a:t>6. Ultimatum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„Jeżeli czegoś nie zrobicie, oddamy dziecko…”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36</a:t>
            </a:fld>
            <a:endParaRPr lang="pl-PL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A7557346-E908-9B48-A087-311743586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65104"/>
            <a:ext cx="36671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1126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107950" indent="0">
              <a:buFont typeface="Wingdings 3" pitchFamily="2" charset="2"/>
              <a:buNone/>
            </a:pPr>
            <a:r>
              <a:rPr lang="pl-PL" altLang="pl-PL" sz="2000" b="1" dirty="0"/>
              <a:t>7. Drugi incydent kryzysowy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Wzrastające napięcie i ultimatum wywołują jeszcze bardziej gwałtowną reakcję dziecka lub opiekuna – „samospełniająca się przepowiednia)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b="1" dirty="0"/>
              <a:t>8. Rozwiązanie rodziny zastępczej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37</a:t>
            </a:fld>
            <a:endParaRPr lang="pl-PL"/>
          </a:p>
        </p:txBody>
      </p:sp>
      <p:pic>
        <p:nvPicPr>
          <p:cNvPr id="4" name="Picture 2" descr="C:\Users\Admin\Desktop\images.jpg">
            <a:extLst>
              <a:ext uri="{FF2B5EF4-FFF2-40B4-BE49-F238E27FC236}">
                <a16:creationId xmlns:a16="http://schemas.microsoft.com/office/drawing/2014/main" xmlns="" id="{3D426E3A-6F20-F548-BAA3-A944858DD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01008"/>
            <a:ext cx="4105275" cy="312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6419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pl-PL" sz="2600" b="1" dirty="0"/>
              <a:t>Warunki wsparcia w kryzysie</a:t>
            </a:r>
            <a:br>
              <a:rPr lang="pl-PL" sz="2600" b="1" dirty="0"/>
            </a:br>
            <a:r>
              <a:rPr lang="pl-PL" sz="2600" b="1" dirty="0"/>
              <a:t>Jakiej pomocy potrzebują rodziny 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Opieranie się na faktach, nie na opiniach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Analiza przyczyn kryzysu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Porozumienie, współpraca z rodziną zastępczą, zaufanie, relacje emocjonalne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Zastosowanie metod skupionych na rozwiązaniach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Badanie wpływu kryzysu na dziecko, zapewnienie bezpieczeństwa dziecku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Wzmocnienie lub uruchomienie zasobów rodziny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Wspólna budowa planu wyjścia z kryzysu przy użyciu zasobów zewnętrznych i zewnętrznych rodziny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Wspólna realizacja planu.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38</a:t>
            </a:fld>
            <a:endParaRPr lang="pl-PL"/>
          </a:p>
        </p:txBody>
      </p:sp>
      <p:pic>
        <p:nvPicPr>
          <p:cNvPr id="4" name="Picture 2" descr="http://www.4antennaball.com/bin/img/product/0080094_antenna_topper_bart_simpson_ball_simpsons_cartoon.jpg">
            <a:extLst>
              <a:ext uri="{FF2B5EF4-FFF2-40B4-BE49-F238E27FC236}">
                <a16:creationId xmlns:a16="http://schemas.microsoft.com/office/drawing/2014/main" xmlns="" id="{C0CD7D61-3189-A943-A394-B52C7E84C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266" y="980728"/>
            <a:ext cx="14287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0076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C943639E-E843-F748-B29E-9BA274E05D15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5365092" cy="5133184"/>
          </a:xfrm>
        </p:spPr>
        <p:txBody>
          <a:bodyPr>
            <a:normAutofit fontScale="92500" lnSpcReduction="10000"/>
          </a:bodyPr>
          <a:lstStyle/>
          <a:p>
            <a:pPr marL="109728" indent="0">
              <a:spcBef>
                <a:spcPts val="0"/>
              </a:spcBef>
              <a:buNone/>
              <a:defRPr/>
            </a:pPr>
            <a:r>
              <a:rPr lang="pl-PL" b="1" dirty="0">
                <a:solidFill>
                  <a:schemeClr val="bg2">
                    <a:lumMod val="10000"/>
                  </a:schemeClr>
                </a:solidFill>
              </a:rPr>
              <a:t>Hipoteza wrażliwości opiekuna </a:t>
            </a: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(</a:t>
            </a:r>
            <a:r>
              <a:rPr lang="pl-PL" dirty="0" err="1">
                <a:solidFill>
                  <a:schemeClr val="bg2">
                    <a:lumMod val="10000"/>
                  </a:schemeClr>
                </a:solidFill>
              </a:rPr>
              <a:t>Ainsworth</a:t>
            </a: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) – Ważne kompetencje opiekunów:</a:t>
            </a:r>
          </a:p>
          <a:p>
            <a:pPr marL="109728" indent="0">
              <a:spcBef>
                <a:spcPts val="0"/>
              </a:spcBef>
              <a:buNone/>
              <a:defRPr/>
            </a:pPr>
            <a:endParaRPr lang="pl-PL" dirty="0">
              <a:solidFill>
                <a:schemeClr val="bg2">
                  <a:lumMod val="10000"/>
                </a:schemeClr>
              </a:solidFill>
            </a:endParaRPr>
          </a:p>
          <a:p>
            <a:pPr marL="365760" indent="-256032">
              <a:spcBef>
                <a:spcPts val="0"/>
              </a:spcBef>
              <a:buFont typeface="Wingdings 3"/>
              <a:buChar char=""/>
              <a:defRPr/>
            </a:pP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Świadomość sygnału dziecka</a:t>
            </a:r>
          </a:p>
          <a:p>
            <a:pPr marL="365760" indent="-256032">
              <a:spcBef>
                <a:spcPts val="0"/>
              </a:spcBef>
              <a:buFont typeface="Wingdings 3"/>
              <a:buChar char=""/>
              <a:defRPr/>
            </a:pP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Zdolność do właściwej interpretacji sygnału dziecka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    (w tym empatia)</a:t>
            </a:r>
          </a:p>
          <a:p>
            <a:pPr marL="365760" indent="-256032">
              <a:spcBef>
                <a:spcPts val="0"/>
              </a:spcBef>
              <a:buFont typeface="Wingdings 3"/>
              <a:buChar char=""/>
              <a:defRPr/>
            </a:pP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Adekwatna reakcja na sygnał dziecka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    (zgodna z potrzebą dziecka)</a:t>
            </a:r>
          </a:p>
          <a:p>
            <a:pPr marL="365760" indent="-256032">
              <a:spcBef>
                <a:spcPts val="0"/>
              </a:spcBef>
              <a:buFont typeface="Wingdings 3"/>
              <a:buChar char=""/>
              <a:defRPr/>
            </a:pPr>
            <a:r>
              <a:rPr lang="pl-PL" dirty="0">
                <a:solidFill>
                  <a:schemeClr val="bg2">
                    <a:lumMod val="10000"/>
                  </a:schemeClr>
                </a:solidFill>
              </a:rPr>
              <a:t>Szybkość reakcji</a:t>
            </a:r>
          </a:p>
          <a:p>
            <a:pPr marL="365760" indent="-256032">
              <a:lnSpc>
                <a:spcPts val="2660"/>
              </a:lnSpc>
              <a:spcBef>
                <a:spcPts val="0"/>
              </a:spcBef>
              <a:buFont typeface="Wingdings 3"/>
              <a:buChar char=""/>
              <a:defRPr/>
            </a:pPr>
            <a:endParaRPr lang="pl-PL" sz="2800" dirty="0">
              <a:solidFill>
                <a:schemeClr val="bg2">
                  <a:lumMod val="10000"/>
                </a:schemeClr>
              </a:solidFill>
            </a:endParaRPr>
          </a:p>
          <a:p>
            <a:pPr marL="109728" indent="0">
              <a:lnSpc>
                <a:spcPts val="2660"/>
              </a:lnSpc>
              <a:spcBef>
                <a:spcPts val="0"/>
              </a:spcBef>
              <a:buNone/>
              <a:defRPr/>
            </a:pPr>
            <a:r>
              <a:rPr lang="pl-PL" sz="2800" b="1" dirty="0">
                <a:solidFill>
                  <a:schemeClr val="bg2">
                    <a:lumMod val="10000"/>
                  </a:schemeClr>
                </a:solidFill>
              </a:rPr>
              <a:t>ZACHOWANIE DZIECKA</a:t>
            </a:r>
          </a:p>
          <a:p>
            <a:pPr marL="109728" indent="0">
              <a:lnSpc>
                <a:spcPts val="2660"/>
              </a:lnSpc>
              <a:spcBef>
                <a:spcPts val="0"/>
              </a:spcBef>
              <a:buNone/>
              <a:defRPr/>
            </a:pPr>
            <a:r>
              <a:rPr lang="pl-PL" sz="2800" b="1" dirty="0">
                <a:solidFill>
                  <a:schemeClr val="bg2">
                    <a:lumMod val="10000"/>
                  </a:schemeClr>
                </a:solidFill>
              </a:rPr>
              <a:t>JEST SYGNAŁEM DOTYCZĄ-</a:t>
            </a:r>
          </a:p>
          <a:p>
            <a:pPr marL="109728" indent="0">
              <a:lnSpc>
                <a:spcPts val="2660"/>
              </a:lnSpc>
              <a:spcBef>
                <a:spcPts val="0"/>
              </a:spcBef>
              <a:buNone/>
              <a:defRPr/>
            </a:pPr>
            <a:r>
              <a:rPr lang="pl-PL" sz="2800" b="1" dirty="0">
                <a:solidFill>
                  <a:schemeClr val="bg2">
                    <a:lumMod val="10000"/>
                  </a:schemeClr>
                </a:solidFill>
              </a:rPr>
              <a:t>CYM POTRZEBY</a:t>
            </a:r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B367244-5714-2343-8E33-B9C4AEDC316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39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1DA005D3-2EFB-0D49-B0B3-A93C22172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1556792"/>
            <a:ext cx="291632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66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7D357882-CF5E-4641-BD2C-F0AFCFCBFC9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l-PL" altLang="pl-PL" b="1" dirty="0"/>
              <a:t>Przypadek </a:t>
            </a:r>
            <a:r>
              <a:rPr lang="pl-PL" altLang="pl-PL" b="1" dirty="0" err="1"/>
              <a:t>Jane</a:t>
            </a:r>
            <a:endParaRPr lang="pl-PL" altLang="pl-PL" b="1" dirty="0"/>
          </a:p>
          <a:p>
            <a:pPr marL="609600" indent="-609600">
              <a:lnSpc>
                <a:spcPct val="90000"/>
              </a:lnSpc>
              <a:buFont typeface="Wingdings" charset="2"/>
              <a:buAutoNum type="arabicPeriod"/>
            </a:pPr>
            <a:r>
              <a:rPr lang="pl-PL" altLang="pl-PL" b="1" dirty="0"/>
              <a:t>Pierwszy dzień hospitalizacji</a:t>
            </a:r>
            <a:r>
              <a:rPr lang="pl-PL" altLang="pl-PL" dirty="0"/>
              <a:t>: wesołe, otwarte, kontaktowe dziecko</a:t>
            </a:r>
          </a:p>
          <a:p>
            <a:pPr marL="609600" indent="-609600">
              <a:lnSpc>
                <a:spcPct val="90000"/>
              </a:lnSpc>
              <a:buFont typeface="Wingdings" charset="2"/>
              <a:buAutoNum type="arabicPeriod"/>
            </a:pPr>
            <a:r>
              <a:rPr lang="pl-PL" altLang="pl-PL" b="1" dirty="0"/>
              <a:t>Tydzień później</a:t>
            </a:r>
            <a:r>
              <a:rPr lang="pl-PL" altLang="pl-PL" dirty="0"/>
              <a:t>: Spitz próbuje nawiązać kontakt, </a:t>
            </a:r>
            <a:r>
              <a:rPr lang="pl-PL" altLang="pl-PL" dirty="0" err="1"/>
              <a:t>Jane</a:t>
            </a:r>
            <a:r>
              <a:rPr lang="pl-PL" altLang="pl-PL" dirty="0"/>
              <a:t> płacze histerycznie i kopie</a:t>
            </a:r>
          </a:p>
          <a:p>
            <a:pPr marL="609600" indent="-609600">
              <a:lnSpc>
                <a:spcPct val="90000"/>
              </a:lnSpc>
              <a:buFont typeface="Wingdings" charset="2"/>
              <a:buAutoNum type="arabicPeriod"/>
            </a:pPr>
            <a:endParaRPr lang="pl-PL" altLang="pl-PL" dirty="0"/>
          </a:p>
          <a:p>
            <a:pPr marL="609600" indent="-609600">
              <a:lnSpc>
                <a:spcPct val="90000"/>
              </a:lnSpc>
              <a:buNone/>
            </a:pPr>
            <a:endParaRPr lang="pl-PL" altLang="pl-PL" b="1" dirty="0"/>
          </a:p>
          <a:p>
            <a:pPr marL="609600" indent="-609600">
              <a:lnSpc>
                <a:spcPct val="90000"/>
              </a:lnSpc>
              <a:buNone/>
            </a:pPr>
            <a:r>
              <a:rPr lang="pl-PL" altLang="pl-PL" b="1" dirty="0"/>
              <a:t>Dzieci w filmach </a:t>
            </a:r>
            <a:r>
              <a:rPr lang="pl-PL" altLang="pl-PL" b="1" dirty="0" err="1"/>
              <a:t>Spitz’a</a:t>
            </a:r>
            <a:r>
              <a:rPr lang="pl-PL" altLang="pl-PL" b="1" dirty="0"/>
              <a:t>:</a:t>
            </a:r>
          </a:p>
          <a:p>
            <a:pPr marL="609600" indent="-609600">
              <a:lnSpc>
                <a:spcPct val="90000"/>
              </a:lnSpc>
              <a:buFontTx/>
              <a:buChar char="-"/>
            </a:pPr>
            <a:r>
              <a:rPr lang="pl-PL" altLang="pl-PL" dirty="0"/>
              <a:t>Nie chcą spojrzeć w oczy</a:t>
            </a:r>
          </a:p>
          <a:p>
            <a:pPr marL="609600" indent="-609600">
              <a:lnSpc>
                <a:spcPct val="90000"/>
              </a:lnSpc>
              <a:buFontTx/>
              <a:buChar char="-"/>
            </a:pPr>
            <a:r>
              <a:rPr lang="pl-PL" altLang="pl-PL" dirty="0"/>
              <a:t>Nie przejawiają inicjatywy</a:t>
            </a:r>
          </a:p>
          <a:p>
            <a:pPr marL="609600" indent="-609600">
              <a:lnSpc>
                <a:spcPct val="90000"/>
              </a:lnSpc>
              <a:buFontTx/>
              <a:buChar char="-"/>
            </a:pPr>
            <a:r>
              <a:rPr lang="pl-PL" altLang="pl-PL" dirty="0"/>
              <a:t>Nic nie chcą</a:t>
            </a:r>
          </a:p>
          <a:p>
            <a:pPr marL="609600" indent="-609600">
              <a:lnSpc>
                <a:spcPct val="90000"/>
              </a:lnSpc>
              <a:buFontTx/>
              <a:buChar char="-"/>
            </a:pPr>
            <a:r>
              <a:rPr lang="pl-PL" altLang="pl-PL" dirty="0"/>
              <a:t>Mają dobrą opiekę pielęgnacyjną, dobre posiłki, są czyste i zadbane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BC7141B9-12F6-6B4B-8A03-A3421139BF1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</a:t>
            </a:fld>
            <a:endParaRPr lang="pl-PL"/>
          </a:p>
        </p:txBody>
      </p:sp>
      <p:pic>
        <p:nvPicPr>
          <p:cNvPr id="4" name="Picture 4" descr="C:\Users\Tomek\Pictures\PsychogenicD_00000015.jpg">
            <a:extLst>
              <a:ext uri="{FF2B5EF4-FFF2-40B4-BE49-F238E27FC236}">
                <a16:creationId xmlns:a16="http://schemas.microsoft.com/office/drawing/2014/main" xmlns="" id="{86508663-31D4-F943-8BC3-9D630A2EA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624" y="3429000"/>
            <a:ext cx="2782392" cy="1912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55107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257800"/>
          </a:xfrm>
        </p:spPr>
        <p:txBody>
          <a:bodyPr>
            <a:normAutofit fontScale="62500" lnSpcReduction="20000"/>
          </a:bodyPr>
          <a:lstStyle/>
          <a:p>
            <a:r>
              <a:rPr lang="pl-PL" altLang="pl-PL" sz="3200" b="1" dirty="0">
                <a:ea typeface="Calibri" charset="0"/>
                <a:cs typeface="Calibri" charset="0"/>
              </a:rPr>
              <a:t>DIAGNOZA I ZASPAKAJANIE POTRZEB DZIECKA </a:t>
            </a:r>
          </a:p>
          <a:p>
            <a:endParaRPr lang="pl-PL" altLang="pl-PL" sz="3200" b="1" dirty="0">
              <a:ea typeface="Calibri" charset="0"/>
              <a:cs typeface="Calibri" charset="0"/>
            </a:endParaRPr>
          </a:p>
          <a:p>
            <a:pPr marL="0" indent="0">
              <a:buNone/>
            </a:pPr>
            <a:r>
              <a:rPr lang="pl-PL" altLang="pl-PL" sz="3200" b="1" dirty="0">
                <a:ea typeface="Calibri" charset="0"/>
                <a:cs typeface="Calibri" charset="0"/>
              </a:rPr>
              <a:t>Co to są mocne strony i potrzeby według </a:t>
            </a:r>
            <a:r>
              <a:rPr lang="pl-PL" altLang="pl-PL" sz="3200" b="1" dirty="0" err="1">
                <a:ea typeface="Calibri" charset="0"/>
                <a:cs typeface="Calibri" charset="0"/>
              </a:rPr>
              <a:t>Saleebey’a</a:t>
            </a:r>
            <a:r>
              <a:rPr lang="pl-PL" altLang="pl-PL" sz="3200" b="1" dirty="0">
                <a:ea typeface="Calibri" charset="0"/>
                <a:cs typeface="Calibri" charset="0"/>
              </a:rPr>
              <a:t>?</a:t>
            </a:r>
          </a:p>
          <a:p>
            <a:pPr marL="0" indent="0">
              <a:buNone/>
            </a:pPr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r>
              <a:rPr lang="pl-PL" altLang="pl-PL" sz="3800" b="1" dirty="0" err="1"/>
              <a:t>Dennis</a:t>
            </a:r>
            <a:r>
              <a:rPr lang="pl-PL" altLang="pl-PL" sz="3800" b="1" dirty="0"/>
              <a:t> </a:t>
            </a:r>
            <a:r>
              <a:rPr lang="pl-PL" altLang="pl-PL" sz="3800" b="1" dirty="0" err="1"/>
              <a:t>Saleebey</a:t>
            </a:r>
            <a:r>
              <a:rPr lang="pl-PL" altLang="pl-PL" sz="3800" dirty="0"/>
              <a:t>, którego książka „Perspektywa mocnych stron w praktyce socjalnej” stała się podręcznikiem dla pracowników socjalnych na całym świecie i była wielokrotnie wydawana i aktualizowana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40</a:t>
            </a:fld>
            <a:endParaRPr lang="pl-PL"/>
          </a:p>
        </p:txBody>
      </p:sp>
      <p:pic>
        <p:nvPicPr>
          <p:cNvPr id="41" name="Picture 2" descr="Znalezione obrazy dla zapytania Dennis Saleebey">
            <a:extLst>
              <a:ext uri="{FF2B5EF4-FFF2-40B4-BE49-F238E27FC236}">
                <a16:creationId xmlns:a16="http://schemas.microsoft.com/office/drawing/2014/main" xmlns="" id="{31367EEC-23A3-8D48-9677-DF411CAA7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349" y="2780928"/>
            <a:ext cx="1349854" cy="2024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" descr="Znalezione obrazy dla zapytania dennis saleebey">
            <a:extLst>
              <a:ext uri="{FF2B5EF4-FFF2-40B4-BE49-F238E27FC236}">
                <a16:creationId xmlns:a16="http://schemas.microsoft.com/office/drawing/2014/main" xmlns="" id="{84385E2C-1703-FF4F-B09B-53F390812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328" y="2821856"/>
            <a:ext cx="1471173" cy="198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7588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770984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Mocna strona</a:t>
            </a:r>
          </a:p>
          <a:p>
            <a:pPr>
              <a:buFont typeface="Wingdings 3"/>
              <a:buChar char=""/>
              <a:defRPr/>
            </a:pPr>
            <a:r>
              <a:rPr lang="pl-PL" sz="2000" b="1" dirty="0"/>
              <a:t>Kompetencja, to co umiem, potrafię, mam, chcę, stosuję, o co dbam itp.</a:t>
            </a:r>
            <a:r>
              <a:rPr lang="pl-PL" sz="2000" dirty="0"/>
              <a:t> </a:t>
            </a:r>
          </a:p>
          <a:p>
            <a:pPr>
              <a:buNone/>
              <a:defRPr/>
            </a:pPr>
            <a:r>
              <a:rPr lang="pl-PL" sz="2000" dirty="0"/>
              <a:t>	To świadomość, umiejętność posługiwania się kompetencjami, optymizm, nadzieja, jak również wewnętrzne i zewnętrzne zasoby umożliwiające konstruktywne działanie</a:t>
            </a:r>
            <a:r>
              <a:rPr lang="pl-PL" sz="1800" dirty="0"/>
              <a:t>.</a:t>
            </a:r>
          </a:p>
          <a:p>
            <a:pPr marL="0" indent="0">
              <a:buNone/>
              <a:defRPr/>
            </a:pPr>
            <a:endParaRPr lang="pl-PL" sz="2000" dirty="0"/>
          </a:p>
          <a:p>
            <a:pPr>
              <a:buFont typeface="Wingdings 3"/>
              <a:buChar char=""/>
              <a:defRPr/>
            </a:pPr>
            <a:r>
              <a:rPr lang="pl-PL" sz="2000" dirty="0"/>
              <a:t>Mocne strony warto dostrzegać, wzmacniać (indywidualnie i/lub na forum grupy/rodziny) i adekwatnie do rozwoju i możliwości „podnosić poprzeczkę”.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41</a:t>
            </a:fld>
            <a:endParaRPr lang="pl-PL"/>
          </a:p>
        </p:txBody>
      </p:sp>
      <p:pic>
        <p:nvPicPr>
          <p:cNvPr id="4" name="Picture 3" descr="C:\Users\BARTEK\AppData\Local\Microsoft\Windows\Temporary Internet Files\Content.IE5\PRAGH2IY\Strength[1].png">
            <a:extLst>
              <a:ext uri="{FF2B5EF4-FFF2-40B4-BE49-F238E27FC236}">
                <a16:creationId xmlns:a16="http://schemas.microsoft.com/office/drawing/2014/main" xmlns="" id="{2666B83B-2120-8342-A84F-CFA6BCF4A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831" y="1822514"/>
            <a:ext cx="1785937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0498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94920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Potrzeba</a:t>
            </a:r>
          </a:p>
          <a:p>
            <a:pPr marL="0" indent="0">
              <a:buNone/>
              <a:defRPr/>
            </a:pPr>
            <a:r>
              <a:rPr lang="pl-PL" sz="2000" b="1" dirty="0"/>
              <a:t>Zadanie, które trzeba wykonać</a:t>
            </a:r>
            <a:r>
              <a:rPr lang="pl-PL" sz="2000" dirty="0"/>
              <a:t>, nie posiadanie lub ograniczenie (adekwatnych do wieku, etapu rozwojowego i zdrowia) kompetencji; to czego jeszcze nie umiem, nie potrafię, nie stosuję, nie wiem, nie dbam, nie posiadam, nie rozumiem, itp. </a:t>
            </a:r>
          </a:p>
          <a:p>
            <a:pPr marL="0" indent="0">
              <a:buNone/>
              <a:defRPr/>
            </a:pPr>
            <a:endParaRPr lang="pl-PL" sz="1800" dirty="0"/>
          </a:p>
          <a:p>
            <a:pPr>
              <a:buFont typeface="Wingdings 3"/>
              <a:buChar char=""/>
              <a:defRPr/>
            </a:pPr>
            <a:r>
              <a:rPr lang="pl-PL" sz="2000" dirty="0"/>
              <a:t>Określenie potrzeb łączy się z wytyczaniem zadań i planu, który opiera się na faktach, a nie na ocenach czy interpretacjach.</a:t>
            </a:r>
          </a:p>
          <a:p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42</a:t>
            </a:fld>
            <a:endParaRPr lang="pl-PL"/>
          </a:p>
        </p:txBody>
      </p:sp>
      <p:pic>
        <p:nvPicPr>
          <p:cNvPr id="4" name="Picture 2" descr="C:\Users\IV\AppData\Local\Microsoft\Windows\Temporary Internet Files\Content.IE5\S5VZQBE1\survey[1].jpg">
            <a:extLst>
              <a:ext uri="{FF2B5EF4-FFF2-40B4-BE49-F238E27FC236}">
                <a16:creationId xmlns:a16="http://schemas.microsoft.com/office/drawing/2014/main" xmlns="" id="{BFF4CBF8-5506-0344-A153-490B3D230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86488"/>
            <a:ext cx="1736725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29047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827584" y="1125878"/>
            <a:ext cx="7467600" cy="4873752"/>
          </a:xfrm>
        </p:spPr>
        <p:txBody>
          <a:bodyPr/>
          <a:lstStyle/>
          <a:p>
            <a:r>
              <a:rPr lang="pl-PL" altLang="pl-PL" b="1" dirty="0">
                <a:ea typeface="Calibri" charset="0"/>
                <a:cs typeface="Calibri" charset="0"/>
              </a:rPr>
              <a:t>Cel „Analizy mocnych stron i potrzeb”</a:t>
            </a:r>
          </a:p>
          <a:p>
            <a:r>
              <a:rPr lang="pl-PL" altLang="pl-PL" sz="2000" dirty="0"/>
              <a:t>Poznanie wewnętrznych zasobów dziecka i jego rodziny</a:t>
            </a:r>
          </a:p>
          <a:p>
            <a:r>
              <a:rPr lang="pl-PL" altLang="pl-PL" sz="2000" dirty="0"/>
              <a:t>Dowiedzenie się, w czym dziecko jest ekspertem</a:t>
            </a:r>
          </a:p>
          <a:p>
            <a:r>
              <a:rPr lang="pl-PL" altLang="pl-PL" sz="2000" dirty="0"/>
              <a:t>Nawiązanie relacji z dzieckiem</a:t>
            </a:r>
          </a:p>
          <a:p>
            <a:r>
              <a:rPr lang="pl-PL" altLang="pl-PL" sz="2000" dirty="0"/>
              <a:t>Określenie potrzeb w każdym aspekcie</a:t>
            </a:r>
          </a:p>
          <a:p>
            <a:r>
              <a:rPr lang="pl-PL" altLang="pl-PL" sz="2000" dirty="0"/>
              <a:t>Przygotowanie konkretnego planu pracy z dzieckiem</a:t>
            </a:r>
          </a:p>
          <a:p>
            <a:r>
              <a:rPr lang="pl-PL" altLang="pl-PL" sz="2000" dirty="0"/>
              <a:t>Współpraca rodziny </a:t>
            </a:r>
          </a:p>
          <a:p>
            <a:pPr marL="0" indent="0">
              <a:buNone/>
            </a:pPr>
            <a:r>
              <a:rPr lang="pl-PL" altLang="pl-PL" sz="2000" dirty="0"/>
              <a:t>biologicznej i zastępczej</a:t>
            </a:r>
          </a:p>
          <a:p>
            <a:r>
              <a:rPr lang="pl-PL" altLang="pl-PL" sz="2000" dirty="0"/>
              <a:t>Inne?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43</a:t>
            </a:fld>
            <a:endParaRPr lang="pl-PL"/>
          </a:p>
        </p:txBody>
      </p:sp>
      <p:pic>
        <p:nvPicPr>
          <p:cNvPr id="4" name="Picture 2" descr="http://timesofindia.indiatimes.com/photo/7034213.cms">
            <a:extLst>
              <a:ext uri="{FF2B5EF4-FFF2-40B4-BE49-F238E27FC236}">
                <a16:creationId xmlns:a16="http://schemas.microsoft.com/office/drawing/2014/main" xmlns="" id="{14466E4C-DDF9-654B-AEAE-94CE21058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766" y="3562754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9850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062091" cy="4873752"/>
          </a:xfrm>
        </p:spPr>
        <p:txBody>
          <a:bodyPr/>
          <a:lstStyle/>
          <a:p>
            <a:r>
              <a:rPr lang="pl-PL" altLang="pl-PL" b="1" dirty="0"/>
              <a:t>Kto i jak wspiera rodziny zastępcze wg. ustawy o wspieraniu rodziny i systemie pieczy zastępczej?</a:t>
            </a:r>
          </a:p>
          <a:p>
            <a:r>
              <a:rPr lang="pl-PL" sz="2000" dirty="0"/>
              <a:t>Art. 77. 1. Rodziny zastępcze i rodzinne domy dziecka obejmuje się̨, na ich wniosek, opieką koordynatora rodzinnej pieczy zastępczej. </a:t>
            </a:r>
          </a:p>
          <a:p>
            <a:r>
              <a:rPr lang="pl-PL" sz="2000" dirty="0"/>
              <a:t>1a. W stosunku do rodzin zastępczych i rodzinnych domów dziecka, nieobjętych opieką koordynatora rodzinnej pieczy zastępczej, zadania koordynatora rodzinnej pieczy zastępczej wykonuje organizator rodzinnej pieczy zastępczej</a:t>
            </a:r>
            <a:r>
              <a:rPr lang="pl-PL" dirty="0"/>
              <a:t>. 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44</a:t>
            </a:fld>
            <a:endParaRPr lang="pl-PL"/>
          </a:p>
        </p:txBody>
      </p:sp>
      <p:pic>
        <p:nvPicPr>
          <p:cNvPr id="4" name="Picture 4" descr="C:\Users\BARTEK\AppData\Local\Microsoft\Windows\Temporary Internet Files\Content.IE5\PRAGH2IY\identidad-digital-1[1].jpg">
            <a:extLst>
              <a:ext uri="{FF2B5EF4-FFF2-40B4-BE49-F238E27FC236}">
                <a16:creationId xmlns:a16="http://schemas.microsoft.com/office/drawing/2014/main" xmlns="" id="{0E262F20-5D61-204F-A8DF-FE54AAA6C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291" y="2924944"/>
            <a:ext cx="19145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6228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/>
              <a:t>Art. 29. 1. </a:t>
            </a:r>
            <a:r>
              <a:rPr lang="pl-PL" sz="2000" dirty="0"/>
              <a:t>W celu wspierania rodziny przeżywającej trudności w wypełnianiu funkcji </a:t>
            </a:r>
            <a:r>
              <a:rPr lang="pl-PL" sz="2000" dirty="0" err="1"/>
              <a:t>opiekuńczo-wychowawczych</a:t>
            </a:r>
            <a:r>
              <a:rPr lang="pl-PL" sz="2000" dirty="0"/>
              <a:t> rodzina może zostać́ objęta pomocą̨ rodziny wspierającej. </a:t>
            </a:r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45</a:t>
            </a:fld>
            <a:endParaRPr lang="pl-PL"/>
          </a:p>
        </p:txBody>
      </p:sp>
      <p:pic>
        <p:nvPicPr>
          <p:cNvPr id="4" name="Picture 4" descr="C:\Users\BARTEK\AppData\Local\Microsoft\Windows\Temporary Internet Files\Content.IE5\PRAGH2IY\identidad-digital-1[1].jpg">
            <a:extLst>
              <a:ext uri="{FF2B5EF4-FFF2-40B4-BE49-F238E27FC236}">
                <a16:creationId xmlns:a16="http://schemas.microsoft.com/office/drawing/2014/main" xmlns="" id="{0E262F20-5D61-204F-A8DF-FE54AAA6C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851" y="3573016"/>
            <a:ext cx="19145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BARTEK\AppData\Local\Microsoft\Windows\Temporary Internet Files\Content.IE5\9WNL4H7A\1200px-US_Navy_100930-N-2855B-251_Sailors_aboard_USS_Bainbridge_%28DDG_96%29_haul_in_a_mooring_line_while_mooring_the_ship_in_Faslane%2C_Scotland[1].jpg">
            <a:extLst>
              <a:ext uri="{FF2B5EF4-FFF2-40B4-BE49-F238E27FC236}">
                <a16:creationId xmlns:a16="http://schemas.microsoft.com/office/drawing/2014/main" xmlns="" id="{C31777B9-CF04-DE41-8A6E-C2D24DEA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73015"/>
            <a:ext cx="4248472" cy="228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1518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sz="2000" dirty="0"/>
              <a:t>Rodzina zastępcza oraz prowadzący rodzinny dom dziecka współpracują̨ z ośrodkiem adopcyjnym, koordynatorem rodzinnej pieczy zastępczej i organizatorem rodzinnej pieczy zastępczej. </a:t>
            </a:r>
          </a:p>
          <a:p>
            <a:r>
              <a:rPr lang="pl-PL" sz="2000" dirty="0"/>
              <a:t>Organizator rodzinnej pieczy zastępczej umożliwia rodzinom zastępczym oraz prowadzącym rodzinny dom dziecka uzyskanie porady w poradni psychologiczno-pedagogicznej lub w innej poradni specjalistycznej oraz podjęcia specjalistycznej terapii. 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46</a:t>
            </a:fld>
            <a:endParaRPr lang="pl-PL"/>
          </a:p>
        </p:txBody>
      </p:sp>
      <p:pic>
        <p:nvPicPr>
          <p:cNvPr id="4" name="Picture 4" descr="C:\Users\BARTEK\AppData\Local\Microsoft\Windows\Temporary Internet Files\Content.IE5\PRAGH2IY\identidad-digital-1[1].jpg">
            <a:extLst>
              <a:ext uri="{FF2B5EF4-FFF2-40B4-BE49-F238E27FC236}">
                <a16:creationId xmlns:a16="http://schemas.microsoft.com/office/drawing/2014/main" xmlns="" id="{0E262F20-5D61-204F-A8DF-FE54AAA6C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314035"/>
            <a:ext cx="1569704" cy="142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BARTEK\AppData\Local\Microsoft\Windows\Temporary Internet Files\Content.IE5\9WNL4H7A\1200px-US_Navy_100930-N-2855B-251_Sailors_aboard_USS_Bainbridge_%28DDG_96%29_haul_in_a_mooring_line_while_mooring_the_ship_in_Faslane%2C_Scotland[1].jpg">
            <a:extLst>
              <a:ext uri="{FF2B5EF4-FFF2-40B4-BE49-F238E27FC236}">
                <a16:creationId xmlns:a16="http://schemas.microsoft.com/office/drawing/2014/main" xmlns="" id="{C31777B9-CF04-DE41-8A6E-C2D24DEA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85834"/>
            <a:ext cx="3528392" cy="1896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4450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661248"/>
          </a:xfrm>
        </p:spPr>
        <p:txBody>
          <a:bodyPr>
            <a:normAutofit fontScale="40000" lnSpcReduction="20000"/>
          </a:bodyPr>
          <a:lstStyle/>
          <a:p>
            <a:r>
              <a:rPr lang="pl-PL" sz="6000" b="1"/>
              <a:t>Do zadań organizatora </a:t>
            </a:r>
            <a:r>
              <a:rPr lang="pl-PL" sz="6000" b="1" dirty="0"/>
              <a:t>rodzinnej </a:t>
            </a:r>
          </a:p>
          <a:p>
            <a:pPr marL="0" indent="0">
              <a:buNone/>
            </a:pPr>
            <a:r>
              <a:rPr lang="pl-PL" sz="6000" b="1" dirty="0"/>
              <a:t>pieczy zastępczej należy w szczególności: </a:t>
            </a:r>
          </a:p>
          <a:p>
            <a:pPr marL="0" indent="0">
              <a:buNone/>
            </a:pPr>
            <a:endParaRPr lang="pl-PL" sz="4000" dirty="0"/>
          </a:p>
          <a:p>
            <a:r>
              <a:rPr lang="pl-PL" sz="5000" dirty="0"/>
              <a:t>zapewnianie pomocy i wsparcia osobom sprawującym rodzinną pieczę zastępczą̨ w szczególności w ramach grup wsparcia oraz rodzin pomocowych </a:t>
            </a:r>
          </a:p>
          <a:p>
            <a:r>
              <a:rPr lang="pl-PL" sz="5000" dirty="0"/>
              <a:t>organizowanie dla rodzin zastępczych oraz prowadzących rodzinne domy dziecka pomocy wolontariuszy </a:t>
            </a:r>
          </a:p>
          <a:p>
            <a:r>
              <a:rPr lang="pl-PL" sz="5000" dirty="0"/>
              <a:t> współpraca ze środowiskiem lokalnym, w szczególności z powiatowym centrum pomocy rodzinie, ośrodkiem pomocy społecznej, sadami i ich organami pomocniczymi, instytucjami oświatowymi, podmiotami leczniczymi, a także kościołami i związkami wyznaniowymi oraz z organizacjami społecznymi; </a:t>
            </a:r>
          </a:p>
          <a:p>
            <a:r>
              <a:rPr lang="pl-PL" sz="5000" dirty="0"/>
              <a:t>prowadzenie poradnictwa i terapii dla osób sprawujących rodzinną pieczę zastępczą̨ i ich dzieci oraz dzieci umieszczonych w pieczy zastępczej; </a:t>
            </a:r>
          </a:p>
          <a:p>
            <a:r>
              <a:rPr lang="pl-PL" sz="5000" dirty="0"/>
              <a:t>zapewnianie pomocy prawnej osobom sprawującym rodzinną pieczę zastępczą̨, w szczególności w zakresie prawa rodzinnego; </a:t>
            </a:r>
          </a:p>
          <a:p>
            <a:endParaRPr lang="pl-PL" sz="2200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47</a:t>
            </a:fld>
            <a:endParaRPr lang="pl-PL"/>
          </a:p>
        </p:txBody>
      </p:sp>
      <p:pic>
        <p:nvPicPr>
          <p:cNvPr id="6" name="Picture 4" descr="C:\Users\BARTEK\AppData\Local\Microsoft\Windows\Temporary Internet Files\Content.IE5\PRAGH2IY\identidad-digital-1[1].jpg">
            <a:extLst>
              <a:ext uri="{FF2B5EF4-FFF2-40B4-BE49-F238E27FC236}">
                <a16:creationId xmlns:a16="http://schemas.microsoft.com/office/drawing/2014/main" xmlns="" id="{8248F062-43B9-5D4F-953A-1DF2C02D4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8640"/>
            <a:ext cx="1569704" cy="142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48568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/>
        </p:nvSpPr>
        <p:spPr>
          <a:xfrm>
            <a:off x="2123728" y="5589240"/>
            <a:ext cx="68315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1600" b="1" dirty="0">
                <a:latin typeface="Calibri" pitchFamily="34" charset="0"/>
              </a:rPr>
              <a:t>Projekt pn. „Dla rodziny” - doskonalenie zawodowe kadr systemu wspierania rodziny i pieczy zastępczej jest współfinansowany przez Unię Europejską ze środków Europejskiego Funduszu Społecznego w ramach Programu Operacyjnego Wiedza Edukacja Rozwój na lata 2014-2020</a:t>
            </a:r>
          </a:p>
        </p:txBody>
      </p:sp>
      <p:sp>
        <p:nvSpPr>
          <p:cNvPr id="7" name="Prostokąt 6"/>
          <p:cNvSpPr/>
          <p:nvPr/>
        </p:nvSpPr>
        <p:spPr>
          <a:xfrm>
            <a:off x="2411760" y="2704237"/>
            <a:ext cx="2646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b="1" dirty="0"/>
          </a:p>
          <a:p>
            <a:pPr algn="ctr"/>
            <a:endParaRPr lang="pl-PL" b="1" dirty="0"/>
          </a:p>
          <a:p>
            <a:pPr algn="ctr"/>
            <a:endParaRPr lang="pl-PL" b="1" dirty="0"/>
          </a:p>
          <a:p>
            <a:pPr algn="ctr"/>
            <a:endParaRPr lang="pl-PL" b="1" dirty="0"/>
          </a:p>
        </p:txBody>
      </p:sp>
      <p:sp>
        <p:nvSpPr>
          <p:cNvPr id="14" name="Prostokąt 13"/>
          <p:cNvSpPr/>
          <p:nvPr/>
        </p:nvSpPr>
        <p:spPr>
          <a:xfrm>
            <a:off x="5057800" y="2768427"/>
            <a:ext cx="31622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b="1" dirty="0"/>
          </a:p>
          <a:p>
            <a:pPr algn="ctr"/>
            <a:endParaRPr lang="pl-PL" b="1" dirty="0"/>
          </a:p>
        </p:txBody>
      </p:sp>
      <p:sp>
        <p:nvSpPr>
          <p:cNvPr id="15" name="Tytuł 1"/>
          <p:cNvSpPr txBox="1">
            <a:spLocks/>
          </p:cNvSpPr>
          <p:nvPr/>
        </p:nvSpPr>
        <p:spPr>
          <a:xfrm>
            <a:off x="1934632" y="3501008"/>
            <a:ext cx="6764362" cy="6477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pl-PL" sz="2800" b="1" dirty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www.sosdlarodziny.com</a:t>
            </a:r>
            <a:endParaRPr lang="pl-PL" b="1" dirty="0">
              <a:ln w="0"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48</a:t>
            </a:fld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2555776" y="2132856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>
                <a:latin typeface="Calibri" panose="020F0502020204030204" pitchFamily="34" charset="0"/>
                <a:cs typeface="Calibri" panose="020F0502020204030204" pitchFamily="34" charset="0"/>
              </a:rPr>
              <a:t>DZIĘKUJĘ ZA UWAGĘ.</a:t>
            </a:r>
          </a:p>
        </p:txBody>
      </p:sp>
    </p:spTree>
    <p:extLst>
      <p:ext uri="{BB962C8B-B14F-4D97-AF65-F5344CB8AC3E}">
        <p14:creationId xmlns:p14="http://schemas.microsoft.com/office/powerpoint/2010/main" val="268685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0E15CCB3-D755-FD41-A811-9218DD9A73B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altLang="pl-PL" dirty="0"/>
              <a:t>Wnioski Rene Spitza</a:t>
            </a:r>
          </a:p>
          <a:p>
            <a:pPr marL="571500" indent="-571500"/>
            <a:r>
              <a:rPr lang="pl-PL" altLang="pl-PL" dirty="0"/>
              <a:t>Jeśli powrót do matki następuje w ciągu maksimum 3 miesięcy: szansa na powrót do normalności</a:t>
            </a:r>
          </a:p>
          <a:p>
            <a:pPr marL="571500" indent="-571500"/>
            <a:r>
              <a:rPr lang="pl-PL" altLang="pl-PL" dirty="0"/>
              <a:t>Gdy separacja trwa dłużej: „zamrożenie i </a:t>
            </a:r>
            <a:r>
              <a:rPr lang="pl-PL" altLang="pl-PL" dirty="0" smtClean="0"/>
              <a:t>pasywność”</a:t>
            </a:r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B39B332F-5643-5C42-8FB9-5F4885C5EF9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5</a:t>
            </a:fld>
            <a:endParaRPr lang="pl-PL"/>
          </a:p>
        </p:txBody>
      </p:sp>
      <p:pic>
        <p:nvPicPr>
          <p:cNvPr id="4" name="Picture 5" descr="C:\Users\Tomek\Pictures\PsychogenicD_00000014.jpg">
            <a:extLst>
              <a:ext uri="{FF2B5EF4-FFF2-40B4-BE49-F238E27FC236}">
                <a16:creationId xmlns:a16="http://schemas.microsoft.com/office/drawing/2014/main" xmlns="" id="{FC3C47B6-0EC4-9941-BD74-812A38C10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84" y="4734490"/>
            <a:ext cx="2559131" cy="175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Users\Tomek\Pictures\PsychogenicD_00000018.jpg">
            <a:extLst>
              <a:ext uri="{FF2B5EF4-FFF2-40B4-BE49-F238E27FC236}">
                <a16:creationId xmlns:a16="http://schemas.microsoft.com/office/drawing/2014/main" xmlns="" id="{154F0644-F97F-0847-974E-6746BCD58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31" y="4734490"/>
            <a:ext cx="2559546" cy="175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Tomek\Pictures\PsychogenicD_00000015.jpg">
            <a:extLst>
              <a:ext uri="{FF2B5EF4-FFF2-40B4-BE49-F238E27FC236}">
                <a16:creationId xmlns:a16="http://schemas.microsoft.com/office/drawing/2014/main" xmlns="" id="{7885FB54-6114-D040-9EB3-C8EF5D599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93" y="4734490"/>
            <a:ext cx="2246815" cy="1798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687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5C76D556-56AA-4246-8AC9-C0F89CABFFF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pl-PL" altLang="pl-PL" b="1" dirty="0"/>
              <a:t>James Robertson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l-PL" altLang="pl-PL" dirty="0"/>
              <a:t>Obserwując deprywację dzieci w         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l-PL" altLang="pl-PL" dirty="0"/>
              <a:t>szpitalu  określił trzy etapy reakcji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l-PL" altLang="pl-PL" dirty="0"/>
              <a:t>na separację:</a:t>
            </a:r>
          </a:p>
          <a:p>
            <a:pPr marL="0" indent="0">
              <a:lnSpc>
                <a:spcPct val="90000"/>
              </a:lnSpc>
              <a:buNone/>
            </a:pPr>
            <a:endParaRPr lang="pl-PL" altLang="pl-PL" sz="1050" dirty="0"/>
          </a:p>
          <a:p>
            <a:pPr marL="0" indent="0">
              <a:lnSpc>
                <a:spcPct val="90000"/>
              </a:lnSpc>
              <a:buFont typeface="Wingdings" charset="2"/>
              <a:buAutoNum type="arabicPeriod"/>
            </a:pPr>
            <a:r>
              <a:rPr lang="pl-PL" altLang="pl-PL" dirty="0"/>
              <a:t>   </a:t>
            </a:r>
            <a:r>
              <a:rPr lang="pl-PL" altLang="pl-PL" b="1" dirty="0"/>
              <a:t>Faza protestu </a:t>
            </a:r>
            <a:r>
              <a:rPr lang="pl-PL" altLang="pl-PL" dirty="0"/>
              <a:t>– krzyk, przywieranie, płacz</a:t>
            </a:r>
          </a:p>
          <a:p>
            <a:pPr marL="0" indent="0">
              <a:lnSpc>
                <a:spcPct val="90000"/>
              </a:lnSpc>
              <a:buFont typeface="Wingdings" charset="2"/>
              <a:buAutoNum type="arabicPeriod"/>
            </a:pPr>
            <a:r>
              <a:rPr lang="pl-PL" altLang="pl-PL" dirty="0"/>
              <a:t>   </a:t>
            </a:r>
            <a:r>
              <a:rPr lang="pl-PL" altLang="pl-PL" b="1" dirty="0"/>
              <a:t>Faza rozpaczy </a:t>
            </a:r>
            <a:r>
              <a:rPr lang="pl-PL" altLang="pl-PL" dirty="0"/>
              <a:t>– dziecko staje się bezradne, niezainteresowane niczym, nie chce jeść, popłakuje</a:t>
            </a:r>
          </a:p>
          <a:p>
            <a:pPr marL="0" indent="0">
              <a:lnSpc>
                <a:spcPct val="90000"/>
              </a:lnSpc>
              <a:buFont typeface="Wingdings" charset="2"/>
              <a:buAutoNum type="arabicPeriod"/>
            </a:pPr>
            <a:r>
              <a:rPr lang="pl-PL" altLang="pl-PL" dirty="0"/>
              <a:t>   </a:t>
            </a:r>
            <a:r>
              <a:rPr lang="pl-PL" altLang="pl-PL" b="1" dirty="0"/>
              <a:t>Faza oderwania </a:t>
            </a:r>
            <a:r>
              <a:rPr lang="pl-PL" altLang="pl-PL" dirty="0"/>
              <a:t>– dziecko nawiązuje kontakt, zaczyna jeść, budzi się, jako „inne” dziecko, słabo reaguje na przyjście matki i nie płacze,  gdy matka wychodzi, „jakby umarło uczucie”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47EEE382-479F-BB4D-8F30-B643061CC0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6</a:t>
            </a:fld>
            <a:endParaRPr lang="pl-PL"/>
          </a:p>
        </p:txBody>
      </p:sp>
      <p:pic>
        <p:nvPicPr>
          <p:cNvPr id="4" name="Picture 6" descr="http://i271.photobucket.com/albums/jj126/wakeup64/child2boywhydidyouhurtmee425-1.gif">
            <a:extLst>
              <a:ext uri="{FF2B5EF4-FFF2-40B4-BE49-F238E27FC236}">
                <a16:creationId xmlns:a16="http://schemas.microsoft.com/office/drawing/2014/main" xmlns="" id="{A2C93F22-F603-0D41-9D8B-D861868D7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809" y="1124744"/>
            <a:ext cx="1671585" cy="198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972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C651CAAC-B0EA-6F46-B6E1-BA635D7C797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/>
              <a:t>Charakterystyka więzi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pl-PL" b="1" dirty="0"/>
              <a:t>Selektywność zachowania </a:t>
            </a:r>
            <a:r>
              <a:rPr lang="pl-PL" dirty="0"/>
              <a:t>– skupienie się na konkretnej osobie, zachowania nie spotykane w relacjach z inną osobą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pl-PL" b="1" dirty="0"/>
              <a:t>Poszukiwanie fizycznej bliskości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pl-PL" b="1" dirty="0"/>
              <a:t>Komfort i poczucie bezpieczeństwa </a:t>
            </a:r>
            <a:r>
              <a:rPr lang="pl-PL" dirty="0"/>
              <a:t>wynikające z osiągnięcia </a:t>
            </a:r>
            <a:r>
              <a:rPr lang="pl-PL" b="1" dirty="0"/>
              <a:t>bliskości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pl-PL" b="1" dirty="0"/>
              <a:t>Lęk separacyjny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pl-PL" altLang="pl-PL" sz="2000" dirty="0"/>
              <a:t>			</a:t>
            </a:r>
            <a:r>
              <a:rPr lang="pl-PL" altLang="pl-PL" dirty="0"/>
              <a:t>            </a:t>
            </a:r>
            <a:r>
              <a:rPr lang="pl-PL" sz="2000" dirty="0"/>
              <a:t>John </a:t>
            </a:r>
            <a:r>
              <a:rPr lang="pl-PL" sz="2000" dirty="0" err="1"/>
              <a:t>Bowlby</a:t>
            </a:r>
            <a:r>
              <a:rPr lang="pl-PL" altLang="pl-PL" sz="2000" dirty="0"/>
              <a:t>	 	</a:t>
            </a:r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0433AFA9-4313-724E-A062-03210CAEF80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7</a:t>
            </a:fld>
            <a:endParaRPr lang="pl-PL"/>
          </a:p>
        </p:txBody>
      </p:sp>
      <p:pic>
        <p:nvPicPr>
          <p:cNvPr id="4" name="Picture 4" descr="0403-bowlby">
            <a:hlinkClick r:id="rId2"/>
            <a:extLst>
              <a:ext uri="{FF2B5EF4-FFF2-40B4-BE49-F238E27FC236}">
                <a16:creationId xmlns:a16="http://schemas.microsoft.com/office/drawing/2014/main" xmlns="" id="{00AD21F5-0962-B947-95CF-BB1A20F4A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992" y="4037076"/>
            <a:ext cx="2302024" cy="283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70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74F7A359-2455-534A-A2EA-328ED203DE0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915000" cy="4873752"/>
          </a:xfrm>
        </p:spPr>
        <p:txBody>
          <a:bodyPr>
            <a:normAutofit fontScale="92500"/>
          </a:bodyPr>
          <a:lstStyle/>
          <a:p>
            <a:pPr marL="0" indent="0">
              <a:buNone/>
              <a:defRPr/>
            </a:pPr>
            <a:r>
              <a:rPr lang="pl-PL" b="1" dirty="0">
                <a:solidFill>
                  <a:schemeClr val="tx1">
                    <a:lumMod val="50000"/>
                  </a:schemeClr>
                </a:solidFill>
              </a:rPr>
              <a:t>John </a:t>
            </a:r>
            <a:r>
              <a:rPr lang="pl-PL" b="1" dirty="0" err="1">
                <a:solidFill>
                  <a:schemeClr val="tx1">
                    <a:lumMod val="50000"/>
                  </a:schemeClr>
                </a:solidFill>
              </a:rPr>
              <a:t>Bowlby</a:t>
            </a:r>
            <a:r>
              <a:rPr lang="pl-PL" b="1" dirty="0">
                <a:solidFill>
                  <a:schemeClr val="tx1">
                    <a:lumMod val="50000"/>
                  </a:schemeClr>
                </a:solidFill>
              </a:rPr>
              <a:t> 1944: </a:t>
            </a:r>
          </a:p>
          <a:p>
            <a:pPr marL="0" indent="0">
              <a:buNone/>
              <a:defRPr/>
            </a:pPr>
            <a:r>
              <a:rPr lang="pl-PL" b="1" dirty="0">
                <a:solidFill>
                  <a:schemeClr val="tx1">
                    <a:lumMod val="50000"/>
                  </a:schemeClr>
                </a:solidFill>
              </a:rPr>
              <a:t>Badanie „44 złodziei”</a:t>
            </a:r>
          </a:p>
          <a:p>
            <a:pPr marL="0" indent="0">
              <a:buNone/>
              <a:defRPr/>
            </a:pPr>
            <a:r>
              <a:rPr lang="pl-PL" dirty="0">
                <a:solidFill>
                  <a:schemeClr val="tx1">
                    <a:lumMod val="50000"/>
                  </a:schemeClr>
                </a:solidFill>
              </a:rPr>
              <a:t>- Udowodnił, że stan moralny i emocjonalny dzieci w wieku od 6 do 15 lat jest bezpośrednio związany z ich dzieciństwem i jakością opieki macierzyńskiej</a:t>
            </a:r>
          </a:p>
          <a:p>
            <a:pPr marL="0" indent="0">
              <a:buFontTx/>
              <a:buChar char="-"/>
              <a:defRPr/>
            </a:pPr>
            <a:r>
              <a:rPr lang="pl-PL" dirty="0">
                <a:solidFill>
                  <a:schemeClr val="tx1">
                    <a:lumMod val="50000"/>
                  </a:schemeClr>
                </a:solidFill>
              </a:rPr>
              <a:t> U części dzieci stwierdził „brak zdolności do uczuć” a w ich dzieciństwie – długotrwałe separacje od matek</a:t>
            </a:r>
          </a:p>
          <a:p>
            <a:pPr marL="0" indent="0">
              <a:buFontTx/>
              <a:buChar char="-"/>
              <a:defRPr/>
            </a:pPr>
            <a:r>
              <a:rPr lang="pl-PL" dirty="0">
                <a:solidFill>
                  <a:schemeClr val="tx1">
                    <a:lumMod val="50000"/>
                  </a:schemeClr>
                </a:solidFill>
              </a:rPr>
              <a:t> Po raz pierwszy użyty termin </a:t>
            </a:r>
            <a:r>
              <a:rPr lang="pl-PL" b="1" dirty="0">
                <a:solidFill>
                  <a:schemeClr val="tx1">
                    <a:lumMod val="50000"/>
                  </a:schemeClr>
                </a:solidFill>
              </a:rPr>
              <a:t>„macierzyńska deprywacja”</a:t>
            </a:r>
          </a:p>
          <a:p>
            <a:pPr marL="0" indent="0">
              <a:buFontTx/>
              <a:buChar char="-"/>
              <a:defRPr/>
            </a:pPr>
            <a:r>
              <a:rPr lang="pl-PL" dirty="0">
                <a:solidFill>
                  <a:schemeClr val="tx1">
                    <a:lumMod val="50000"/>
                  </a:schemeClr>
                </a:solidFill>
              </a:rPr>
              <a:t> Kradzieże, agresja „są kompensacją braku pochwał, nagród od matek…”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9A3CC6F9-ECEA-A643-8C49-4F37EE32B0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8</a:t>
            </a:fld>
            <a:endParaRPr lang="pl-PL"/>
          </a:p>
        </p:txBody>
      </p:sp>
      <p:pic>
        <p:nvPicPr>
          <p:cNvPr id="4" name="Picture 5" descr="C:\Users\Admin\Desktop\boys-fighting.jpg">
            <a:extLst>
              <a:ext uri="{FF2B5EF4-FFF2-40B4-BE49-F238E27FC236}">
                <a16:creationId xmlns:a16="http://schemas.microsoft.com/office/drawing/2014/main" xmlns="" id="{5B4D2257-9385-C34F-BAD4-148961AF1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065" y="1635569"/>
            <a:ext cx="238117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561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E7205671-6123-5147-81A7-12927C8CDAD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162868" cy="4873752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pl-PL" b="1" dirty="0"/>
              <a:t>John </a:t>
            </a:r>
            <a:r>
              <a:rPr lang="pl-PL" b="1" dirty="0" err="1"/>
              <a:t>Bowlby</a:t>
            </a:r>
            <a:r>
              <a:rPr lang="pl-PL" b="1" dirty="0"/>
              <a:t> 1937 – PIERWSZY SŁAWNY WYKŁAD </a:t>
            </a:r>
            <a:r>
              <a:rPr lang="pl-PL" dirty="0"/>
              <a:t>w Brytyjskim Towarzystwie Psychoanalitycznym</a:t>
            </a:r>
          </a:p>
          <a:p>
            <a:pPr marL="0" indent="0">
              <a:lnSpc>
                <a:spcPct val="80000"/>
              </a:lnSpc>
              <a:defRPr/>
            </a:pPr>
            <a:endParaRPr lang="pl-PL" b="1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pl-PL" i="1" dirty="0">
                <a:solidFill>
                  <a:schemeClr val="tx1">
                    <a:lumMod val="50000"/>
                  </a:schemeClr>
                </a:solidFill>
              </a:rPr>
              <a:t>„Ważne są nie warunki fizyczne, ale emocjonalna jakość domu od momentu poczęcia…”</a:t>
            </a:r>
          </a:p>
          <a:p>
            <a:pPr marL="0" indent="0">
              <a:spcBef>
                <a:spcPts val="0"/>
              </a:spcBef>
              <a:buFontTx/>
              <a:buChar char="-"/>
              <a:defRPr/>
            </a:pPr>
            <a:r>
              <a:rPr lang="pl-PL" i="1" dirty="0">
                <a:solidFill>
                  <a:schemeClr val="tx1">
                    <a:lumMod val="50000"/>
                  </a:schemeClr>
                </a:solidFill>
              </a:rPr>
              <a:t> Są matki podskórnie „wrogie” wobec dzieci, zniecierpliwione, kompensujące swoją wrogość nadopiekuńczością, często sfrustrowane, inne czują neurotyczne poczucie winy, dlatego będą wyłudzać oznaki uczuć lub wdzięczności…”</a:t>
            </a:r>
            <a:endParaRPr lang="pl-PL" i="1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B2E9A7A6-0F7D-AD42-B321-4930D39D2D6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9</a:t>
            </a:fld>
            <a:endParaRPr lang="pl-PL"/>
          </a:p>
        </p:txBody>
      </p:sp>
      <p:pic>
        <p:nvPicPr>
          <p:cNvPr id="4" name="Picture 5" descr="http://www.psychotherapyconsultants.co.uk/images/bowlby.jpg">
            <a:extLst>
              <a:ext uri="{FF2B5EF4-FFF2-40B4-BE49-F238E27FC236}">
                <a16:creationId xmlns:a16="http://schemas.microsoft.com/office/drawing/2014/main" xmlns="" id="{8CE6A0F6-7271-8A41-910B-2140325D2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94" y="1052736"/>
            <a:ext cx="2118548" cy="264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12861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ykusz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ykusz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Wykusz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AB0695BCCB6204D963DCD0ACDD0380D" ma:contentTypeVersion="20" ma:contentTypeDescription="Utwórz nowy dokument." ma:contentTypeScope="" ma:versionID="c2f508532f87f232551d2d4800e263c6">
  <xsd:schema xmlns:xsd="http://www.w3.org/2001/XMLSchema" xmlns:xs="http://www.w3.org/2001/XMLSchema" xmlns:p="http://schemas.microsoft.com/office/2006/metadata/properties" xmlns:ns2="7b76b4ab-e975-4498-b0c2-aeffdefe2784" xmlns:ns3="42bfd1d9-79d6-41cf-82e9-da7e33cc8946" xmlns:ns4="709452c0-73d7-476a-b4db-88638e06a68c" targetNamespace="http://schemas.microsoft.com/office/2006/metadata/properties" ma:root="true" ma:fieldsID="24924b01e9e02c3fafde1ac723c80167" ns2:_="" ns3:_="" ns4:_="">
    <xsd:import namespace="7b76b4ab-e975-4498-b0c2-aeffdefe2784"/>
    <xsd:import namespace="42bfd1d9-79d6-41cf-82e9-da7e33cc8946"/>
    <xsd:import namespace="709452c0-73d7-476a-b4db-88638e06a6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4:TaxCatchAll" minOccurs="0"/>
                <xsd:element ref="ns2:lcf76f155ced4ddcb4097134ff3c332f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76b4ab-e975-4498-b0c2-aeffdefe27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Tagi obrazów" ma:readOnly="false" ma:fieldId="{5cf76f15-5ced-4ddc-b409-7134ff3c332f}" ma:taxonomyMulti="true" ma:sspId="9abd3792-fb4e-4634-9c85-54c7d6c4d8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bfd1d9-79d6-41cf-82e9-da7e33cc894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Udostępnianie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Udostępnione dla — szczegóły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9452c0-73d7-476a-b4db-88638e06a68c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9d47a331-880b-4baa-9b4f-4ab4f3c77790}" ma:internalName="TaxCatchAll" ma:showField="CatchAllData" ma:web="709452c0-73d7-476a-b4db-88638e06a6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76b4ab-e975-4498-b0c2-aeffdefe2784">
      <Terms xmlns="http://schemas.microsoft.com/office/infopath/2007/PartnerControls"/>
    </lcf76f155ced4ddcb4097134ff3c332f>
    <TaxCatchAll xmlns="709452c0-73d7-476a-b4db-88638e06a68c" xsi:nil="true"/>
  </documentManagement>
</p:properties>
</file>

<file path=customXml/itemProps1.xml><?xml version="1.0" encoding="utf-8"?>
<ds:datastoreItem xmlns:ds="http://schemas.openxmlformats.org/officeDocument/2006/customXml" ds:itemID="{2568A09B-E89D-450F-A04A-51CEC52ED339}"/>
</file>

<file path=customXml/itemProps2.xml><?xml version="1.0" encoding="utf-8"?>
<ds:datastoreItem xmlns:ds="http://schemas.openxmlformats.org/officeDocument/2006/customXml" ds:itemID="{335E60E7-CEA0-4A63-B846-2883582F333B}"/>
</file>

<file path=customXml/itemProps3.xml><?xml version="1.0" encoding="utf-8"?>
<ds:datastoreItem xmlns:ds="http://schemas.openxmlformats.org/officeDocument/2006/customXml" ds:itemID="{47E99255-EE0C-46E1-B00D-3B1E81D6DC8A}"/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580</TotalTime>
  <Words>2306</Words>
  <Application>Microsoft Office PowerPoint</Application>
  <PresentationFormat>Pokaz na ekranie (4:3)</PresentationFormat>
  <Paragraphs>361</Paragraphs>
  <Slides>48</Slides>
  <Notes>8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48</vt:i4>
      </vt:variant>
    </vt:vector>
  </HeadingPairs>
  <TitlesOfParts>
    <vt:vector size="49" baseType="lpstr">
      <vt:lpstr>Wykusz</vt:lpstr>
      <vt:lpstr>Wzmacnianie kompetencji rodzin zastępczych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Jak powstaje więź</vt:lpstr>
      <vt:lpstr> zaburzenia w tworzeniu więzi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Admin</dc:creator>
  <cp:lastModifiedBy>Marzena Piechowiak</cp:lastModifiedBy>
  <cp:revision>67</cp:revision>
  <dcterms:created xsi:type="dcterms:W3CDTF">2017-10-11T07:02:49Z</dcterms:created>
  <dcterms:modified xsi:type="dcterms:W3CDTF">2023-11-21T15:30:03Z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0x010100EAB0695BCCB6204D963DCD0ACDD0380D</vt:lpwstr>
  </property>
</Properties>
</file>