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50"/>
  </p:notesMasterIdLst>
  <p:handoutMasterIdLst>
    <p:handoutMasterId r:id="rId51"/>
  </p:handoutMasterIdLst>
  <p:sldIdLst>
    <p:sldId id="256" r:id="rId5"/>
    <p:sldId id="261" r:id="rId6"/>
    <p:sldId id="260" r:id="rId7"/>
    <p:sldId id="262" r:id="rId8"/>
    <p:sldId id="263" r:id="rId9"/>
    <p:sldId id="259" r:id="rId10"/>
    <p:sldId id="266" r:id="rId11"/>
    <p:sldId id="267" r:id="rId12"/>
    <p:sldId id="277" r:id="rId13"/>
    <p:sldId id="268" r:id="rId14"/>
    <p:sldId id="269" r:id="rId15"/>
    <p:sldId id="270" r:id="rId16"/>
    <p:sldId id="264" r:id="rId17"/>
    <p:sldId id="273" r:id="rId18"/>
    <p:sldId id="278" r:id="rId19"/>
    <p:sldId id="274" r:id="rId20"/>
    <p:sldId id="275" r:id="rId21"/>
    <p:sldId id="276" r:id="rId22"/>
    <p:sldId id="292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272" r:id="rId34"/>
    <p:sldId id="279" r:id="rId35"/>
    <p:sldId id="280" r:id="rId36"/>
    <p:sldId id="281" r:id="rId37"/>
    <p:sldId id="282" r:id="rId38"/>
    <p:sldId id="283" r:id="rId39"/>
    <p:sldId id="284" r:id="rId40"/>
    <p:sldId id="285" r:id="rId41"/>
    <p:sldId id="286" r:id="rId42"/>
    <p:sldId id="287" r:id="rId43"/>
    <p:sldId id="288" r:id="rId44"/>
    <p:sldId id="289" r:id="rId45"/>
    <p:sldId id="290" r:id="rId46"/>
    <p:sldId id="291" r:id="rId47"/>
    <p:sldId id="265" r:id="rId48"/>
    <p:sldId id="258" r:id="rId49"/>
  </p:sldIdLst>
  <p:sldSz cx="9144000" cy="6858000" type="screen4x3"/>
  <p:notesSz cx="6669088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888" autoAdjust="0"/>
    <p:restoredTop sz="94622" autoAdjust="0"/>
  </p:normalViewPr>
  <p:slideViewPr>
    <p:cSldViewPr>
      <p:cViewPr>
        <p:scale>
          <a:sx n="118" d="100"/>
          <a:sy n="118" d="100"/>
        </p:scale>
        <p:origin x="-143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786" y="-96"/>
      </p:cViewPr>
      <p:guideLst>
        <p:guide orient="horz" pos="2880"/>
        <p:guide pos="2160"/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pl-PL"/>
              <a:t>2019-10-01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EB14CB-F6E8-4073-BAB6-4312E6619AF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317764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pl-PL"/>
              <a:t>2019-10-01</a:t>
            </a:r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8AD04-8F39-4F87-B04F-2C2EC474D5D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722648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8AD04-8F39-4F87-B04F-2C2EC474D5DF}" type="slidenum">
              <a:rPr lang="pl-PL" smtClean="0"/>
              <a:t>1</a:t>
            </a:fld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3559612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8AD04-8F39-4F87-B04F-2C2EC474D5DF}" type="slidenum">
              <a:rPr lang="pl-PL" smtClean="0"/>
              <a:t>16</a:t>
            </a:fld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4286388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r>
              <a:rPr lang="pl-PL"/>
              <a:t>2019-10-01</a:t>
            </a:r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oliniow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oliniow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88638"/>
            <a:ext cx="4773067" cy="932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68663B2-7D72-8342-9DBE-ADB67D015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324F872-3AC5-8A4C-9CDA-3B3CD0C6DB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/>
              <a:t>Edytuj style wzorca tekstu
Drugi poziom
Trzeci poziom
Czwarty poziom
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DE71EDB-6C35-ED41-9176-640A50964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/>
              <a:t>2019-10-01</a:t>
            </a:r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F1E439A-2370-F441-AB77-128709C9C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FE84570-07A6-E54C-AF8A-E29DC109A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3DAEB-477D-4FCE-9C90-58D9FE8B18A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0599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pl-PL"/>
              <a:t>2019-10-01</a:t>
            </a: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878" y="188640"/>
            <a:ext cx="4773067" cy="932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r>
              <a:rPr lang="pl-PL"/>
              <a:t>2019-10-01</a:t>
            </a: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oliniow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oliniow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oliniow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pl-PL"/>
              <a:t>2019-10-01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8" name="Łącznik prostoliniow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pl-PL"/>
              <a:t>2019-10-01</a:t>
            </a:r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oliniow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oliniow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pl-PL"/>
              <a:t>2019-10-01</a:t>
            </a:r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/>
              <a:t>Kliknij, aby edytować style wzorca tekstu</a:t>
            </a:r>
          </a:p>
          <a:p>
            <a:pPr lvl="1" eaLnBrk="1" latinLnBrk="0" hangingPunct="1"/>
            <a:r>
              <a:rPr kumimoji="0" lang="pl-PL"/>
              <a:t>Drugi poziom</a:t>
            </a:r>
          </a:p>
          <a:p>
            <a:pPr lvl="2" eaLnBrk="1" latinLnBrk="0" hangingPunct="1"/>
            <a:r>
              <a:rPr kumimoji="0" lang="pl-PL"/>
              <a:t>Trzeci poziom</a:t>
            </a:r>
          </a:p>
          <a:p>
            <a:pPr lvl="3" eaLnBrk="1" latinLnBrk="0" hangingPunct="1"/>
            <a:r>
              <a:rPr kumimoji="0" lang="pl-PL"/>
              <a:t>Czwarty poziom</a:t>
            </a:r>
          </a:p>
          <a:p>
            <a:pPr lvl="4" eaLnBrk="1" latinLnBrk="0" hangingPunct="1"/>
            <a:r>
              <a:rPr kumimoji="0" lang="pl-PL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pl-PL"/>
              <a:t>2019-10-01</a:t>
            </a: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oliniow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222401" y="1916832"/>
            <a:ext cx="6381750" cy="1872208"/>
          </a:xfrm>
        </p:spPr>
        <p:txBody>
          <a:bodyPr rtlCol="0" anchor="ctr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altLang="pl-PL" sz="4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Komunikacja z dzieckiem w kolejnych fazach rozwojowych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</a:t>
            </a:fld>
            <a:endParaRPr lang="pl-PL"/>
          </a:p>
        </p:txBody>
      </p:sp>
      <p:sp>
        <p:nvSpPr>
          <p:cNvPr id="11" name="Prostokąt 10"/>
          <p:cNvSpPr/>
          <p:nvPr/>
        </p:nvSpPr>
        <p:spPr>
          <a:xfrm>
            <a:off x="2102266" y="5805264"/>
            <a:ext cx="63580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sz="1400" b="1" dirty="0">
                <a:latin typeface="Calibri" pitchFamily="34" charset="0"/>
              </a:rPr>
              <a:t>Projekt pn. „Dla rodziny” - doskonalenie zawodowe kadr systemu wspierania rodziny i pieczy zastępczej jest współfinansowany przez Unię Europejską ze środków Europejskiego Funduszu Społecznego w ramach Programu Operacyjnego Wiedza Edukacja Rozwój na lata 2014-2020</a:t>
            </a:r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3233059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683568" y="1196752"/>
            <a:ext cx="7704856" cy="516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Rozwój komunikowania się za pomocą pisma</a:t>
            </a:r>
          </a:p>
          <a:p>
            <a:pPr marL="0" indent="0" algn="ctr">
              <a:buNone/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okres ten trwa od 7 do 10/12 roku życia dziecka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sz="1800" b="1" dirty="0">
                <a:latin typeface="Calibri" panose="020F0502020204030204" pitchFamily="34" charset="0"/>
                <a:cs typeface="Calibri" panose="020F0502020204030204" pitchFamily="34" charset="0"/>
              </a:rPr>
              <a:t>Dziecko rozwija umiejętności takie jak słyszenie, analiza i synteza wzrokowa, sprawność manualna, rozpoznawanie znaków graficznych. </a:t>
            </a:r>
          </a:p>
          <a:p>
            <a:pPr marL="0" indent="0">
              <a:buNone/>
            </a:pPr>
            <a:endParaRPr lang="pl-PL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10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1118631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683568" y="1196752"/>
            <a:ext cx="7704856" cy="516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Rola środowiska w  rozwoju mowy dziecka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	Mowa jest sprawnością, która wymaga doskonalenia. Jedyną drogą do jej nabywania jest kontakt ze środowiskiem, a więc przejmowanie prawidłowych wzorców mowy poprzez osłuchanie się z nią w najbliższym otoczeniu.</a:t>
            </a: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 To, ile i w jaki sposób mówimy do dziecka ma bardzo duży wpływ na rozwój jego mowy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indent="0">
              <a:buNone/>
            </a:pPr>
            <a:endParaRPr lang="pl-PL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11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428345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683568" y="1196752"/>
            <a:ext cx="7704856" cy="516178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Wskazówki dla opiekuna dziecka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Należy jak najwięcej mówić do dziecka.</a:t>
            </a:r>
          </a:p>
          <a:p>
            <a:pPr marL="342900" indent="-342900">
              <a:buFont typeface="+mj-lt"/>
              <a:buAutoNum type="arabicPeriod"/>
            </a:pPr>
            <a:endParaRPr lang="pl-P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Warto zapoznać się z kolejnymi etapami rozwoju mowy – oszczędzi to niepotrzebnych zmartwień.</a:t>
            </a:r>
          </a:p>
          <a:p>
            <a:pPr marL="342900" indent="-342900">
              <a:buFont typeface="+mj-lt"/>
              <a:buAutoNum type="arabicPeriod"/>
            </a:pPr>
            <a:endParaRPr lang="pl-P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Mów poprawnie, nie używaj licznych zdrobnień, mowy pieszczotliwej.</a:t>
            </a:r>
          </a:p>
          <a:p>
            <a:pPr marL="342900" indent="-342900">
              <a:buFont typeface="+mj-lt"/>
              <a:buAutoNum type="arabicPeriod"/>
            </a:pPr>
            <a:endParaRPr lang="pl-P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Słuchaj dziecka, gdy chce mówić. Nie wyręczaj w mówieniu.</a:t>
            </a:r>
          </a:p>
          <a:p>
            <a:pPr marL="342900" indent="-342900">
              <a:buFont typeface="+mj-lt"/>
              <a:buAutoNum type="arabicPeriod"/>
            </a:pPr>
            <a:endParaRPr lang="pl-P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Nie karz dziecka za nieprawidłową wymowę.</a:t>
            </a:r>
          </a:p>
          <a:p>
            <a:pPr marL="342900" indent="-342900">
              <a:buFont typeface="+mj-lt"/>
              <a:buAutoNum type="arabicPeriod"/>
            </a:pPr>
            <a:endParaRPr lang="pl-P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Nie zmuszaj dziecka leworęcznego do posługiwania się prawą ręką na etapie rozwoju mowy.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12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3316937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Kiedy zaproponować rodzicom udanie się do specjalisty?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Znajomość prawidłowości rozwoju mowy pomaga w szybki wychwyceniu opóźnień mowy. </a:t>
            </a:r>
          </a:p>
          <a:p>
            <a:pPr marL="0" indent="0" algn="ctr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Sygnały, na które należy zareagować: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Brak postępów, osiągania kolejnych kamieni milowych rozwoju mowy,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Brak reakcji na swoje imię,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Problemy z żuciem i przełykaniem pokarmów,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Brak reakcji na proste polecenia,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Mówi niezrozumiale dla otoczenia,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Jąka się, zacina.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13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17539022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Kształtowanie się komunikacji</a:t>
            </a:r>
          </a:p>
          <a:p>
            <a:pPr marL="0" indent="0" algn="ctr">
              <a:buNone/>
            </a:pPr>
            <a:endParaRPr lang="pl-PL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	Dziecko na długo zanim rozwinie umiejętność mówienia komunikuje się z swoim środowiskiem. Badania dowodzą, że dziecko jeszcze przed urodzeniem reaguje na bodźce, których doświadcza. 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	Omawiając sposoby porozumiewania się z dzieckiem pamiętajmy, że komunikacja, to każda reakcja wystosowana do innej osoby. Komunikacja, to nie tylko mowa, ale wiele więcej.</a:t>
            </a:r>
          </a:p>
          <a:p>
            <a:pPr marL="0" indent="0" algn="ctr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14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36513759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Kształtowanie się komunikacji</a:t>
            </a:r>
          </a:p>
          <a:p>
            <a:pPr marL="0" indent="0" algn="ctr">
              <a:buNone/>
            </a:pPr>
            <a:endParaRPr lang="pl-PL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	Odpowiednie reagowanie na wczesne przejawy komunikacji dziecka jest kluczowe dla jego prawidłowego rozwoju. Odpowiednie towarzyszenie dziecku i odpowiadanie na jego potrzeby znacząco wpływa na relację opiekuna z dzieckiem.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15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34441204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 Pierwszym narzędziem do porozumiewania się po narodzeniu jest płacz. 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Wyróżnia się kilka rodzajów płaczu dziecka:</a:t>
            </a:r>
          </a:p>
          <a:p>
            <a:pPr marL="0" indent="0">
              <a:buNone/>
            </a:pPr>
            <a:endParaRPr lang="pl-PL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płacz podstawowy 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charakteryzuje się monotonnym, przerywanym krzykiem;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płacz z bólu 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cechuje krzyk z nagłym początkiem, którego siła narasta, jest głośny, przeraźliwy, ostry;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płacz gniewny 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charakteryzuje się silnym podnieceniem, zaczerwienieniem twarzy, przerywanym łkaniem i długim czasem trwania. </a:t>
            </a: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Taki płacz również ma wartość komunikacyjną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. Na początku krzyk dziecka jest dość monotonny, ale od trzeciego czwartego tygodnia życia staje się bardziej modulowany. 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16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29296959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Innym sposobem porozumiewania się jest uśmiech</a:t>
            </a:r>
          </a:p>
          <a:p>
            <a:pPr marL="0" indent="0" algn="ctr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	Uśmiech, który pojawia się w pierwszych godzinach po urodzeniu bardzo szybko zaczyna się różnicować. Jest inny wówczas, gdy dziecko kieruje go do matki, a inny wobec osoby obcej. Wydaje się że zanim dziecko zdoła wypracować system reagowania na rozłąkę z matką wytwarza zdolność jej rozpoznawania. 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17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32219829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Innym sposobem porozumiewania się są gesty</a:t>
            </a:r>
          </a:p>
          <a:p>
            <a:pPr marL="0" indent="0" algn="ctr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Gesty wskazujące 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pojawiają się między dziewiątym a trzynastym miesiącem życia dziecka i wyrażają prośbę o przedmiot, podawanie przedmiotu dorosłemu, pokazywanie przedmiotu oraz wskazywanie przedmiotu. 	</a:t>
            </a: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Gesty reprezentujące 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tworzą względnie trwałe układy ruchów ciała rąk mimiki, którym odpowiadają określone znaczenia i zastępują informacje. Pojawiają się one powyżej czternastego miesiąca życia.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18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31767720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Po co nam komunikacja?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Clr>
                <a:schemeClr val="accent1">
                  <a:lumMod val="50000"/>
                </a:schemeClr>
              </a:buClr>
              <a:buNone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Dzięki komunikacji możemy: </a:t>
            </a:r>
          </a:p>
          <a:p>
            <a:pPr>
              <a:buClr>
                <a:schemeClr val="accent1">
                  <a:lumMod val="50000"/>
                </a:schemeClr>
              </a:buClr>
              <a:defRPr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wyrazić swoje myśli, przekonania, uczucia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podzielić się z innymi własnym doświadczeniem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wymienić z innymi posiadane informacje, uzgodnić poglądy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dokonać zmian w zachowaniu innych ludzi, wydać polecenia, wykonać wspólne zadania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wyrazić nasz stosunek do partnera i określić własną pozycję w związku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nawiązać więzi społeczne między ludźmi i zaspokoić ich potrzeby</a:t>
            </a:r>
          </a:p>
          <a:p>
            <a:pPr marL="342900" indent="-34290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kształtować swój własny wizerunek.</a:t>
            </a:r>
          </a:p>
          <a:p>
            <a:pPr>
              <a:defRPr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19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1970304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Plan szkolenia:</a:t>
            </a:r>
          </a:p>
          <a:p>
            <a:pPr marL="457200" indent="-457200">
              <a:buAutoNum type="arabicPeriod"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Fazy rozwojowe i rozwój mowy u dzieci</a:t>
            </a:r>
          </a:p>
          <a:p>
            <a:pPr marL="457200" indent="-457200">
              <a:buAutoNum type="arabicPeriod"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Kształtowanie się komunikacji.</a:t>
            </a:r>
          </a:p>
          <a:p>
            <a:pPr marL="457200" indent="-457200">
              <a:buAutoNum type="arabicPeriod"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Budowanie kontaktu z dzieckiem.</a:t>
            </a:r>
          </a:p>
          <a:p>
            <a:pPr marL="457200" indent="-457200">
              <a:buAutoNum type="arabicPeriod"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Komunikacja alternatywna</a:t>
            </a:r>
          </a:p>
          <a:p>
            <a:pPr marL="457200" indent="-457200">
              <a:buAutoNum type="arabicPeriod"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Zasady w procesie wychowawczym</a:t>
            </a:r>
          </a:p>
          <a:p>
            <a:pPr marL="457200" indent="-457200">
              <a:buAutoNum type="arabicPeriod"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Kierowanie i zapobieganie konfliktom.</a:t>
            </a:r>
          </a:p>
          <a:p>
            <a:pPr marL="457200" indent="-457200">
              <a:buAutoNum type="arabicPeriod"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Budowanie potencjału dziecka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41383685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Ćwiczenie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pl-PL" altLang="pl-PL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pl-PL" altLang="pl-PL" i="1" dirty="0">
                <a:latin typeface="Calibri" panose="020F0502020204030204" pitchFamily="34" charset="0"/>
                <a:cs typeface="Calibri" panose="020F0502020204030204" pitchFamily="34" charset="0"/>
              </a:rPr>
              <a:t>Pomyśl teraz o dziecku, z którym pracujesz i wypisz wszystkie formy w jakich się z tobą komunikuje np. ciągnie cię za rękaw, krzyczy, daje komunikaty oczami, złości się…</a:t>
            </a:r>
          </a:p>
          <a:p>
            <a:pPr>
              <a:defRPr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20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29416712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Ćwiczenie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pl-PL" altLang="pl-PL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altLang="pl-PL" i="1" dirty="0">
                <a:latin typeface="Calibri" panose="020F0502020204030204" pitchFamily="34" charset="0"/>
                <a:cs typeface="Calibri" panose="020F0502020204030204" pitchFamily="34" charset="0"/>
              </a:rPr>
              <a:t>Wypisz wszystkie bariery komunikacyjne, które zauważasz w relacji z twoim podopiecznym.</a:t>
            </a:r>
          </a:p>
          <a:p>
            <a:pPr>
              <a:defRPr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21</a:t>
            </a:fld>
            <a:endParaRPr lang="pl-PL"/>
          </a:p>
        </p:txBody>
      </p:sp>
      <p:pic>
        <p:nvPicPr>
          <p:cNvPr id="4" name="Obraz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661" y="3501008"/>
            <a:ext cx="3447247" cy="3261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ymbol zastępczy daty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42199810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ct val="0"/>
              </a:spcBef>
              <a:buNone/>
            </a:pPr>
            <a:r>
              <a:rPr lang="pl-PL" altLang="pl-PL" b="1" dirty="0">
                <a:latin typeface="Calibri" panose="020F0502020204030204" pitchFamily="34" charset="0"/>
                <a:cs typeface="Calibri" panose="020F0502020204030204" pitchFamily="34" charset="0"/>
              </a:rPr>
              <a:t>Dostosowywanie komunikatów w kontakcie z podopiecznym</a:t>
            </a:r>
            <a:endParaRPr lang="pl-PL" altLang="pl-PL" sz="4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pl-PL" altLang="pl-PL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W przezwyciężaniu </a:t>
            </a: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barier komunikacyjnych 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może pomóc stosowanie następujących zasad: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Należy dostosować język do możliwości komunikacyjnych uczestnika, mówić bardzo zrozumiale.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Używając adekwatnego tonu głosu.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Utrzymywać w miarę równe tempo mówienia, akcentować ważne punkty.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Panować nad emocjami.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Prezentować postawę empatyczną.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Odpowiednio wykorzystywać mowę niewerbalną i zwracać uwagę na gesty, mimikę, pozycję ciała uczestnika</a:t>
            </a:r>
          </a:p>
          <a:p>
            <a:pPr>
              <a:defRPr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22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35064740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661416" y="1128364"/>
            <a:ext cx="7467600" cy="4873752"/>
          </a:xfr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  <a:buNone/>
            </a:pPr>
            <a:r>
              <a:rPr lang="pl-PL" altLang="pl-PL" b="1" dirty="0">
                <a:latin typeface="Calibri" panose="020F0502020204030204" pitchFamily="34" charset="0"/>
                <a:cs typeface="Calibri" panose="020F0502020204030204" pitchFamily="34" charset="0"/>
              </a:rPr>
              <a:t>Rola komunikatów niewerbalnych w kontakcie z dzieckiem</a:t>
            </a:r>
            <a:endParaRPr lang="pl-PL" altLang="pl-PL" sz="4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altLang="pl-PL" dirty="0">
                <a:latin typeface="Calibri" panose="020F0502020204030204" pitchFamily="34" charset="0"/>
                <a:cs typeface="Calibri" panose="020F0502020204030204" pitchFamily="34" charset="0"/>
              </a:rPr>
              <a:t>Z uwagi na trudności w komunikacji werbalnej szczególne znaczenie ma </a:t>
            </a:r>
            <a:r>
              <a:rPr lang="pl-PL" altLang="pl-PL" b="1" dirty="0">
                <a:latin typeface="Calibri" panose="020F0502020204030204" pitchFamily="34" charset="0"/>
                <a:cs typeface="Calibri" panose="020F0502020204030204" pitchFamily="34" charset="0"/>
              </a:rPr>
              <a:t>komunikacja niewerbalna</a:t>
            </a:r>
            <a:r>
              <a:rPr lang="pl-PL" altLang="pl-PL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pl-PL" altLang="pl-PL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23</a:t>
            </a:fld>
            <a:endParaRPr lang="pl-PL"/>
          </a:p>
        </p:txBody>
      </p:sp>
      <p:sp>
        <p:nvSpPr>
          <p:cNvPr id="4" name="Symbol zastępczy tekstu 2">
            <a:extLst>
              <a:ext uri="{FF2B5EF4-FFF2-40B4-BE49-F238E27FC236}">
                <a16:creationId xmlns:a16="http://schemas.microsoft.com/office/drawing/2014/main" id="{B6A60075-A1AC-3645-8A83-D64BCE090B5B}"/>
              </a:ext>
            </a:extLst>
          </p:cNvPr>
          <p:cNvSpPr txBox="1">
            <a:spLocks/>
          </p:cNvSpPr>
          <p:nvPr/>
        </p:nvSpPr>
        <p:spPr>
          <a:xfrm>
            <a:off x="35761" y="3043805"/>
            <a:ext cx="4320215" cy="3337524"/>
          </a:xfrm>
          <a:prstGeom prst="rect">
            <a:avLst/>
          </a:prstGeom>
        </p:spPr>
        <p:txBody>
          <a:bodyPr vert="horz" rtlCol="0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Cele komunikacji niewerbalnej:</a:t>
            </a:r>
          </a:p>
          <a:p>
            <a:pPr>
              <a:buFont typeface="Courier New" panose="02070309020205020404" pitchFamily="49" charset="0"/>
              <a:buChar char="o"/>
              <a:defRPr/>
            </a:pP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prowokowanie podopiecznego do podejmowania wokalizacji,</a:t>
            </a:r>
          </a:p>
          <a:p>
            <a:pPr>
              <a:buFont typeface="Courier New" panose="02070309020205020404" pitchFamily="49" charset="0"/>
              <a:buChar char="o"/>
              <a:defRPr/>
            </a:pP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zmniejszenie frustracji wynikającej z nierozumienia złożonych komunikatów,</a:t>
            </a:r>
          </a:p>
          <a:p>
            <a:pPr>
              <a:buFont typeface="Courier New" panose="02070309020205020404" pitchFamily="49" charset="0"/>
              <a:buChar char="o"/>
              <a:defRPr/>
            </a:pP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zmniejszenie poczucia izolacji,</a:t>
            </a:r>
          </a:p>
          <a:p>
            <a:pPr>
              <a:buFont typeface="Courier New" panose="02070309020205020404" pitchFamily="49" charset="0"/>
              <a:buChar char="o"/>
              <a:defRPr/>
            </a:pP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komunikowanie postaw i emocji,</a:t>
            </a:r>
          </a:p>
          <a:p>
            <a:pPr>
              <a:buFont typeface="Courier New" panose="02070309020205020404" pitchFamily="49" charset="0"/>
              <a:buChar char="o"/>
              <a:defRPr/>
            </a:pP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wspomaganie komunikacji lub zastępowanie mowy.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11D5E0D8-F716-0A49-B4D3-75960701BCF2}"/>
              </a:ext>
            </a:extLst>
          </p:cNvPr>
          <p:cNvSpPr txBox="1"/>
          <p:nvPr/>
        </p:nvSpPr>
        <p:spPr>
          <a:xfrm>
            <a:off x="4355977" y="3043806"/>
            <a:ext cx="4032447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Należy zwracać uwagę na wykorzystanie wszystkich kanałów komunikacji niewerbalnej: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Oddech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Sygnały płynące z ciała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Wyraz oczu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Mimika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Postawa – układ ciała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Gestykulacja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Odgłosy nieartykułowane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13438926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661416" y="1128364"/>
            <a:ext cx="7467600" cy="4873752"/>
          </a:xfrm>
        </p:spPr>
        <p:txBody>
          <a:bodyPr>
            <a:normAutofit fontScale="85000" lnSpcReduction="20000"/>
          </a:bodyPr>
          <a:lstStyle/>
          <a:p>
            <a:pPr algn="ctr">
              <a:spcBef>
                <a:spcPct val="0"/>
              </a:spcBef>
              <a:buNone/>
            </a:pPr>
            <a:r>
              <a:rPr lang="pl-PL" altLang="pl-PL" b="1" dirty="0">
                <a:latin typeface="Calibri" panose="020F0502020204030204" pitchFamily="34" charset="0"/>
                <a:cs typeface="Calibri" panose="020F0502020204030204" pitchFamily="34" charset="0"/>
              </a:rPr>
              <a:t>AAC</a:t>
            </a:r>
            <a:r>
              <a:rPr lang="pl-PL" altLang="pl-PL" dirty="0">
                <a:latin typeface="Calibri" panose="020F0502020204030204" pitchFamily="34" charset="0"/>
                <a:cs typeface="Calibri" panose="020F0502020204030204" pitchFamily="34" charset="0"/>
              </a:rPr>
              <a:t> (ang. </a:t>
            </a:r>
            <a:r>
              <a:rPr lang="pl-PL" altLang="pl-PL" dirty="0" err="1">
                <a:latin typeface="Calibri" panose="020F0502020204030204" pitchFamily="34" charset="0"/>
                <a:cs typeface="Calibri" panose="020F0502020204030204" pitchFamily="34" charset="0"/>
              </a:rPr>
              <a:t>Augmentative</a:t>
            </a:r>
            <a:r>
              <a:rPr lang="pl-PL" altLang="pl-PL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pl-PL" altLang="pl-PL" dirty="0" err="1">
                <a:latin typeface="Calibri" panose="020F0502020204030204" pitchFamily="34" charset="0"/>
                <a:cs typeface="Calibri" panose="020F0502020204030204" pitchFamily="34" charset="0"/>
              </a:rPr>
              <a:t>Alternative</a:t>
            </a:r>
            <a:r>
              <a:rPr lang="pl-PL" altLang="pl-P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altLang="pl-PL" dirty="0" err="1">
                <a:latin typeface="Calibri" panose="020F0502020204030204" pitchFamily="34" charset="0"/>
                <a:cs typeface="Calibri" panose="020F0502020204030204" pitchFamily="34" charset="0"/>
              </a:rPr>
              <a:t>Communication</a:t>
            </a:r>
            <a:r>
              <a:rPr lang="pl-PL" altLang="pl-PL" dirty="0">
                <a:latin typeface="Calibri" panose="020F0502020204030204" pitchFamily="34" charset="0"/>
                <a:cs typeface="Calibri" panose="020F0502020204030204" pitchFamily="34" charset="0"/>
              </a:rPr>
              <a:t>) – </a:t>
            </a:r>
            <a:r>
              <a:rPr lang="pl-PL" altLang="pl-PL" b="1" dirty="0">
                <a:latin typeface="Calibri" panose="020F0502020204030204" pitchFamily="34" charset="0"/>
                <a:cs typeface="Calibri" panose="020F0502020204030204" pitchFamily="34" charset="0"/>
              </a:rPr>
              <a:t>Wyjaśnienia</a:t>
            </a:r>
          </a:p>
          <a:p>
            <a:pPr algn="ctr">
              <a:spcBef>
                <a:spcPct val="0"/>
              </a:spcBef>
              <a:buNone/>
            </a:pPr>
            <a:endParaRPr lang="pl-PL" altLang="pl-PL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500"/>
              </a:spcBef>
              <a:defRPr/>
            </a:pPr>
            <a:r>
              <a:rPr lang="pl-PL" altLang="pl-PL" b="1" dirty="0">
                <a:latin typeface="Calibri" panose="020F0502020204030204" pitchFamily="34" charset="0"/>
                <a:cs typeface="Calibri" panose="020F0502020204030204" pitchFamily="34" charset="0"/>
              </a:rPr>
              <a:t>Wspomagające sposoby porozumiewania się</a:t>
            </a:r>
            <a:r>
              <a:rPr lang="pl-PL" altLang="pl-PL" dirty="0">
                <a:latin typeface="Calibri" panose="020F0502020204030204" pitchFamily="34" charset="0"/>
                <a:cs typeface="Calibri" panose="020F0502020204030204" pitchFamily="34" charset="0"/>
              </a:rPr>
              <a:t> – obszar praktyki klinicznej, mającej na celu kompensowanie – okresowo lub na stałe – różnego stopnia trudności w porozumiewaniu się, czyli odbieraniu lub/i ekspresji wypowiedzi</a:t>
            </a:r>
          </a:p>
          <a:p>
            <a:pPr>
              <a:spcBef>
                <a:spcPts val="500"/>
              </a:spcBef>
              <a:defRPr/>
            </a:pPr>
            <a:r>
              <a:rPr lang="pl-PL" altLang="pl-PL" b="1" dirty="0">
                <a:latin typeface="Calibri" panose="020F0502020204030204" pitchFamily="34" charset="0"/>
                <a:cs typeface="Calibri" panose="020F0502020204030204" pitchFamily="34" charset="0"/>
              </a:rPr>
              <a:t>System AAC </a:t>
            </a:r>
            <a:r>
              <a:rPr lang="pl-PL" altLang="pl-PL" dirty="0">
                <a:latin typeface="Calibri" panose="020F0502020204030204" pitchFamily="34" charset="0"/>
                <a:cs typeface="Calibri" panose="020F0502020204030204" pitchFamily="34" charset="0"/>
              </a:rPr>
              <a:t>zintegrowana grupa elementów, zawierająca symbole, pomoce, strategie i techniki wykorzystywane przez użytkownika AAC do wspomagania porozumiewania się</a:t>
            </a:r>
          </a:p>
          <a:p>
            <a:pPr>
              <a:spcBef>
                <a:spcPts val="500"/>
              </a:spcBef>
              <a:defRPr/>
            </a:pPr>
            <a:r>
              <a:rPr lang="pl-PL" altLang="pl-PL" b="1" dirty="0">
                <a:latin typeface="Calibri" panose="020F0502020204030204" pitchFamily="34" charset="0"/>
                <a:cs typeface="Calibri" panose="020F0502020204030204" pitchFamily="34" charset="0"/>
              </a:rPr>
              <a:t>Technologia wspomagająca </a:t>
            </a:r>
            <a:r>
              <a:rPr lang="pl-PL" altLang="pl-PL" dirty="0">
                <a:latin typeface="Calibri" panose="020F0502020204030204" pitchFamily="34" charset="0"/>
                <a:cs typeface="Calibri" panose="020F0502020204030204" pitchFamily="34" charset="0"/>
              </a:rPr>
              <a:t>odnosi się do szerokiej gamy urządzeń, usług i praktyk, stworzonych i stosowanych w celu złagodzenia lub przezwyciężenia problemów, przed jakimi stają osoby z niepełnosprawnością</a:t>
            </a:r>
          </a:p>
          <a:p>
            <a:pPr>
              <a:spcBef>
                <a:spcPts val="500"/>
              </a:spcBef>
              <a:defRPr/>
            </a:pPr>
            <a:r>
              <a:rPr lang="pl-PL" altLang="pl-PL" b="1" dirty="0">
                <a:latin typeface="Calibri" panose="020F0502020204030204" pitchFamily="34" charset="0"/>
                <a:cs typeface="Calibri" panose="020F0502020204030204" pitchFamily="34" charset="0"/>
              </a:rPr>
              <a:t>Komunikacja alternatywna</a:t>
            </a:r>
            <a:r>
              <a:rPr lang="pl-PL" altLang="pl-PL" dirty="0">
                <a:latin typeface="Calibri" panose="020F0502020204030204" pitchFamily="34" charset="0"/>
                <a:cs typeface="Calibri" panose="020F0502020204030204" pitchFamily="34" charset="0"/>
              </a:rPr>
              <a:t> – znajduje zastosowania gdy osoba porozumiewa się bezpośrednio, twarzą w twarz, inaczej niż za pomocą mowy np. w oparciu o znaki manualne, znaki graficzne, kod Morse’a, pismo</a:t>
            </a:r>
          </a:p>
          <a:p>
            <a:pPr>
              <a:defRPr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ct val="0"/>
              </a:spcBef>
              <a:buNone/>
            </a:pPr>
            <a:endParaRPr lang="pl-PL" altLang="pl-PL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24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8262959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661416" y="1128364"/>
            <a:ext cx="7467600" cy="4873752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pl-PL" sz="2000" b="1" dirty="0">
                <a:latin typeface="Calibri" panose="020F0502020204030204" pitchFamily="34" charset="0"/>
                <a:cs typeface="Calibri" panose="020F0502020204030204" pitchFamily="34" charset="0"/>
              </a:rPr>
              <a:t>	Komunikacja alternatywna </a:t>
            </a:r>
            <a:br>
              <a:rPr lang="pl-PL" sz="20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2000" b="1" dirty="0">
                <a:latin typeface="Calibri" panose="020F0502020204030204" pitchFamily="34" charset="0"/>
                <a:cs typeface="Calibri" panose="020F0502020204030204" pitchFamily="34" charset="0"/>
              </a:rPr>
              <a:t>i wspomagająca</a:t>
            </a: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 (AAC) to grupa metod, które umożliwiają osobom, które nie posiadają umiejętności mowy lub posiadły ją w stopniu uniemożliwiającym satysfakcjonującą komunikację z innymi. Polega na używaniu w komunikacji znaków opierających się na gestach, obrazach, symbolach, przedmiotach. </a:t>
            </a:r>
          </a:p>
          <a:p>
            <a:pPr marL="0" indent="0" algn="just">
              <a:buNone/>
              <a:defRPr/>
            </a:pP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	AAC pomaga osobom z zaburzeniami mowy wyrażać swoje myśli, uczucia oraz podejmować samodzielne decyzje.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25</a:t>
            </a:fld>
            <a:endParaRPr lang="pl-PL"/>
          </a:p>
        </p:txBody>
      </p:sp>
      <p:pic>
        <p:nvPicPr>
          <p:cNvPr id="4" name="Symbol zastępczy obrazu 4"/>
          <p:cNvPicPr>
            <a:picLocks noChangeAspect="1" noChangeArrowheads="1"/>
          </p:cNvPicPr>
          <p:nvPr/>
        </p:nvPicPr>
        <p:blipFill>
          <a:blip r:embed="rId2"/>
          <a:srcRect l="14381" r="14381"/>
          <a:stretch>
            <a:fillRect/>
          </a:stretch>
        </p:blipFill>
        <p:spPr>
          <a:xfrm>
            <a:off x="4067944" y="3789040"/>
            <a:ext cx="3377479" cy="2665090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5" name="Symbol zastępczy daty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5665561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661416" y="1128364"/>
            <a:ext cx="7467600" cy="4873752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pl-PL" sz="2000" b="1" dirty="0">
                <a:latin typeface="Calibri" panose="020F0502020204030204" pitchFamily="34" charset="0"/>
                <a:cs typeface="Calibri" panose="020F0502020204030204" pitchFamily="34" charset="0"/>
              </a:rPr>
              <a:t>AAC</a:t>
            </a:r>
          </a:p>
          <a:p>
            <a:pPr marL="0" indent="0">
              <a:buNone/>
              <a:defRPr/>
            </a:pP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</a:rPr>
              <a:t>Obejmuje wszelkie metody komunikowania się, w których wykorzystywane są znaki niewerbalne: gesty (np. język migowy), znaki graficzne (obrazki, piktogramy, symbole), przedmioty (np. klocki słowne). Jej celem jest umożliwienie bądź ułatwienie porozumiewania się osobom z trudnościami w werbalnym komunikowaniu się.</a:t>
            </a:r>
          </a:p>
          <a:p>
            <a:pPr>
              <a:defRPr/>
            </a:pPr>
            <a:endParaRPr lang="pl-P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26</a:t>
            </a:fld>
            <a:endParaRPr lang="pl-PL"/>
          </a:p>
        </p:txBody>
      </p:sp>
      <p:pic>
        <p:nvPicPr>
          <p:cNvPr id="5" name="Obraz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896" y="3538453"/>
            <a:ext cx="4306888" cy="31623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860487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27</a:t>
            </a:fld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pl-PL" altLang="pl-PL" b="1" dirty="0">
                <a:latin typeface="Calibri" panose="020F0502020204030204" pitchFamily="34" charset="0"/>
                <a:cs typeface="Calibri" panose="020F0502020204030204" pitchFamily="34" charset="0"/>
              </a:rPr>
              <a:t>Kiedy wprowadzić AAC? </a:t>
            </a:r>
          </a:p>
          <a:p>
            <a:pPr marL="0" indent="0">
              <a:buNone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Użytkownikiem AAC może być każda osoba, zarówno dzieci, młodzież i dorośli, którzy przejawiają problemy w zakresie ekspresji i/lub rozumienia mowy</a:t>
            </a:r>
          </a:p>
          <a:p>
            <a:pPr marL="0" indent="0">
              <a:buNone/>
              <a:defRPr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Porażenie mózgowe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Zaburzenia ze spektrum autyzmu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Upośledzenie umysłowe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Uszkodzenia spowodowane przebytym udarem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Dysfazje rozwojowe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Afazja sensoryczna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Uszkodzenia narządu słuchu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niedowłady</a:t>
            </a:r>
          </a:p>
          <a:p>
            <a:pPr marL="0" indent="0">
              <a:buNone/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26781166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28</a:t>
            </a:fld>
            <a:endParaRPr lang="pl-PL"/>
          </a:p>
        </p:txBody>
      </p:sp>
      <p:sp>
        <p:nvSpPr>
          <p:cNvPr id="9" name="Tytuł 1"/>
          <p:cNvSpPr txBox="1">
            <a:spLocks noChangeArrowheads="1"/>
          </p:cNvSpPr>
          <p:nvPr/>
        </p:nvSpPr>
        <p:spPr>
          <a:xfrm>
            <a:off x="457200" y="1124744"/>
            <a:ext cx="10515600" cy="132556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altLang="pl-PL" dirty="0">
                <a:latin typeface="Calibri" panose="020F0502020204030204" pitchFamily="34" charset="0"/>
                <a:cs typeface="Calibri" panose="020F0502020204030204" pitchFamily="34" charset="0"/>
              </a:rPr>
              <a:t>Przykład tablicy komunikacyjnej</a:t>
            </a:r>
          </a:p>
        </p:txBody>
      </p:sp>
      <p:pic>
        <p:nvPicPr>
          <p:cNvPr id="10" name="Symbol zastępczy zawartości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4425" y="2166632"/>
            <a:ext cx="6153150" cy="4351338"/>
          </a:xfrm>
          <a:prstGeom prst="rect">
            <a:avLst/>
          </a:prstGeom>
        </p:spPr>
      </p:pic>
      <p:sp>
        <p:nvSpPr>
          <p:cNvPr id="2" name="Symbol zastępczy daty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5101579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ytuł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altLang="pl-PL" dirty="0">
                <a:latin typeface="Calibri" panose="020F0502020204030204" pitchFamily="34" charset="0"/>
                <a:cs typeface="Calibri" panose="020F0502020204030204" pitchFamily="34" charset="0"/>
              </a:rPr>
              <a:t>Przykład książki komunikacyjnej </a:t>
            </a:r>
          </a:p>
        </p:txBody>
      </p:sp>
      <p:pic>
        <p:nvPicPr>
          <p:cNvPr id="29700" name="Obraz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954" y="2225279"/>
            <a:ext cx="2047875" cy="2788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Symbol zastępczy zawartości 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650" y="2225278"/>
            <a:ext cx="3943350" cy="2957513"/>
          </a:xfrm>
        </p:spPr>
      </p:pic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pl-PL"/>
              <a:t>2019-10-01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B3DAEB-477D-4FCE-9C90-58D9FE8B18AE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3079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Rozwój mowy u dzieci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	Pierwszym krokiem do prawidłowej komunikacji z dzieckiem jest poznanie </a:t>
            </a: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prawidłowości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 które rządzą rozwojem aktywności werbalnej od najmłodszych lat.</a:t>
            </a:r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	Wiedza ta przyda się nie tylko do uważnego podążania za rozwojem dziecka, ale także wczesnego </a:t>
            </a: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wykrycia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zaburzeń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 rozwoju mowy i zastosowania odpowiedniej </a:t>
            </a: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interwencji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 wspomagającej porozumiewanie się.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24345708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Budowanie kontaktu z dzieckiem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Kontakt z dzieckiem może otwarta lub zamknięta.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30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30991510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Komunikacja otwarta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Aby porozumiewać się w sposób otwarty i skuteczny, trzeba nauczyć się słuchać.</a:t>
            </a:r>
          </a:p>
          <a:p>
            <a:pPr marL="0" indent="0" algn="ctr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pl-PL" dirty="0">
                <a:latin typeface="Calibri" panose="020F0502020204030204" pitchFamily="34" charset="0"/>
              </a:rPr>
              <a:t>Słuchaj aktywnie, koncentruj się na przekazie.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>
                <a:latin typeface="Calibri" panose="020F0502020204030204" pitchFamily="34" charset="0"/>
              </a:rPr>
              <a:t>Pokaż dziecku, że jesteś do dyspozycji.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>
                <a:latin typeface="Calibri" panose="020F0502020204030204" pitchFamily="34" charset="0"/>
              </a:rPr>
              <a:t>Koncentruj się na treści i emocjonalnej komponencie wypowiedzi.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>
                <a:latin typeface="Calibri" panose="020F0502020204030204" pitchFamily="34" charset="0"/>
              </a:rPr>
              <a:t>Spróbuj wejść w świat, który prezentuje dziecko.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31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19796852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Komunikacja zamknięta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To takie komunikowanie się, które w sposób nieświadomy zamyka drzwi dialogu.</a:t>
            </a:r>
          </a:p>
          <a:p>
            <a:pPr marL="0" indent="0" algn="ctr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pl-PL" dirty="0">
                <a:latin typeface="Calibri" panose="020F0502020204030204" pitchFamily="34" charset="0"/>
              </a:rPr>
              <a:t>Nie neguj reakcji dziecka. </a:t>
            </a:r>
            <a:r>
              <a:rPr lang="pl-PL" strike="sngStrike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Nie powinieneś płakać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pl-PL" dirty="0">
                <a:latin typeface="Calibri" panose="020F0502020204030204" pitchFamily="34" charset="0"/>
              </a:rPr>
              <a:t>Nie wypominaj błędów. </a:t>
            </a:r>
            <a:r>
              <a:rPr lang="pl-PL" strike="sngStrike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Co znowu narobiłeś?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pl-PL" dirty="0">
                <a:latin typeface="Calibri" panose="020F0502020204030204" pitchFamily="34" charset="0"/>
              </a:rPr>
              <a:t>Nie używaj wielkich kwantyfikatorów i uogólnień. </a:t>
            </a:r>
            <a:r>
              <a:rPr lang="pl-PL" strike="sngStrike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Nie posprzątałaś jak zawsze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pl-PL" dirty="0">
                <a:latin typeface="Calibri" panose="020F0502020204030204" pitchFamily="34" charset="0"/>
              </a:rPr>
              <a:t>Nie</a:t>
            </a:r>
            <a:r>
              <a:rPr lang="pl-PL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pl-PL" dirty="0">
                <a:latin typeface="Calibri" panose="020F0502020204030204" pitchFamily="34" charset="0"/>
              </a:rPr>
              <a:t>zaprzeczaj emocjom</a:t>
            </a:r>
            <a:r>
              <a:rPr lang="pl-PL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. </a:t>
            </a:r>
            <a:r>
              <a:rPr lang="pl-PL" strike="sngStrike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Taki problem to nie problem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32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17497222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Komunikacja niewerbalna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Porozumienie z dziećmi będzie niekompletne, jeśli komunikat będzie sprzeczny z mową ciała.</a:t>
            </a:r>
          </a:p>
          <a:p>
            <a:pPr marL="0" indent="0" algn="ctr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pl-PL" dirty="0">
                <a:latin typeface="Calibri" panose="020F0502020204030204" pitchFamily="34" charset="0"/>
              </a:rPr>
              <a:t>Pozostaw dotychczasową czynność i skup się na rozmowie.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>
                <a:latin typeface="Calibri" panose="020F0502020204030204" pitchFamily="34" charset="0"/>
              </a:rPr>
              <a:t>Utrzymuj kontakt wzrokowy.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>
                <a:latin typeface="Calibri" panose="020F0502020204030204" pitchFamily="34" charset="0"/>
              </a:rPr>
              <a:t>Nie przerywaj.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l-PL" dirty="0">
                <a:latin typeface="Calibri" panose="020F0502020204030204" pitchFamily="34" charset="0"/>
              </a:rPr>
              <a:t>Reaguj spontanicznie.</a:t>
            </a:r>
          </a:p>
          <a:p>
            <a:pPr>
              <a:buFont typeface="Wingdings" panose="05000000000000000000" pitchFamily="2" charset="2"/>
              <a:buChar char="ü"/>
            </a:pPr>
            <a:endParaRPr lang="pl-PL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33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36511929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Zapobieganie konfliktom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Skuteczna, otwarta komunikacja zapobiega powstawaniu konfliktów.</a:t>
            </a:r>
          </a:p>
          <a:p>
            <a:pPr marL="0" indent="0" algn="ctr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dirty="0">
                <a:latin typeface="Calibri" panose="020F0502020204030204" pitchFamily="34" charset="0"/>
              </a:rPr>
              <a:t>Słuchanie – dzieci wykazują dużą potrzebę wyrażania ważnych dla nich emocji i stanów. Niewyrażone emocje nie znikną, a zostaną stłumione. Aktywne słuchanie, empatyczne odczuwanie i identyfikowanie uczuć dziecka pozwala mu lepiej rozumieć siebie.</a:t>
            </a:r>
          </a:p>
          <a:p>
            <a:pPr>
              <a:buFont typeface="Wingdings" panose="05000000000000000000" pitchFamily="2" charset="2"/>
              <a:buChar char="ü"/>
            </a:pPr>
            <a:endParaRPr lang="pl-PL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34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26222767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Zapobieganie konfliktom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Skuteczna, otwarta komunikacja zapobiega powstawaniu konfliktów.</a:t>
            </a:r>
          </a:p>
          <a:p>
            <a:pPr marL="0" indent="0" algn="ctr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pl-PL" dirty="0">
                <a:latin typeface="Calibri" panose="020F0502020204030204" pitchFamily="34" charset="0"/>
              </a:rPr>
              <a:t>Ekspresja– w kontakcie z dzieckiem wyrażaj się precyzyjnie; na zachowania, które należy wzmocnić lub wygasić reaguj natychmiastowo; pokazuj swoje stany; stosuj spójny przekaz.</a:t>
            </a:r>
          </a:p>
          <a:p>
            <a:pPr>
              <a:buFont typeface="Wingdings" panose="05000000000000000000" pitchFamily="2" charset="2"/>
              <a:buChar char="ü"/>
            </a:pPr>
            <a:endParaRPr lang="pl-PL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35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36843539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Zapobieganie konfliktom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Skuteczna, otwarta komunikacja zapobiega powstawaniu konfliktów.</a:t>
            </a:r>
          </a:p>
          <a:p>
            <a:pPr marL="0" indent="0" algn="ctr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pl-PL" dirty="0">
                <a:latin typeface="Calibri" panose="020F0502020204030204" pitchFamily="34" charset="0"/>
              </a:rPr>
              <a:t>Wspólne rozwiązywanie problemów– celem wspólnego, konsekwentnego stosowania technik rozwiązywania problemów jest odnalezienie wyjścia akceptowanego przez wszystkie strony</a:t>
            </a:r>
          </a:p>
          <a:p>
            <a:pPr>
              <a:buFont typeface="Wingdings" panose="05000000000000000000" pitchFamily="2" charset="2"/>
              <a:buChar char="ü"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36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6656755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Zapobieganie konfliktom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Skuteczna, otwarta komunikacja zapobiega powstawaniu konfliktów.</a:t>
            </a:r>
          </a:p>
          <a:p>
            <a:pPr marL="0" indent="0" algn="ctr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 startAt="4"/>
            </a:pPr>
            <a:r>
              <a:rPr lang="pl-PL" dirty="0">
                <a:latin typeface="Calibri" panose="020F0502020204030204" pitchFamily="34" charset="0"/>
              </a:rPr>
              <a:t>Dostosuj język do rozwoju dziecka – niedostosowany przekaz może być źródłem niezrozumienia i frustracji.</a:t>
            </a:r>
          </a:p>
          <a:p>
            <a:pPr>
              <a:buFont typeface="Wingdings" panose="05000000000000000000" pitchFamily="2" charset="2"/>
              <a:buChar char="ü"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37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9309363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Zapobieganie konfliktom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6 kroków rozwiązywania problemów i konfliktów: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>
                <a:latin typeface="Calibri" panose="020F0502020204030204" pitchFamily="34" charset="0"/>
              </a:rPr>
              <a:t>Rozpoznaj konflikt i nazwij go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>
                <a:latin typeface="Calibri" panose="020F0502020204030204" pitchFamily="34" charset="0"/>
              </a:rPr>
              <a:t>Postaraj się zrozumieć dziecko i jego uczucia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>
                <a:latin typeface="Calibri" panose="020F0502020204030204" pitchFamily="34" charset="0"/>
              </a:rPr>
              <a:t>Wspólnie poszukajcie możliwych rozwiązań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>
                <a:latin typeface="Calibri" panose="020F0502020204030204" pitchFamily="34" charset="0"/>
              </a:rPr>
              <a:t>Oceńcie propozycje rozwiązań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>
                <a:latin typeface="Calibri" panose="020F0502020204030204" pitchFamily="34" charset="0"/>
              </a:rPr>
              <a:t>Wybierzcie najlepsze rozwiązanie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>
                <a:latin typeface="Calibri" panose="020F0502020204030204" pitchFamily="34" charset="0"/>
              </a:rPr>
              <a:t>Wcielcie w życie wybrane rozwiązanie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Pamiętaj, że po stronie dorosłego stoi dbałość o relację z dzieckiem.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38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36446735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Wzmacnianie potencjału dziecka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</a:rPr>
              <a:t>Aby poradzić sobie w życiu dorosłym trzeba mieć wiele umiejętności i zdolności. Dorośli odpowiedzialni są za to, aby dziecko nabyło adekwatną wiedzę na swój temat, przejawiało do siebie szacunek, potrafiło wzbudzać w sobie motywację do podejmowania działań i przejawiało śmiałość względem innych.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</a:rPr>
              <a:t>Poczucie własnej wartości pozwala w sposób efektywny radzić sobie z nieoczekiwanymi trudnościami, nie ulegać autodestrukcyjnym i szkodliwym </a:t>
            </a:r>
            <a:r>
              <a:rPr lang="pl-PL" dirty="0" err="1">
                <a:latin typeface="Calibri" panose="020F0502020204030204" pitchFamily="34" charset="0"/>
              </a:rPr>
              <a:t>zachowaniom</a:t>
            </a:r>
            <a:r>
              <a:rPr lang="pl-PL" dirty="0">
                <a:latin typeface="Calibri" panose="020F0502020204030204" pitchFamily="34" charset="0"/>
              </a:rPr>
              <a:t>.</a:t>
            </a:r>
            <a:br>
              <a:rPr lang="pl-PL" dirty="0">
                <a:latin typeface="Calibri" panose="020F0502020204030204" pitchFamily="34" charset="0"/>
              </a:rPr>
            </a:br>
            <a:endParaRPr lang="pl-PL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39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1115377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Rozwój mowy u dzieci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	Pierwszym krokiem do prawidłowej komunikacji z dzieckiem jest poznanie </a:t>
            </a: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prawidłowości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 które rządzą rozwojem aktywności werbalnej od najmłodszych lat.</a:t>
            </a:r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	Wiedza ta przyda się nie tylko do uważnego podążania za rozwojem dziecka, ale także wczesnego </a:t>
            </a: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wykrycia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zaburzeń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 rozwoju mowy i zastosowania odpowiedniej </a:t>
            </a: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interwencji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 wspomagającej porozumiewanie się.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19718807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Jak ocenić, czy dziecko ma trudności z samooceną? Odpowiedz na pytania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>
                <a:latin typeface="Calibri" panose="020F0502020204030204" pitchFamily="34" charset="0"/>
              </a:rPr>
              <a:t>Czy dziecko często mówi, że nie do czegoś nie nadaje?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>
                <a:latin typeface="Calibri" panose="020F0502020204030204" pitchFamily="34" charset="0"/>
              </a:rPr>
              <a:t>Czy dziecko często reaguje frustracją, agresją niszczeniem przedmiotów w trakcie wykonywania czynności?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>
                <a:latin typeface="Calibri" panose="020F0502020204030204" pitchFamily="34" charset="0"/>
              </a:rPr>
              <a:t>Czy dziecko nie potrafi odroczyć nagrody?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>
                <a:latin typeface="Calibri" panose="020F0502020204030204" pitchFamily="34" charset="0"/>
              </a:rPr>
              <a:t>Czy dziecko nie potrafi uznać swojego sukcesu i cieszyć się z niego?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>
                <a:latin typeface="Calibri" panose="020F0502020204030204" pitchFamily="34" charset="0"/>
              </a:rPr>
              <a:t>Czy dziecko koncentruje się na minionych niepowodzeniach?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>
                <a:latin typeface="Calibri" panose="020F0502020204030204" pitchFamily="34" charset="0"/>
              </a:rPr>
              <a:t>Czy dziecko naśladuje kogoś, nie uświadamiając sobie swoich własnych poglądów?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40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152581446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Jeżeli często pojawiły się odpowiedzi twierdzące, należy skupić się na odnalezieniu i wzmocnieniu wewnętrznego potencjału dziecka.</a:t>
            </a:r>
          </a:p>
          <a:p>
            <a:pPr marL="0" indent="0" algn="ctr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Osoba pewna siebie, to nie osoba zadufana w sobie, a świadoma, znająca swoje mocne i słabe strony, która z ich pomocą radzi sobie z problemami.</a:t>
            </a:r>
          </a:p>
          <a:p>
            <a:pPr marL="0" indent="0" algn="ctr">
              <a:buNone/>
            </a:pPr>
            <a:endParaRPr lang="pl-PL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endParaRPr lang="pl-PL" dirty="0">
              <a:latin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41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40799604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Przykładowe metody wzmacniania adekwatnej samooceny u dziecka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>
                <a:latin typeface="Calibri" panose="020F0502020204030204" pitchFamily="34" charset="0"/>
              </a:rPr>
              <a:t>Plakat – przygotujcie plakat zatytułowany „Jestem super!”. Za pomocą ilustracji zobrazujcie sukcesy dziecka z minionego tygodnia. Niech plakat widnieje w miejscu widocznym dla dziecka przez kolejny tydzień.</a:t>
            </a:r>
          </a:p>
          <a:p>
            <a:pPr marL="457200" indent="-457200">
              <a:buFont typeface="+mj-lt"/>
              <a:buAutoNum type="arabicPeriod"/>
            </a:pPr>
            <a:r>
              <a:rPr lang="pl-PL" dirty="0">
                <a:latin typeface="Calibri" panose="020F0502020204030204" pitchFamily="34" charset="0"/>
              </a:rPr>
              <a:t>Lusterko – rozdaj dzieciom lusterka i poproś o dokładne obejrzenie swojej twarzy, a następnie odnalezienie szczegółu, który najbardziej się dziecku podoba. Dzieci odwzorowują fragmenty twarzy na rysunku, porównują. Omówienie niepowtarzalności i wyjątkowości każdej z osób.</a:t>
            </a:r>
          </a:p>
          <a:p>
            <a:pPr marL="457200" indent="-457200">
              <a:buFont typeface="+mj-lt"/>
              <a:buAutoNum type="arabicPeriod"/>
            </a:pPr>
            <a:endParaRPr lang="pl-PL" dirty="0">
              <a:latin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42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24949426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</a:rPr>
              <a:t>Przykładowe metody wzmacniania adekwatnej samooceny u dziecka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pl-PL" dirty="0">
                <a:latin typeface="Calibri" panose="020F0502020204030204" pitchFamily="34" charset="0"/>
              </a:rPr>
              <a:t>Ręka – na kartce dziecko i dorosły odrysowują dłonie. W miejsce palców wpisuje 5 swoich mocnych stron, cech które w sobie lubi. Następnie otrzymuje od dorosłego dłoń, uzupełnia pozytywne cechy partnera. Następnie dziecko i dorosły wymieniają się informacjami o sobie.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pl-PL" dirty="0">
                <a:latin typeface="Calibri" panose="020F0502020204030204" pitchFamily="34" charset="0"/>
              </a:rPr>
              <a:t>Reklama – dziecko przygotowuje tekst reklamy, w której reklamuje siebie, jako najlepszego przyjaciela.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pl-PL" dirty="0">
                <a:latin typeface="Calibri" panose="020F0502020204030204" pitchFamily="34" charset="0"/>
              </a:rPr>
              <a:t>Ja jako – dziecko ma za zadanie wyobrazić sobie i narysować jako przedmiot, roślina, zwierzę  i dopisać pozytywne przymiotniki, które charakteryzują ich osobę.</a:t>
            </a:r>
          </a:p>
          <a:p>
            <a:pPr marL="457200" indent="-457200">
              <a:buFont typeface="+mj-lt"/>
              <a:buAutoNum type="arabicPeriod" startAt="3"/>
            </a:pPr>
            <a:endParaRPr lang="pl-PL" dirty="0">
              <a:latin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43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217764546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Ćwiczenie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	Pomyśl o dziecku, z którym pracujesz. Opracuj miesięczny plan wspomagania jego poczucia własnej wartości. Weź pod uwagę jego aktualny poziom samooceny, zainteresowania szkolne i pozaszkolne, niewykorzystane dotąd możliwości.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44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221882373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2123728" y="5589240"/>
            <a:ext cx="68315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sz="1600" b="1" dirty="0">
                <a:latin typeface="Calibri" pitchFamily="34" charset="0"/>
              </a:rPr>
              <a:t>Projekt pn. „Dla rodziny” - doskonalenie zawodowe kadr systemu wspierania rodziny i pieczy zastępczej jest współfinansowany przez Unię Europejską ze środków Europejskiego Funduszu Społecznego w ramach Programu Operacyjnego Wiedza Edukacja Rozwój na lata 2014-2020</a:t>
            </a:r>
          </a:p>
        </p:txBody>
      </p:sp>
      <p:sp>
        <p:nvSpPr>
          <p:cNvPr id="7" name="Prostokąt 6"/>
          <p:cNvSpPr/>
          <p:nvPr/>
        </p:nvSpPr>
        <p:spPr>
          <a:xfrm>
            <a:off x="2411760" y="2704237"/>
            <a:ext cx="2646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l-PL" b="1" dirty="0"/>
          </a:p>
          <a:p>
            <a:pPr algn="ctr"/>
            <a:endParaRPr lang="pl-PL" b="1" dirty="0"/>
          </a:p>
          <a:p>
            <a:pPr algn="ctr"/>
            <a:endParaRPr lang="pl-PL" b="1" dirty="0"/>
          </a:p>
          <a:p>
            <a:pPr algn="ctr"/>
            <a:endParaRPr lang="pl-PL" b="1" dirty="0"/>
          </a:p>
        </p:txBody>
      </p:sp>
      <p:sp>
        <p:nvSpPr>
          <p:cNvPr id="14" name="Prostokąt 13"/>
          <p:cNvSpPr/>
          <p:nvPr/>
        </p:nvSpPr>
        <p:spPr>
          <a:xfrm>
            <a:off x="5057800" y="2768427"/>
            <a:ext cx="31622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l-PL" b="1" dirty="0"/>
          </a:p>
          <a:p>
            <a:pPr algn="ctr"/>
            <a:endParaRPr lang="pl-PL" b="1" dirty="0"/>
          </a:p>
        </p:txBody>
      </p:sp>
      <p:sp>
        <p:nvSpPr>
          <p:cNvPr id="15" name="Tytuł 1"/>
          <p:cNvSpPr txBox="1">
            <a:spLocks/>
          </p:cNvSpPr>
          <p:nvPr/>
        </p:nvSpPr>
        <p:spPr>
          <a:xfrm>
            <a:off x="1934632" y="3501008"/>
            <a:ext cx="6764362" cy="6477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pl-PL" sz="2800" b="1" dirty="0">
                <a:ln w="0"/>
                <a:latin typeface="Calibri" panose="020F0502020204030204" pitchFamily="34" charset="0"/>
                <a:cs typeface="Calibri" panose="020F0502020204030204" pitchFamily="34" charset="0"/>
              </a:rPr>
              <a:t>www.sosdlarodziny.com</a:t>
            </a:r>
            <a:endParaRPr lang="pl-PL" b="1" dirty="0">
              <a:ln w="0"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45</a:t>
            </a:fld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2555776" y="2132856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>
                <a:latin typeface="Calibri" panose="020F0502020204030204" pitchFamily="34" charset="0"/>
                <a:cs typeface="Calibri" panose="020F0502020204030204" pitchFamily="34" charset="0"/>
              </a:rPr>
              <a:t>DZIĘKUJĘ ZA UWAGĘ.</a:t>
            </a:r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268685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Etapy rozwoju mowy dziecka od niemowlęctwa do wielu przedszkolnego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5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2568123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683568" y="1196752"/>
            <a:ext cx="7704856" cy="5161784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I Okres melodii </a:t>
            </a:r>
          </a:p>
          <a:p>
            <a:pPr marL="0" indent="0" algn="ctr">
              <a:buNone/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okres ten trwa od urodzenia do ok. 1 roku życia.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Krzyk</a:t>
            </a:r>
          </a:p>
          <a:p>
            <a:pPr marL="0" indent="0">
              <a:buNone/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Krzyk jest reakcją na niezadowolenie – głód, ból, zimno.</a:t>
            </a:r>
          </a:p>
          <a:p>
            <a:pPr marL="0" indent="0">
              <a:buNone/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Świadczy o funkcjonowaniu narządów mowy i ich ćwiczeniu.</a:t>
            </a:r>
          </a:p>
          <a:p>
            <a:pPr marL="0" indent="0">
              <a:buNone/>
            </a:pPr>
            <a:endParaRPr lang="pl-P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b="1" dirty="0" err="1">
                <a:latin typeface="Calibri" panose="020F0502020204030204" pitchFamily="34" charset="0"/>
                <a:cs typeface="Calibri" panose="020F0502020204030204" pitchFamily="34" charset="0"/>
              </a:rPr>
              <a:t>Głużenie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1600" dirty="0">
                <a:latin typeface="Calibri" panose="020F0502020204030204" pitchFamily="34" charset="0"/>
                <a:cs typeface="Calibri" panose="020F0502020204030204" pitchFamily="34" charset="0"/>
              </a:rPr>
              <a:t>(2 -3 miesiąc życia)</a:t>
            </a:r>
          </a:p>
          <a:p>
            <a:pPr marL="0" indent="0">
              <a:buNone/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Wydawanie krótkich i przypadkowych dźwięków, które nie odpowiadają słowom.</a:t>
            </a:r>
          </a:p>
          <a:p>
            <a:pPr marL="0" indent="0">
              <a:buNone/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Ma charakter samorzutny, mimowolny</a:t>
            </a:r>
          </a:p>
          <a:p>
            <a:pPr marL="0" indent="0">
              <a:buNone/>
            </a:pPr>
            <a:endParaRPr lang="pl-P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Gaworzenie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1600" dirty="0">
                <a:latin typeface="Calibri" panose="020F0502020204030204" pitchFamily="34" charset="0"/>
                <a:cs typeface="Calibri" panose="020F0502020204030204" pitchFamily="34" charset="0"/>
              </a:rPr>
              <a:t>(5-6 miesiąc życia)</a:t>
            </a:r>
          </a:p>
          <a:p>
            <a:pPr marL="0" indent="0">
              <a:buNone/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Zamierzone wydawanie dźwięków zasłyszanych z otoczenia.</a:t>
            </a:r>
          </a:p>
          <a:p>
            <a:pPr marL="0" indent="0">
              <a:buNone/>
            </a:pPr>
            <a:endParaRPr lang="pl-P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Echolalia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1600" dirty="0">
                <a:latin typeface="Calibri" panose="020F0502020204030204" pitchFamily="34" charset="0"/>
                <a:cs typeface="Calibri" panose="020F0502020204030204" pitchFamily="34" charset="0"/>
              </a:rPr>
              <a:t>(10-12 miesiąc życia)</a:t>
            </a:r>
          </a:p>
          <a:p>
            <a:pPr marL="0" indent="0">
              <a:buNone/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Doskonalenie mowy za pomocą powtarzanych sylab i słów. </a:t>
            </a:r>
          </a:p>
          <a:p>
            <a:pPr marL="0" indent="0">
              <a:buNone/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Pierwsze kojarzenie dźwięków z przedmiotami.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6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1765744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683568" y="1196752"/>
            <a:ext cx="7704856" cy="516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II Okres wyrazu</a:t>
            </a:r>
          </a:p>
          <a:p>
            <a:pPr marL="0" indent="0" algn="ctr">
              <a:buNone/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okres ten trwa od 2 roku życia dziecka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sz="1800" b="1" dirty="0">
                <a:latin typeface="Calibri" panose="020F0502020204030204" pitchFamily="34" charset="0"/>
                <a:cs typeface="Calibri" panose="020F0502020204030204" pitchFamily="34" charset="0"/>
              </a:rPr>
              <a:t>Burzliwemu rozwojowi ruchowemu towarzyszy nazywanie interesujących przedmiotów.</a:t>
            </a:r>
          </a:p>
          <a:p>
            <a:pPr marL="0" indent="0">
              <a:buNone/>
            </a:pPr>
            <a:endParaRPr lang="pl-PL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sz="1800" b="1" dirty="0">
                <a:latin typeface="Calibri" panose="020F0502020204030204" pitchFamily="34" charset="0"/>
                <a:cs typeface="Calibri" panose="020F0502020204030204" pitchFamily="34" charset="0"/>
              </a:rPr>
              <a:t>Dziecko rozumie więcej słów, niż jest w stanie wypowiedzieć – rozwija swój słownik bierny.</a:t>
            </a:r>
          </a:p>
          <a:p>
            <a:pPr marL="0" indent="0">
              <a:buNone/>
            </a:pPr>
            <a:endParaRPr lang="pl-PL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sz="1800" b="1" dirty="0">
                <a:latin typeface="Calibri" panose="020F0502020204030204" pitchFamily="34" charset="0"/>
                <a:cs typeface="Calibri" panose="020F0502020204030204" pitchFamily="34" charset="0"/>
              </a:rPr>
              <a:t>Dziecko ćwiczy artykulację samogłosek.</a:t>
            </a:r>
          </a:p>
          <a:p>
            <a:pPr marL="0" indent="0">
              <a:buNone/>
            </a:pPr>
            <a:endParaRPr lang="pl-PL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sz="1800" b="1" dirty="0">
                <a:latin typeface="Calibri" panose="020F0502020204030204" pitchFamily="34" charset="0"/>
                <a:cs typeface="Calibri" panose="020F0502020204030204" pitchFamily="34" charset="0"/>
              </a:rPr>
              <a:t>Upraszczanie budowy słów.</a:t>
            </a:r>
          </a:p>
          <a:p>
            <a:pPr marL="0" indent="0">
              <a:buNone/>
            </a:pPr>
            <a:endParaRPr lang="pl-PL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sz="1800" b="1" dirty="0">
                <a:latin typeface="Calibri" panose="020F0502020204030204" pitchFamily="34" charset="0"/>
                <a:cs typeface="Calibri" panose="020F0502020204030204" pitchFamily="34" charset="0"/>
              </a:rPr>
              <a:t>Mowa zrozumiała jest głównie dla opiekunów.</a:t>
            </a:r>
            <a:endParaRPr lang="pl-P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7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3592351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683568" y="1196752"/>
            <a:ext cx="7704856" cy="516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III Okres zdania</a:t>
            </a:r>
          </a:p>
          <a:p>
            <a:pPr marL="0" indent="0" algn="ctr">
              <a:buNone/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okres ten trwa od 2 do 3 roku życia dziecka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sz="1800" b="1" dirty="0">
                <a:latin typeface="Calibri" panose="020F0502020204030204" pitchFamily="34" charset="0"/>
                <a:cs typeface="Calibri" panose="020F0502020204030204" pitchFamily="34" charset="0"/>
              </a:rPr>
              <a:t>Budowanie prostych, dwu- lub trzywyrazowych zdań, a stopniowo coraz dłuższych.</a:t>
            </a:r>
          </a:p>
          <a:p>
            <a:pPr marL="0" indent="0">
              <a:buNone/>
            </a:pPr>
            <a:endParaRPr lang="pl-PL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sz="1800" b="1" dirty="0">
                <a:latin typeface="Calibri" panose="020F0502020204030204" pitchFamily="34" charset="0"/>
                <a:cs typeface="Calibri" panose="020F0502020204030204" pitchFamily="34" charset="0"/>
              </a:rPr>
              <a:t>Dziecko nie potrafi prawidłowo wymawiać słów, ale słyszy i rozpoznaje różnicę pomiędzy poprawnie i niepoprawnie wypowiedzianym słowem.</a:t>
            </a:r>
          </a:p>
          <a:p>
            <a:pPr marL="0" indent="0">
              <a:buNone/>
            </a:pPr>
            <a:endParaRPr lang="pl-PL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sz="1800" b="1" dirty="0">
                <a:latin typeface="Calibri" panose="020F0502020204030204" pitchFamily="34" charset="0"/>
                <a:cs typeface="Calibri" panose="020F0502020204030204" pitchFamily="34" charset="0"/>
              </a:rPr>
              <a:t>Mowa zaczyna być zrozumiała dla dalszego otoczenia.</a:t>
            </a:r>
          </a:p>
          <a:p>
            <a:pPr marL="0" indent="0">
              <a:buNone/>
            </a:pPr>
            <a:endParaRPr lang="pl-PL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8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536926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683568" y="1196752"/>
            <a:ext cx="7704856" cy="516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IV Okres swoistej mowy dziecięcej</a:t>
            </a:r>
          </a:p>
          <a:p>
            <a:pPr marL="0" indent="0" algn="ctr">
              <a:buNone/>
            </a:pPr>
            <a:r>
              <a:rPr lang="pl-PL" sz="1800" dirty="0">
                <a:latin typeface="Calibri" panose="020F0502020204030204" pitchFamily="34" charset="0"/>
                <a:cs typeface="Calibri" panose="020F0502020204030204" pitchFamily="34" charset="0"/>
              </a:rPr>
              <a:t>okres ten trwa od 3 do 7 roku życia dziecka</a:t>
            </a:r>
          </a:p>
          <a:p>
            <a:pPr marL="0" indent="0">
              <a:buNone/>
            </a:pP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sz="1800" b="1" dirty="0">
                <a:latin typeface="Calibri" panose="020F0502020204030204" pitchFamily="34" charset="0"/>
                <a:cs typeface="Calibri" panose="020F0502020204030204" pitchFamily="34" charset="0"/>
              </a:rPr>
              <a:t>Dziecko wzbogaca zasób słownictwa.</a:t>
            </a:r>
          </a:p>
          <a:p>
            <a:pPr marL="0" indent="0">
              <a:buNone/>
            </a:pPr>
            <a:endParaRPr lang="pl-PL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sz="1800" b="1" dirty="0">
                <a:latin typeface="Calibri" panose="020F0502020204030204" pitchFamily="34" charset="0"/>
                <a:cs typeface="Calibri" panose="020F0502020204030204" pitchFamily="34" charset="0"/>
              </a:rPr>
              <a:t>Potrafi układać zdania złożone.</a:t>
            </a:r>
          </a:p>
          <a:p>
            <a:pPr marL="0" indent="0">
              <a:buNone/>
            </a:pPr>
            <a:endParaRPr lang="pl-PL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sz="1800" b="1" dirty="0">
                <a:latin typeface="Calibri" panose="020F0502020204030204" pitchFamily="34" charset="0"/>
                <a:cs typeface="Calibri" panose="020F0502020204030204" pitchFamily="34" charset="0"/>
              </a:rPr>
              <a:t>Poprawia się artykulacja głosek, ale w trudniejszych kombinacjach niektóre głoski są zastępowane łatwiejszymi, np. r -&gt; l.</a:t>
            </a:r>
          </a:p>
          <a:p>
            <a:pPr marL="0" indent="0">
              <a:buNone/>
            </a:pPr>
            <a:endParaRPr lang="pl-PL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sz="1800" b="1" dirty="0">
                <a:latin typeface="Calibri" panose="020F0502020204030204" pitchFamily="34" charset="0"/>
                <a:cs typeface="Calibri" panose="020F0502020204030204" pitchFamily="34" charset="0"/>
              </a:rPr>
              <a:t>Wiek pytań - Pojawia się zwiększona tendencja do zadawania pytań.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9</a:t>
            </a:fld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pl-PL"/>
              <a:t>2019-10-01</a:t>
            </a:r>
          </a:p>
        </p:txBody>
      </p:sp>
    </p:spTree>
    <p:extLst>
      <p:ext uri="{BB962C8B-B14F-4D97-AF65-F5344CB8AC3E}">
        <p14:creationId xmlns:p14="http://schemas.microsoft.com/office/powerpoint/2010/main" val="4006611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b76b4ab-e975-4498-b0c2-aeffdefe2784">
      <Terms xmlns="http://schemas.microsoft.com/office/infopath/2007/PartnerControls"/>
    </lcf76f155ced4ddcb4097134ff3c332f>
    <TaxCatchAll xmlns="709452c0-73d7-476a-b4db-88638e06a68c" xsi:nil="true"/>
    <SharedWithUsers xmlns="42bfd1d9-79d6-41cf-82e9-da7e33cc8946">
      <UserInfo>
        <DisplayName>Tarnowski Grzegorz</DisplayName>
        <AccountId>29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AB0695BCCB6204D963DCD0ACDD0380D" ma:contentTypeVersion="20" ma:contentTypeDescription="Utwórz nowy dokument." ma:contentTypeScope="" ma:versionID="c2f508532f87f232551d2d4800e263c6">
  <xsd:schema xmlns:xsd="http://www.w3.org/2001/XMLSchema" xmlns:xs="http://www.w3.org/2001/XMLSchema" xmlns:p="http://schemas.microsoft.com/office/2006/metadata/properties" xmlns:ns2="7b76b4ab-e975-4498-b0c2-aeffdefe2784" xmlns:ns3="42bfd1d9-79d6-41cf-82e9-da7e33cc8946" xmlns:ns4="709452c0-73d7-476a-b4db-88638e06a68c" targetNamespace="http://schemas.microsoft.com/office/2006/metadata/properties" ma:root="true" ma:fieldsID="24924b01e9e02c3fafde1ac723c80167" ns2:_="" ns3:_="" ns4:_="">
    <xsd:import namespace="7b76b4ab-e975-4498-b0c2-aeffdefe2784"/>
    <xsd:import namespace="42bfd1d9-79d6-41cf-82e9-da7e33cc8946"/>
    <xsd:import namespace="709452c0-73d7-476a-b4db-88638e06a68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4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76b4ab-e975-4498-b0c2-aeffdefe27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Tagi obrazów" ma:readOnly="false" ma:fieldId="{5cf76f15-5ced-4ddc-b409-7134ff3c332f}" ma:taxonomyMulti="true" ma:sspId="9abd3792-fb4e-4634-9c85-54c7d6c4d8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bfd1d9-79d6-41cf-82e9-da7e33cc8946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Udostępnianie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Udostępnione dla — szczegóły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9452c0-73d7-476a-b4db-88638e06a68c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9d47a331-880b-4baa-9b4f-4ab4f3c77790}" ma:internalName="TaxCatchAll" ma:showField="CatchAllData" ma:web="709452c0-73d7-476a-b4db-88638e06a68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7F512A8-4E83-40E8-B6CF-312C9E9E208E}">
  <ds:schemaRefs>
    <ds:schemaRef ds:uri="http://schemas.microsoft.com/office/2006/metadata/properties"/>
    <ds:schemaRef ds:uri="http://schemas.microsoft.com/office/infopath/2007/PartnerControls"/>
    <ds:schemaRef ds:uri="7b76b4ab-e975-4498-b0c2-aeffdefe2784"/>
    <ds:schemaRef ds:uri="709452c0-73d7-476a-b4db-88638e06a68c"/>
    <ds:schemaRef ds:uri="42bfd1d9-79d6-41cf-82e9-da7e33cc8946"/>
  </ds:schemaRefs>
</ds:datastoreItem>
</file>

<file path=customXml/itemProps2.xml><?xml version="1.0" encoding="utf-8"?>
<ds:datastoreItem xmlns:ds="http://schemas.openxmlformats.org/officeDocument/2006/customXml" ds:itemID="{F11F9C20-5D41-433C-B014-110EC24AFF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76b4ab-e975-4498-b0c2-aeffdefe2784"/>
    <ds:schemaRef ds:uri="42bfd1d9-79d6-41cf-82e9-da7e33cc8946"/>
    <ds:schemaRef ds:uri="709452c0-73d7-476a-b4db-88638e06a68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E049E9-1BB5-473E-AE88-1591F043B24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1324</TotalTime>
  <Words>1976</Words>
  <Application>Microsoft Office PowerPoint</Application>
  <PresentationFormat>Pokaz na ekranie (4:3)</PresentationFormat>
  <Paragraphs>415</Paragraphs>
  <Slides>45</Slides>
  <Notes>2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45</vt:i4>
      </vt:variant>
    </vt:vector>
  </HeadingPairs>
  <TitlesOfParts>
    <vt:vector size="46" baseType="lpstr">
      <vt:lpstr>Wykusz</vt:lpstr>
      <vt:lpstr>Komunikacja z dzieckiem w kolejnych fazach rozwojowych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Przykład książki komunikacyjnej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02 PREZENTACJA  - Komunikacja z dzieckiem w kolejnych fazach rozwojowych</dc:title>
  <dc:creator>Admin</dc:creator>
  <cp:lastModifiedBy>Piechowiak Marzena</cp:lastModifiedBy>
  <cp:revision>69</cp:revision>
  <cp:lastPrinted>2019-09-24T15:55:23Z</cp:lastPrinted>
  <dcterms:created xsi:type="dcterms:W3CDTF">2017-10-11T07:02:49Z</dcterms:created>
  <dcterms:modified xsi:type="dcterms:W3CDTF">2023-11-20T11:58:21Z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0x010100EAB0695BCCB6204D963DCD0ACDD0380D</vt:lpwstr>
  </property>
  <property fmtid="{D5CDD505-2E9C-101B-9397-08002B2CF9AE}" pid="3" name="MediaServiceImageTags">
    <vt:lpwstr/>
  </property>
</Properties>
</file>