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89"/>
  </p:notesMasterIdLst>
  <p:handoutMasterIdLst>
    <p:handoutMasterId r:id="rId90"/>
  </p:handoutMasterIdLst>
  <p:sldIdLst>
    <p:sldId id="256" r:id="rId5"/>
    <p:sldId id="261" r:id="rId6"/>
    <p:sldId id="262" r:id="rId7"/>
    <p:sldId id="260" r:id="rId8"/>
    <p:sldId id="259" r:id="rId9"/>
    <p:sldId id="263" r:id="rId10"/>
    <p:sldId id="32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366" r:id="rId19"/>
    <p:sldId id="272" r:id="rId20"/>
    <p:sldId id="314" r:id="rId21"/>
    <p:sldId id="273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315" r:id="rId31"/>
    <p:sldId id="279" r:id="rId32"/>
    <p:sldId id="285" r:id="rId33"/>
    <p:sldId id="316" r:id="rId34"/>
    <p:sldId id="320" r:id="rId35"/>
    <p:sldId id="319" r:id="rId36"/>
    <p:sldId id="318" r:id="rId37"/>
    <p:sldId id="286" r:id="rId38"/>
    <p:sldId id="287" r:id="rId39"/>
    <p:sldId id="288" r:id="rId40"/>
    <p:sldId id="289" r:id="rId41"/>
    <p:sldId id="291" r:id="rId42"/>
    <p:sldId id="292" r:id="rId43"/>
    <p:sldId id="369" r:id="rId44"/>
    <p:sldId id="367" r:id="rId45"/>
    <p:sldId id="293" r:id="rId46"/>
    <p:sldId id="294" r:id="rId47"/>
    <p:sldId id="296" r:id="rId48"/>
    <p:sldId id="313" r:id="rId49"/>
    <p:sldId id="368" r:id="rId50"/>
    <p:sldId id="297" r:id="rId51"/>
    <p:sldId id="298" r:id="rId52"/>
    <p:sldId id="300" r:id="rId53"/>
    <p:sldId id="301" r:id="rId54"/>
    <p:sldId id="302" r:id="rId55"/>
    <p:sldId id="327" r:id="rId56"/>
    <p:sldId id="305" r:id="rId57"/>
    <p:sldId id="306" r:id="rId58"/>
    <p:sldId id="307" r:id="rId59"/>
    <p:sldId id="308" r:id="rId60"/>
    <p:sldId id="309" r:id="rId61"/>
    <p:sldId id="310" r:id="rId62"/>
    <p:sldId id="312" r:id="rId63"/>
    <p:sldId id="311" r:id="rId64"/>
    <p:sldId id="323" r:id="rId65"/>
    <p:sldId id="352" r:id="rId66"/>
    <p:sldId id="353" r:id="rId67"/>
    <p:sldId id="354" r:id="rId68"/>
    <p:sldId id="355" r:id="rId69"/>
    <p:sldId id="356" r:id="rId70"/>
    <p:sldId id="357" r:id="rId71"/>
    <p:sldId id="336" r:id="rId72"/>
    <p:sldId id="358" r:id="rId73"/>
    <p:sldId id="342" r:id="rId74"/>
    <p:sldId id="359" r:id="rId75"/>
    <p:sldId id="360" r:id="rId76"/>
    <p:sldId id="337" r:id="rId77"/>
    <p:sldId id="338" r:id="rId78"/>
    <p:sldId id="339" r:id="rId79"/>
    <p:sldId id="345" r:id="rId80"/>
    <p:sldId id="361" r:id="rId81"/>
    <p:sldId id="363" r:id="rId82"/>
    <p:sldId id="362" r:id="rId83"/>
    <p:sldId id="349" r:id="rId84"/>
    <p:sldId id="364" r:id="rId85"/>
    <p:sldId id="351" r:id="rId86"/>
    <p:sldId id="365" r:id="rId87"/>
    <p:sldId id="258" r:id="rId88"/>
  </p:sldIdLst>
  <p:sldSz cx="9144000" cy="6858000" type="screen4x3"/>
  <p:notesSz cx="6669088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118" d="100"/>
          <a:sy n="118" d="100"/>
        </p:scale>
        <p:origin x="-14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viewProps" Target="viewProps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l-PL"/>
              <a:t>2019-08-21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4E8DF-4490-4D5D-801E-E531CA29C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366674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pl-PL"/>
              <a:t>2019-08-21</a:t>
            </a:r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pl-PL"/>
              <a:t>2019-08-21</a:t>
            </a:r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BD6A40-CB9B-402A-9A98-4BE4783E1746}" type="datetime1">
              <a:rPr lang="pl-PL" smtClean="0"/>
              <a:t>20.11.2023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E0FE1-720C-4894-8851-AF5AB315B0C1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FE23-E64A-4CE9-8728-2E3FAF219D9A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6FCC8E-3D9E-4AA6-BBDD-60E41A112D20}" type="datetime1">
              <a:rPr lang="pl-PL" smtClean="0"/>
              <a:t>20.11.2023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0E0398-C7D4-4E38-AA64-EDA9DF8B1C46}" type="datetime1">
              <a:rPr lang="pl-PL" smtClean="0"/>
              <a:t>20.11.2023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1D1C-52DE-40BD-9D3B-EC9E587401BA}" type="datetime1">
              <a:rPr lang="pl-PL" smtClean="0"/>
              <a:t>20.11.2023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2248-FE19-4AE2-BCAF-9BF02F67F0DB}" type="datetime1">
              <a:rPr lang="pl-PL" smtClean="0"/>
              <a:t>20.11.2023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568E8F-497A-41F2-B3BC-F36D7E59046B}" type="datetime1">
              <a:rPr lang="pl-PL" smtClean="0"/>
              <a:t>20.11.2023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42A4-CB76-40C7-8E42-3DD0ABEA473C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7BB190-FEFA-4454-97D4-B853EB8A75CF}" type="datetime1">
              <a:rPr lang="pl-PL" smtClean="0"/>
              <a:t>20.11.2023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F9E1C-EF9E-4630-9F50-03C23376ACBE}" type="datetime1">
              <a:rPr lang="pl-PL" smtClean="0"/>
              <a:t>20.11.2023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6FCC8E-3D9E-4AA6-BBDD-60E41A112D20}" type="datetime1">
              <a:rPr lang="pl-PL" smtClean="0"/>
              <a:t>20.11.2023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22401" y="1916832"/>
            <a:ext cx="6381750" cy="1872208"/>
          </a:xfrm>
        </p:spPr>
        <p:txBody>
          <a:bodyPr rtlCol="0" anchor="ctr">
            <a:noAutofit/>
          </a:bodyPr>
          <a:lstStyle/>
          <a:p>
            <a:pPr algn="ctr">
              <a:defRPr/>
            </a:pPr>
            <a:r>
              <a:rPr lang="pl-PL" altLang="pl-PL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Praca z rodziną z problemem uzależnienia.</a:t>
            </a:r>
            <a:br>
              <a:rPr lang="pl-PL" altLang="pl-PL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pl-PL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Praca z rodziną z problemem przemocy.</a:t>
            </a:r>
            <a:br>
              <a:rPr lang="pl-PL" altLang="pl-PL" sz="4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l-PL" altLang="pl-PL" sz="4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4716016" y="4166852"/>
            <a:ext cx="4084638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Marta Jurkowska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05384" y="1196752"/>
            <a:ext cx="7723632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Wybrane przykłady przemocy psychicznej cd:</a:t>
            </a: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zadawanie cierpień psychicznych przez kontrolowanie i ograniczanie kontaktów ofiary z przyjaciółmi, szkołą i miejscem pracy, przymusowa izolacja i uwięzienie, zmuszanie ofiary do oglądania obrazów i aktów przemocy, zastraszanie, grożenie wyrządzeniem krzywdy fizycznej zarówno osobie bliskiej, jak i innym, stosowanie pogróżek, szantażu, gróźb popełnienia, samobójstwa, ciągłe niepokojenie, znęcanie się nad zwierzętami domowymi i niszczenie prywatnej własności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5547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KRZYWDZENIE PSYCHICZNE JEST NAJBARDZIEJ NIEUCHWYTNĄ FORMĄ MALTRETOWANIA CZŁOWIEKA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Trudno bowiem dostrzec pozornie niewidoczną przemoc posługującą się zazwyczaj słowem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138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GASLIGHTING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Jest to nazwa techniki manipulacji. 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Pochodzi ona z tytułu przedwojennej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sztuki </a:t>
            </a:r>
            <a:r>
              <a:rPr lang="pl-PL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Light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 Patricka Hamiltona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, która opowiada o apodyktycznym mężczyźnie znęcającym się nad żoną poprzez wmawianie jej choroby psychicznej.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2479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Ofiarami </a:t>
            </a:r>
            <a:r>
              <a:rPr lang="pl-PL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gaslighterów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 są zazwyczaj osoby, które nie wierzą w siebie i mają niskie poczucie własnej wartości</a:t>
            </a: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Często w dzieciństwie doświadczały przemocy i dlatego nie są czujne na nienormalność tego zjawiska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Inteligentny manipulant potrafi tak sprawnie i powoli niszczyć drugą stronę, że ta nie zdaje sobie sprawy, iż jest uwikłana w chory układ i jej wiara w siebie jest stopniowo osłabiana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13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Ofiary przemocy psychologicznej bardzo często chcą popełnić samobójstwo, nie wierząc, że życie może wyglądać lepiej i radośniej. Spory odsetek cierpi na depresje, nerwice i stany lękowe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Skutki przemocy „w białych rękawiczkach” najczęściej przez bardzo długi czas są niezauważalne, a konsekwencje, drastyczne.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9623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775466FF-7B62-41B9-BA3C-B732FA12366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268760"/>
            <a:ext cx="7519416" cy="52051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NAJCZĘSTSZE PRZYCZYNY I ŹRÓDŁA PRZEMOCY W RODZINIE: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Uzależnienia (w tym, coraz częściej behawioralne)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Powielanie złych wzorców, brak kompetencji społecznych oraz emocjonalnych do radzenia sobie z trudnymi problemami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Zaburzenia nerwowe i psychiczne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Dewiacyjne zachowania seksualne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Inne typy zachowań dysfunkcyjnych wobec istniejącego systemu społecznego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Tzw. sieroctwo społeczne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D78D89E7-A45C-4F66-B618-D300EACC9F0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8170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RELACJE, ROLE I RÓŻNICE PŁCIOWE 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Role sprawcy i ofiary nie są równo rozdzielone pomiędzy kobiety i mężczyzn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Na powstawanie konfliktów w rodzinie, także i przemocy, ma wpływ również postrzeganie roli małżeńskiej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 pojawia się zaś w różnych relacjach i jest możliwa wszędzie tam, gdzie istnieje różnica sił i rang 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6034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B40F7767-25EE-4BE1-A034-FFB8C3D7150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Różnice w zakresie agresji pomiędzy kobietami i mężczyznami odnoszone są do sfery biologii, uzasadniane są mechanizmami biologicznymi, tzw. zalewem testosteronu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Udowodniono, że mężczyźni, oglądając sceny przemocy, wykazują w porównaniu z kobietami wyraźnie silniejsze pobudzenie ośrodka strachu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46F268D-F1EB-41E4-B4A1-B09A4600661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8132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Mężczyźni z wysokim poziomem testosteronu endogennego prezentują – w porównaniu z tymi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 niższym poziomie naturalnym hormonu – zachowania wybitnie dominujące, są bardziej agresywni, niecierpliwi, mniej czasu poświęcają swoim dzieciom, mają więcej partnerek seksualnych, są bardziej skłonni do rozwodów, podejmują decyzje ogólnie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obciążone większym ryzykiem, często tracą pracę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1425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Jednym z najbardziej interesujących aspektów przemocy w małżeństwie jest kwestia rozbieżności osiągnięć zawodowych i ekonomicznych mężczyzn i kobiet</a:t>
            </a:r>
          </a:p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Gdy osiągnięcia zawodowe kobiet są w porównaniu z osiągnięciami mężczyzn znacząco niskie lub wysokie, wtedy wzrasta ryzyko przemocy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367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PRZEMOC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- relacja między ludźmi, która opiera się na użyciu przeważającej siły, co utrudnia samoobronę osoby pokrzywdzonej z uwagi właśnie na wyraźną asymetrię sił – jedna bowiem ze stron ma przewagę nad drugą; ofiara jest słabsza, a sprawca silniejszy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Przewaga fizyczna mężczyzn nad kobietami jest podkreślana w społeczeństwie</a:t>
            </a:r>
          </a:p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Wobec tego, w sytuacjach konfliktowych, kobiety postrzegając siebie jako słabsze, często nie stawiają czoła swemu prześladowcy, tylko wycofują się lub zajmują pozycje obronne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8215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Bici mężczyźni, podobnie jak bite kobiety, długo wierzą, że wszystko jakoś się ułoży. Podobnie jak kobiety przywiązują się do swoich dręczycieli</a:t>
            </a:r>
          </a:p>
          <a:p>
            <a:pPr marL="0" indent="0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 ogólności kobiety i mężczyźni nie różnią się od siebie aż tak bardzo, by należało zaliczać ich do dwóch odrębnych kategorii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Patologia dotyczy kobiet i mężczyzn i jest czymś powszechnym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2649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Kobietom często przypisuje się przemoc ubraną „w białe rękawiczki”. Mówi się bowiem, że tak jak mężczyźni są częściej agresywni fizycznie, tak kobiety przede wszystkim gnębią innych psychicznie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Czy zawsze kobieta występuje jako ofiara przemocy małżeńskiej? Otóż nie, mężczyźni też bywają ofiarami przemocy domowej!</a:t>
            </a:r>
          </a:p>
          <a:p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6892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05384" y="1268760"/>
            <a:ext cx="7519416" cy="52051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Określenie maltretowany mężczyzna budzi zdziwienie, niedowierzanie czy nawet wesołość 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Mężczyźni nie mają takiej samej ochrony przed przemocą jak kobiety</a:t>
            </a:r>
          </a:p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 pierwsze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, skala doświadczanej przez nich przemocy jest nieporównanie mniejsza od przemocy, którą mężczyźni stosują wobec kobiet;</a:t>
            </a:r>
          </a:p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 wtóre,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określenie „bity mężczyzna” brzmi dość osobliwie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2675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Temat przemocy wobec mężczyzn jest często prześmiewany i przekazywany w karykaturalny sposób, na obrazkach, komiksach, w dowcipach – przysłowiowa „żona z wałkiem” czekająca na powrót męża, w zasadzie bardziej zabawna niż przerażająca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Dlatego też tym trudniejsza jest dla bitych mężczyzn decyzja o upublicznieniu swojego problemu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8713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7385248" cy="5277200"/>
          </a:xfrm>
        </p:spPr>
        <p:txBody>
          <a:bodyPr>
            <a:noAutofit/>
          </a:bodyPr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Przemoc, której doświadcza mężczyzna ze strony kobiety, jest najczęściej emocjonalna lub ekonomiczna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 z całą pewnością uderza w poczucie męskości, własnej wartości, w poczucie bezpieczeństwa i przewidywalności zdarzeń, w stereotypową męską wiarę w „potęgę rozumu”, w dotychczas znany porządek świata. Mężczyzna będący ofiarą uruchamia przy tym różne mechanizmy radzenia sobie, niekiedy konstruktywne, a niekiedy destrukcyjne, które jeszcze bardziej go pogrążają.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3073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Najnowsze badania burzą więc mit kobiety jako wyłącznej ofiary przemocy 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Coraz to nowe dane ukazują nieznane dotąd oblicza agresji i burzą wiele funkcjonujących społecznie stereotypów</a:t>
            </a:r>
          </a:p>
          <a:p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NIE MA WĄTPLIWOŚCI, ŻE PRZEMOC WOBEC MĘŻCZYZN MA MIEJSCE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435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6B97D1B-8FC9-4C5F-9540-9BC2C8A7A2E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DO PRZEMOCY W RODZINIE MOŻE DOCHODZIĆ W KAŻDEJ RODZINIE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– bez względu na status społeczny, wykształcenie jej członków czy sytuację materialną rodziny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Faktem jest jednak, że w środowiskach o niższym statusie społecznym częściej spotykamy się agresją, brutalnością wulgarnością i gwałtownością (tzw. „przemoc gorąca”), a w rodzinach o wysokim statusie społecznym częściej dochodzi do przemocy dokonywanej „w białych rękawiczkach”, która jest bardziej wyrafinowana i nie pozostawia widocznych śladów (tzw. „przemoc chłodna”)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ECF8EF7-52FB-4751-80B1-90D0B3599E6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40159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Sprawcy przemocy mają co najmniej kilka wspólnych cech: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Są społecznie nieprzystosowani, wrogo usposobieni do świata, cierpią na wiele poważnych zaburzeń psychicznych, są uzależnieni od alkoholu czy narkotyków</a:t>
            </a:r>
            <a:endParaRPr lang="pl-PL" sz="28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12871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PRZEMOC W RODZINIE Z PROBLEMAMI ALKOHOLOWYMI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721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PRZEMOCY JEDNAKŻE NIE NALEŻY UTOŻSAMIAĆ Z AGRESJĄ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To, co odróżnia przemoc od agresji, to owa przewaga sił jednej strony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 przemocy zawsze występuje ona po stronie sprawcy, w przypadku agresji zaś jest zrównoważona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94788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136E9B8-48C3-46E5-B6A5-A8AE50506C9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Mechanizm uzależnienia - film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E69C4D5-A2A8-4F65-8E41-87F9676FE2A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9988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24EBF1E-F6D5-41E1-8F60-659A2F641AD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WYBRANE PSYCHOLOGICZNE MECHANIZMY UZALEŻNIENIA</a:t>
            </a:r>
          </a:p>
          <a:p>
            <a:pPr algn="ctr"/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system iluzji i zaprzeczeń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system nałogowego regulowania uczuć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system dumy i kontroli</a:t>
            </a:r>
          </a:p>
          <a:p>
            <a:pPr marL="0" indent="0">
              <a:buNone/>
            </a:pPr>
            <a:endParaRPr lang="pl-PL" b="1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5858D47-3068-403C-B44F-A7EBD5987D5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8332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ECA1E065-2CC9-4694-BAD0-936E41BCEB7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NAJCZĘSTSZE PÓŹNO UJAWNIAJĄCE SIĘ ZABURZENIA PSYCHICZNE WYNIKAJĄCE Z UŻYWANIA ALKOHOLU:</a:t>
            </a:r>
          </a:p>
          <a:p>
            <a:pPr marL="0" indent="0" algn="just">
              <a:buNone/>
            </a:pPr>
            <a:endParaRPr lang="pl-P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Zespoły otępienne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Zaburzenia osobowości i zachowania ( w tym problemy z impulsywnością i agresją)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Depresja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2911E4E-38CC-4024-B8B1-2A5E59637D6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4044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B1C349C-F99D-441E-92EA-A05E9B716ED3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>
                <a:latin typeface="Calibri" panose="020F0502020204030204" pitchFamily="34" charset="0"/>
                <a:cs typeface="Calibri" panose="020F0502020204030204" pitchFamily="34" charset="0"/>
              </a:rPr>
              <a:t>ZABURZENIA PSYCHOTYCZNE POJAWIAJĄCE SIĘ W OKRESIE INTENSYWNEGO UŻYWANIA ALKOHOLU: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Halucynoza alkoholowa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Paranoja alkoholowa (zespół Otella)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Zespół amnestyczny – zespół Korsakowa i encefalopatia </a:t>
            </a:r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Wernickego</a:t>
            </a: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CF29F9D-0B62-42A7-9809-CE97D6AD873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97524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Mówiąc o rodzinie z problemami alkoholowymi mamy na myśli rodzinę, w której co najmniej jedna osoba pije w sposób szkodliwy dla niej i dla członków jej rodziny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Problemy związane z alkoholem ma nie tylko ten, kto pije, ale też osoby, które pozostają w bliskiej więzi z osobą uzależnioną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– ci, którzy go kochają, są od niego zależni finansowo lub emocjonalnie itp.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7604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!! Zdaniem psychologów prawdopodobieństwo wystąpienia aktów przemocy jest ponad dwukrotnie większe w rodzinach z problemem alkoholowym niż w rodzinach, w których problem ten nie występuje !!</a:t>
            </a: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80987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Bardzo często zdarza się, że członkowie rodzin z problemem przemocy (zarówno ofiary jak i sprawcy) zrzucają odpowiedzialność na alkohol</a:t>
            </a:r>
          </a:p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Jednak ani alkohol, ani inne środki odurzające nie są przyczyną stosowania przemocy, ale są to czynniki znacznie zwiększające ryzyko jej użycia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9320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RELACJE W RODZINIE W KTÓREJ WYSTĘPUJE UZALEŻNIENIE:</a:t>
            </a:r>
          </a:p>
          <a:p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współuzależnienie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sprawca - ofiara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role dziecka</a:t>
            </a:r>
          </a:p>
          <a:p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dda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ddd</a:t>
            </a: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2691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3200" b="1" dirty="0">
                <a:latin typeface="Calibri" panose="020F0502020204030204" pitchFamily="34" charset="0"/>
                <a:cs typeface="Calibri" panose="020F0502020204030204" pitchFamily="34" charset="0"/>
              </a:rPr>
              <a:t>PSYCHOLOGICZNY PORTRET OSOBY DOŚWIADCZAJĄCEJ PRZEMOCY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2096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05384" y="1120902"/>
            <a:ext cx="7467600" cy="487375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Osoby doznające przemocy z reguły są niespokojne, rozchwiane emocjonalnie, niepewne, cierpią na depresje i różnego rodzaju dolegliwości psychosomatyczne </a:t>
            </a:r>
          </a:p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91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CELEM PRZEMOCY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jest wyrządzenie ofierze szkody, wywołanie bólu, zadanie cierpienia, poniżenie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Sprawca naraża na szkody zdrowie i życie ofiary. Jest przy tym świadomy skutków swoich działań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 jest intencjonalnym i zamierzonym działaniem człowieka, ma na celu kontrolowanie i podporządkowanie ofiary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3EF58DC-6BA5-45A6-BE94-6EEF9532CB5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Trzeba pamiętać, że zachowują się w taki sposób z powodu: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powtarzających się cyklów przemocy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wyuczonej bezradności – wskutek długotrwałego kontaktu z przemocą i bezskutecznego szukania pomocy osoba doznająca przemocy zaprzestaje prób uwolnienia się z krzywdzącego je związku, nawet jeśli pojawiają się realne możliwości zmiany jej sytuacji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F8593EB5-5C87-4C6D-AAE1-90EED46B1F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67713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C52F908-4599-4EDF-86D3-5654CE2BE38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wtórnej </a:t>
            </a:r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wiktymizacji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- wtórnego zranienia przez osoby z otoczenia ofiar przemocy (w tym także przedstawicieli służb) do których zwraca się o pomoc, a które nie wierzą w to co się dzieje w jej rodzinie lub to ją obwiniają za przemoc w rodzinie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„prania mózgu” – ciągłego krytykowania przez sprawcę, izolowania jej od zewnętrznych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FE258224-A9D8-46C9-B248-0FA7B999F8A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83950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Ofiary przemocy charakteryzują się niskim poczuciem własnej wartości, biernymi strategiami radzenia sobie z problemami, uwewnętrznionym poczuciem winy, ustępliwością, ambiwalentnym poczuciem lojalności, błędnymi atrybutami oraz silną zależnością od partnera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73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Ofiarę przemocy łączy ze sprawcą silna wieź urazowa (traumatyczna). Więź ta opiera się na dwóch aspektach związku nacechowanego przemocą: dominującej władzy jednej osoby (sprawcy) i nieregularności aktów przemocy.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06009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Czym jest?</a:t>
            </a:r>
          </a:p>
          <a:p>
            <a:pPr marL="0" indent="0">
              <a:buNone/>
            </a:pPr>
            <a:endParaRPr lang="pl-PL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Wyuczona bezradność</a:t>
            </a:r>
          </a:p>
          <a:p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 Syndrom Sztokholmski </a:t>
            </a:r>
          </a:p>
          <a:p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 PTSD</a:t>
            </a:r>
          </a:p>
          <a:p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3600" dirty="0" err="1">
                <a:latin typeface="Calibri" panose="020F0502020204030204" pitchFamily="34" charset="0"/>
                <a:cs typeface="Calibri" panose="020F0502020204030204" pitchFamily="34" charset="0"/>
              </a:rPr>
              <a:t>Wiktymizacja</a:t>
            </a:r>
            <a:r>
              <a:rPr lang="pl-PL" sz="3600" dirty="0">
                <a:latin typeface="Calibri" panose="020F0502020204030204" pitchFamily="34" charset="0"/>
                <a:cs typeface="Calibri" panose="020F0502020204030204" pitchFamily="34" charset="0"/>
              </a:rPr>
              <a:t> wtórna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07153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Mechanizm żaby w garnku: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jeśli włożymy żabę do garnka z wrzątkiem, to ona wyskoczy z niego natychmiast, ale jeśli włożymy żabę do garnka z chłodną wodą i będziemy go stopniowo podgrzewać, aż do wrzenia, to żaba się ugotuje i zginie. 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Tak samo działa mechanizm </a:t>
            </a:r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przemocowej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relacji – jego podstawą jest stopniowe przyzwyczajanie ofiary do coraz gorszego traktowania.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61186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EED412E-9EF3-43A3-9C35-39B16C60F570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Sprawcy przemocy stosują cały wachlarz manipulacji aby usprawiedliwić lub zmniejszyć znaczenie swoich czynów. 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Podejmują różne działania chcąc przekonać ofiary przemocy, świadków, a nawet przedstawicieli służb podejmujących interwencje, że działają w dobrej wierze, dla dobra ofiary, rodziny itp. 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0E71AB07-5222-49DA-BE37-2461740C832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088221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Czego nie należy robić w rozmowie z ofiarą przemocy: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podważać wiarygodności ofiary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okazywać zniecierpliwienia, irytacji, złości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bagatelizować zagrożenia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obciążać ofiarę odpowiedzialnością za to, co się wydarzyło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stawać po stronie sprawcy przemocy</a:t>
            </a: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58659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539552" y="1196752"/>
            <a:ext cx="7385248" cy="527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Czego nie należy robić w rozmowie z ofiarą przemocy cd: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namawiać, żeby pogodziła się z sytuacją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okazywać lekceważenia dla faktu stosowania przemocy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odmawiać pomocy do czasu, gdy nie złoży doniesienia o przestępstwie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namawiać do zmiany zachowania jako gwarancji ustania przemocy, np. spełniania wszelkich życzeń, ciągłego zaspokajania żądań i potrzeb, przypodobywania się czy uwodzenia sprawcy 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60134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mówić jej, że sama musi sobie z tym poradzić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obarczać jej odpowiedzialnością za to, co się stanie ze sprawcą po ujawnieniu przemocy np. „przez panią mąż będzie miał kłopoty, może trafić do więzienia”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okazywać złość, krytykować i oskarżać sprawcę - może to spowodować, że ofiara zacznie go bronić i atakować osobę pomagającą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0806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</a:rPr>
              <a:t>PODSTAWOWE CECHY PRZEMOCY SĄ NASTĘPUJĄCE: 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</a:rPr>
              <a:t>jest to proces, nie pojawia się znienacka, jest cykliczny, ma tendencję do powtarzania się, eskaluje, nie zatrzymana przybiera na sile, przebiega w wymiarze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dominacja</a:t>
            </a:r>
            <a:r>
              <a:rPr lang="pl-PL" sz="2800" dirty="0">
                <a:latin typeface="Calibri" panose="020F0502020204030204" pitchFamily="34" charset="0"/>
              </a:rPr>
              <a:t> – uległość, nie jest zjawiskiem niezależnym od udziału człowieka, przejawia się w różnorodnych formach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7313240" cy="5205192"/>
          </a:xfrm>
        </p:spPr>
        <p:txBody>
          <a:bodyPr/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Jak wesprzeć psychologicznie i podnieść poczucie skuteczności i własnej wartości: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znajdź jej mocne strony i wzmacniaj je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pytaj wprost o przemoc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wspieraj ją, nawet jeśli ogarnie cię zniechęcenie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jasno sprecyzuj swoje przekonania dotyczące przemocy: „nie jest pani odpowiedzialna za przemoc. za przemoc odpowiedzialny jest sprawca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56237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DIAGNOZA RODZINY Z PROBLEMEM PRZEMOCY I RODZINY Z PROBLEMEM UZALEŻNIENIA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48351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01DDC6FB-E2FF-47B3-BC0E-A8FA6A8E80C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 RAMACH DIAGNOZY PRZEPROWADZA SIĘ :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Ocenę wstępną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Ocenę operacyjną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Opracowanie planu działania</a:t>
            </a:r>
          </a:p>
          <a:p>
            <a:pPr algn="ctr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Ocenę końcową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Ważna jest też systematyczna ewaluacja!!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6F946D1-3B01-45DF-9C08-3DF5FB7D2E9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74623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53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EA53AA5-EA56-498D-A6D9-F5F07F9BE724}"/>
              </a:ext>
            </a:extLst>
          </p:cNvPr>
          <p:cNvPicPr/>
          <p:nvPr/>
        </p:nvPicPr>
        <p:blipFill rotWithShape="1">
          <a:blip r:embed="rId2"/>
          <a:srcRect l="24306" t="24995" r="25265" b="50892"/>
          <a:stretch/>
        </p:blipFill>
        <p:spPr bwMode="auto">
          <a:xfrm>
            <a:off x="1043608" y="1556792"/>
            <a:ext cx="7200799" cy="295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D1D73819-BD91-42C4-8D9D-FDA49875981C}"/>
              </a:ext>
            </a:extLst>
          </p:cNvPr>
          <p:cNvPicPr/>
          <p:nvPr/>
        </p:nvPicPr>
        <p:blipFill rotWithShape="1">
          <a:blip r:embed="rId3"/>
          <a:srcRect l="25657" t="45921" r="27277" b="36640"/>
          <a:stretch/>
        </p:blipFill>
        <p:spPr bwMode="auto">
          <a:xfrm>
            <a:off x="1241630" y="4292910"/>
            <a:ext cx="6660740" cy="19450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77316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54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B2BFAF4-08DB-4E0C-8638-5186E804B6A1}"/>
              </a:ext>
            </a:extLst>
          </p:cNvPr>
          <p:cNvPicPr/>
          <p:nvPr/>
        </p:nvPicPr>
        <p:blipFill rotWithShape="1">
          <a:blip r:embed="rId2"/>
          <a:srcRect l="26667" t="24338" r="26842" b="30421"/>
          <a:stretch/>
        </p:blipFill>
        <p:spPr bwMode="auto">
          <a:xfrm>
            <a:off x="1403648" y="1556792"/>
            <a:ext cx="6552727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80849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55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176DE2F-E0C7-4164-BA8E-F83648B47167}"/>
              </a:ext>
            </a:extLst>
          </p:cNvPr>
          <p:cNvPicPr/>
          <p:nvPr/>
        </p:nvPicPr>
        <p:blipFill rotWithShape="1">
          <a:blip r:embed="rId2"/>
          <a:srcRect l="25959" t="32640" r="27414" b="30309"/>
          <a:stretch/>
        </p:blipFill>
        <p:spPr bwMode="auto">
          <a:xfrm>
            <a:off x="899592" y="1484784"/>
            <a:ext cx="6984776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E5D84178-CAFD-4187-B739-449566437974}"/>
              </a:ext>
            </a:extLst>
          </p:cNvPr>
          <p:cNvPicPr/>
          <p:nvPr/>
        </p:nvPicPr>
        <p:blipFill rotWithShape="1">
          <a:blip r:embed="rId3"/>
          <a:srcRect l="25959" t="39110" r="27249" b="25015"/>
          <a:stretch/>
        </p:blipFill>
        <p:spPr bwMode="auto">
          <a:xfrm>
            <a:off x="899591" y="4149080"/>
            <a:ext cx="6984775" cy="2376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42592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56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2ED6C67F-427C-4803-8356-2129EC23D052}"/>
              </a:ext>
            </a:extLst>
          </p:cNvPr>
          <p:cNvPicPr/>
          <p:nvPr/>
        </p:nvPicPr>
        <p:blipFill rotWithShape="1">
          <a:blip r:embed="rId2"/>
          <a:srcRect l="26289" t="25289" r="27579" b="12664"/>
          <a:stretch/>
        </p:blipFill>
        <p:spPr bwMode="auto">
          <a:xfrm>
            <a:off x="899592" y="1340767"/>
            <a:ext cx="7229424" cy="38087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7C4A6D1-2A27-4708-B37B-34E610E21731}"/>
              </a:ext>
            </a:extLst>
          </p:cNvPr>
          <p:cNvPicPr/>
          <p:nvPr/>
        </p:nvPicPr>
        <p:blipFill rotWithShape="1">
          <a:blip r:embed="rId3"/>
          <a:srcRect l="26124" t="57048" r="27579" b="24427"/>
          <a:stretch/>
        </p:blipFill>
        <p:spPr bwMode="auto">
          <a:xfrm>
            <a:off x="899592" y="5149535"/>
            <a:ext cx="7229424" cy="13758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92897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57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67576447-998C-47DA-8BD5-98EC63200993}"/>
              </a:ext>
            </a:extLst>
          </p:cNvPr>
          <p:cNvPicPr/>
          <p:nvPr/>
        </p:nvPicPr>
        <p:blipFill rotWithShape="1">
          <a:blip r:embed="rId2"/>
          <a:srcRect l="25959" t="24701" r="27414" b="19133"/>
          <a:stretch/>
        </p:blipFill>
        <p:spPr bwMode="auto">
          <a:xfrm>
            <a:off x="611560" y="1052736"/>
            <a:ext cx="7517456" cy="52025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851739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58</a:t>
            </a:fld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32E925AB-AA7D-4BA2-AD1F-E82F19479487}"/>
              </a:ext>
            </a:extLst>
          </p:cNvPr>
          <p:cNvPicPr/>
          <p:nvPr/>
        </p:nvPicPr>
        <p:blipFill rotWithShape="1">
          <a:blip r:embed="rId2"/>
          <a:srcRect l="26289" t="44109" r="27579" b="33542"/>
          <a:stretch/>
        </p:blipFill>
        <p:spPr bwMode="auto">
          <a:xfrm>
            <a:off x="1043607" y="1268760"/>
            <a:ext cx="7056783" cy="2016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C443F128-941F-472C-B85C-660C2C558FB4}"/>
              </a:ext>
            </a:extLst>
          </p:cNvPr>
          <p:cNvPicPr/>
          <p:nvPr/>
        </p:nvPicPr>
        <p:blipFill rotWithShape="1">
          <a:blip r:embed="rId3"/>
          <a:srcRect l="26124" t="35581" r="27579" b="35895"/>
          <a:stretch/>
        </p:blipFill>
        <p:spPr bwMode="auto">
          <a:xfrm>
            <a:off x="1043608" y="3301255"/>
            <a:ext cx="7056784" cy="29822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052091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385248" cy="52051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Diagnoza sytuacji powinna obejmować aktualną sytuację podopiecznego/podopiecznej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, a także: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potencjał środowiska funkcjonowania osoby, np. posiadanie rodziny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pochodzenia, osób zaufanych, osób obdarzonych autorytetem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szanse uzyskania wsparcia ze strony środowiska( rodziny, sąsiadów, przyjaciół…), oraz zaangażowania w działanie prowadzące do przerwania przemocy w rodzinie a także…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643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FORMY I RODZAJE PRZEMOCY</a:t>
            </a:r>
          </a:p>
          <a:p>
            <a:pPr marL="0" indent="0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Najczęściej wyróżnia się przemoc: </a:t>
            </a:r>
          </a:p>
          <a:p>
            <a:pPr marL="0" indent="0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a)fizyczną, </a:t>
            </a:r>
          </a:p>
          <a:p>
            <a:pPr marL="0" indent="0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b)psychiczną, </a:t>
            </a:r>
          </a:p>
          <a:p>
            <a:pPr marL="0" indent="0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c)seksualną, </a:t>
            </a:r>
          </a:p>
          <a:p>
            <a:pPr marL="0" indent="0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d)ekonomiczną</a:t>
            </a:r>
          </a:p>
          <a:p>
            <a:pPr marL="0" indent="0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e)zaniedbanie.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295764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stan zdrowia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źródła utrzymania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poziom lęku i niepokojów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stopień zmotywowania do działań prowadzących do przerwania przemocy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postrzeganie roli przez osobę dotkniętą przemocą wobec osób zależnych – pozycję /rolę w rodzinie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62625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5C333AA3-C86E-4383-97AE-7D36EB3C7F6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340768"/>
            <a:ext cx="7519416" cy="51331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Diagnoza sytuacji powinna obejmować także analizę postepowania Instytucji zaangażowanych dotychczas w rozwiązywanie problemu ( np. Policja, ośrodek interwencji kryzysowej, pedagog szkolny, gminna komisja rozwiązywania problemów alkoholowych, inne)</a:t>
            </a:r>
          </a:p>
          <a:p>
            <a:pPr marL="0" indent="0" algn="just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Narzędziem wykorzystywanym do gromadzenia informacji o rodzaju, częstotliwości, okolicznościach stosowania przemocy w rodzinie jest 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NIEBIESKA KARTA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CAC8F2D-C5F3-49B9-8143-B3BC7F869A1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19485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F57066F-C978-4036-A917-17E38630954E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3600" b="1" dirty="0">
                <a:latin typeface="Calibri" panose="020F0502020204030204" pitchFamily="34" charset="0"/>
                <a:cs typeface="Calibri" panose="020F0502020204030204" pitchFamily="34" charset="0"/>
              </a:rPr>
              <a:t>FORMY POMOCY DLA RODZIN Z PROBLEMEM UZALEŻNIENIA I PRZEMOCY 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4EF10DE-30AA-4960-A6C4-1CF1809ED1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239597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EB3ADE3-5EB4-44D3-8E32-51F48166E90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385248" cy="5205192"/>
          </a:xfrm>
        </p:spPr>
        <p:txBody>
          <a:bodyPr/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Nadal pojawiające się mity odnośnie przemocy: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niektóre ofiary lubią być bite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to był „jednorazowy incydent, który się nie powtórzy”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pierzmy własne brudy we własnym domu.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prawdopodobieństwo użycia przemocy ze strony obcego mężczyzny jest większe niż ze strony własnego męża, partnera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mężczyźni, którzy używają przemocy muszą być chorzy psychicznie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A359F84-1BAC-448E-84AA-1E401DE63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64466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203D89C-9B62-4154-85FD-18590E8C4C8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klapsy nie są przemocą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prawdziwa przemoc zdarza się rzadko, występuje tylko wtedy, gdy są wyraźne ślady pobicia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 występuje tylko w środowiskach patologicznych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alkoholizm jest przyczyną przemocy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A24647C-2763-4776-A636-77ADA36E28F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944001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D41A918-1E22-405B-8B93-57EC8CA1F34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gwałty na kobietach najczęściej dokonywane są przez osoby obce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wszyscy wiedzą, że kiedy kobieta mówi „nie", często myśli „tak"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jeśli kobieta nie została pobita i nie stawiała oporu, to nie był gwałt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jeżeli przemoc byłaby naprawdę poważna, kobieta zdecydowałaby się odejść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AB1F769-E0C7-44E2-9EFA-8F96D45830D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10320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82944904-49D2-477A-B28C-E0DBFBAEC8F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dziecko nie jest ofiarą przemocy, jeśli jest tylko jej świadkiem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jeśli przestanie pić, wszystko będzie dobrze, warto czekać, może kiedyś zrozumie i przestanie pić i bić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kobieta bez mężczyzny jest nic nie warta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gdyby ofiara bardziej się starała, nie dochodziłoby do przemocy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tylko „menele” piją i biją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E9A9842-003A-42A4-80E5-0105FAF91AA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95158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6BD61A33-71E2-419F-AC5A-6B14A0D6ECB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196752"/>
            <a:ext cx="7519416" cy="52772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ZESPOŁ INTERDYSCYPLINARNY DO SPRAW PRZECIWDZIAŁANIA PRZEMOCY W RODZINIE</a:t>
            </a:r>
          </a:p>
          <a:p>
            <a:pPr algn="just"/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 skład zespołu interdyscyplinarnego wchodzą przedstawiciele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: - jednostek organizacyjnych pomocy społecznej, - gminnej komisji rozwiązywania problemów alkoholowych, - policji, - oświaty, - ochrony zdrowia, - organizacji pozarządowych. - ale także kuratorzy sądowi, prokuratorzy i przedstawiciele innych podmiotów niż w/w, działających na rzecz przeciwdziałania przemocy w rodzinie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887624D-0EE3-47D1-88FA-7264D7D3A19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86355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356C581-9411-4057-B43E-385DF03E2AD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68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0F6B213A-C8B9-4633-B558-87F92148131F}"/>
              </a:ext>
            </a:extLst>
          </p:cNvPr>
          <p:cNvSpPr/>
          <p:nvPr/>
        </p:nvSpPr>
        <p:spPr>
          <a:xfrm>
            <a:off x="755576" y="1124744"/>
            <a:ext cx="75968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Zadaniem zespołu interdyscyplinarnego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jest integrowanie i koordynowanie działań w/w podmiotów oraz specjalistów w zakresie przeciwdziałania przemocy w rodzinie</a:t>
            </a:r>
          </a:p>
        </p:txBody>
      </p:sp>
    </p:spTree>
    <p:extLst>
      <p:ext uri="{BB962C8B-B14F-4D97-AF65-F5344CB8AC3E}">
        <p14:creationId xmlns:p14="http://schemas.microsoft.com/office/powerpoint/2010/main" val="32650244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B7194E22-FB9D-43CF-9689-D1560EA3FD6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124744"/>
            <a:ext cx="7519416" cy="53492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MOPS/GMOPS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zapewnienie osobom i rodzinom wsparcia w przezwyciężaniu trudnej sytuacji życiowej, w tym usług socjalnych i świadczeń rzeczowych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zapewnienie dochodu na poziomie interwencji socjalnej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doprowadzenie do uniezależnienia się od pomocy społecznej lub częściowej aktywizacji społecznej we współpracy z pomocą społeczną</a:t>
            </a:r>
          </a:p>
          <a:p>
            <a:endParaRPr lang="pl-PL" sz="2800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CEC99BAE-DABC-4D1D-922B-1A2EB061168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364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7AA42627-F8BB-40EA-A467-8833AF4C6829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268760"/>
            <a:ext cx="7519416" cy="5205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Przemoc W USTAWODAWSTWIE I KRYMINOLOGII </a:t>
            </a:r>
          </a:p>
          <a:p>
            <a:pPr marL="0" indent="0" algn="ctr">
              <a:buNone/>
            </a:pPr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 świetle znowelizowanej 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Ustawy z dnia 29 lipca 2005 roku o przeciwdziałaniu przemocy w rodzinie 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zjawisko przemocy w rodzinie określa się „jednorazowe albo powtarzające się umyślne działanie lub zaniechanie naruszające prawa lub dobra osobiste osób wymienionych w pkt 1 (czyli członków rodziny lub osoby wspólnie zamieszkujące albo gospodarujące)”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55FFD04-FA2A-40B7-8020-D6ACC4D2A95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999919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5A49B416-CD1B-46BD-B6A0-06C3B5D3A44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70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83216D72-8180-429E-99B1-2CB978AF48A5}"/>
              </a:ext>
            </a:extLst>
          </p:cNvPr>
          <p:cNvSpPr/>
          <p:nvPr/>
        </p:nvSpPr>
        <p:spPr>
          <a:xfrm>
            <a:off x="1115616" y="1268760"/>
            <a:ext cx="71287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POWIATOWE CENTRA POMOCY RODZINIE 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Na poziomie powiatu funkcjonują powiatowe centra pomocy rodzinie realizujące zadania pomocy społecznej, które przekraczają zakres działania i możliwości gminy.</a:t>
            </a:r>
          </a:p>
        </p:txBody>
      </p:sp>
    </p:spTree>
    <p:extLst>
      <p:ext uri="{BB962C8B-B14F-4D97-AF65-F5344CB8AC3E}">
        <p14:creationId xmlns:p14="http://schemas.microsoft.com/office/powerpoint/2010/main" val="399969496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5347192-D1AA-4B70-8D64-16C4E9D84C5F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412776"/>
            <a:ext cx="7519416" cy="5061176"/>
          </a:xfrm>
        </p:spPr>
        <p:txBody>
          <a:bodyPr/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Inne Instytucje wspierające: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Prokuratura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Policja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Sąd rodzinny i nieletnich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Specjalistyczne ośrodki wsparcia dla ofiar przemocy w rodzinie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Służba zdrowia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CF170F47-8076-4F87-B0D7-5E6D2A6877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96688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A93DF08-BECC-4CC4-A9C4-8F7A9F8A427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268760"/>
            <a:ext cx="7519416" cy="5205192"/>
          </a:xfrm>
        </p:spPr>
        <p:txBody>
          <a:bodyPr/>
          <a:lstStyle/>
          <a:p>
            <a:pPr marL="0" indent="0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Wybrane Instytucje wspierające rodziny z problemem uzależnienia: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Gminne Komisje Rozwiązywania Problemów Alkoholowych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Centra Terapii Uzależnień, specjaliści terapii uzależnień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Punkty Konsultacyjny dla Osób Uzależnionych i ich Rodzinie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Szpitale - odziały detoksykacyjne, psychiatryczne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Fundacje, spotkania samopomocowe (AA, DDA, DDD, Al.- </a:t>
            </a:r>
            <a:r>
              <a:rPr lang="pl-PL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Anon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FBC32A2C-57BF-4F2C-8A64-D86B0668F13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4333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2216949-0C1F-4C16-BD54-FA2098173CB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73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5BD61B8-AAE3-4B3E-95DB-FEC08AD936EC}"/>
              </a:ext>
            </a:extLst>
          </p:cNvPr>
          <p:cNvSpPr/>
          <p:nvPr/>
        </p:nvSpPr>
        <p:spPr>
          <a:xfrm>
            <a:off x="405385" y="1196752"/>
            <a:ext cx="78390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PROCEDURA NIEBIESKIEJ KARTY</a:t>
            </a:r>
          </a:p>
          <a:p>
            <a:pPr algn="just"/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Wszczęcie procedury „Niebieskiej Karty” następuje przez wypełnienie formularza „Niebieska Karta – A”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Do wypełniania formularza „Niebieska Karta – A” są zobowiązani: Policjant, przedstawiciel jednostki organizacyjnej pomocy społecznej, przedstawiciel ochrony zdrowia – lekarz, pielęgniarka, ratownik medyczny, przedstawiciel oświaty, przedstawiciel gminnej komisji rozwiązywania problemów alkoholowych</a:t>
            </a:r>
          </a:p>
        </p:txBody>
      </p:sp>
    </p:spTree>
    <p:extLst>
      <p:ext uri="{BB962C8B-B14F-4D97-AF65-F5344CB8AC3E}">
        <p14:creationId xmlns:p14="http://schemas.microsoft.com/office/powerpoint/2010/main" val="103701758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F8998D0-1B83-4C7B-B2E4-4FFA940B036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74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7D74D17E-8BFA-4201-9871-1D2A79A0C318}"/>
              </a:ext>
            </a:extLst>
          </p:cNvPr>
          <p:cNvSpPr/>
          <p:nvPr/>
        </p:nvSpPr>
        <p:spPr>
          <a:xfrm>
            <a:off x="405384" y="1340768"/>
            <a:ext cx="75509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WSZCZĘCIE PROCEDURY </a:t>
            </a:r>
            <a:r>
              <a:rPr lang="pl-PL" sz="2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 WYMAGA ZGODY OSOBY DOTKNIĘTEJ PRZEMOCĄ W RODZINIE </a:t>
            </a:r>
          </a:p>
          <a:p>
            <a:pPr algn="just"/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Procedura przewiduje dwuetapowy udział osoby dotkniętej przemocą w rodzinie, gdzie pierwszy etap to zetknięcie z przedstawicielami wspomnianych służb, którzy będą zobowiązani wypełnić formularz „Niebieska Karta – A”, a drugi etap to zaproszenie przez zespół interdyscyplinarny bądź grupę roboczą na spotkanie i wspólne omówienie dalszych, zintegrowanych działań pomocowych.</a:t>
            </a:r>
          </a:p>
        </p:txBody>
      </p:sp>
    </p:spTree>
    <p:extLst>
      <p:ext uri="{BB962C8B-B14F-4D97-AF65-F5344CB8AC3E}">
        <p14:creationId xmlns:p14="http://schemas.microsoft.com/office/powerpoint/2010/main" val="13405415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29653C5-75EA-4D8F-87C3-0800678BD8C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75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F634F014-EBBC-4A60-9985-32C72CA34211}"/>
              </a:ext>
            </a:extLst>
          </p:cNvPr>
          <p:cNvSpPr/>
          <p:nvPr/>
        </p:nvSpPr>
        <p:spPr>
          <a:xfrm>
            <a:off x="405384" y="1340768"/>
            <a:ext cx="77236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Zetknięcie się z przedstawicielem służb może nastąpić w różny sposób. 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Najczęściej będą to interwencje Policji, wizyta u lekarza z obrażeniami ciała, poinformowanie pracownika socjalnego o doznawaniu przemocy w rodzinie podczas przeprowadzania rodzinnego wywiadu środowiskowego, spotkanie dziecka z pedagogiem w szkole, poinformowanie nauczyciela, zgłoszenie się o pomoc do gminnej komisji rozwiązywania problemów alkoholowych. </a:t>
            </a:r>
          </a:p>
        </p:txBody>
      </p:sp>
    </p:spTree>
    <p:extLst>
      <p:ext uri="{BB962C8B-B14F-4D97-AF65-F5344CB8AC3E}">
        <p14:creationId xmlns:p14="http://schemas.microsoft.com/office/powerpoint/2010/main" val="3339611726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274DBF8-EA44-49EE-88D1-ACA99EDD6F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76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929592E1-6060-4A4D-AE9E-945571EF00DC}"/>
              </a:ext>
            </a:extLst>
          </p:cNvPr>
          <p:cNvSpPr/>
          <p:nvPr/>
        </p:nvSpPr>
        <p:spPr>
          <a:xfrm>
            <a:off x="405384" y="2060848"/>
            <a:ext cx="77236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Podstawy prawne leczenia uzależnienia od alkoholu</a:t>
            </a:r>
          </a:p>
          <a:p>
            <a:pPr algn="just"/>
            <a:endParaRPr lang="pl-PL" sz="2800" dirty="0">
              <a:solidFill>
                <a:srgbClr val="11111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Leczenie osób uzależnionych od alkoholu reguluje przede wszystkim </a:t>
            </a:r>
            <a:r>
              <a:rPr lang="pl-PL" sz="2800" i="1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Ustawa z dnia 26 października 1982 r. o wychowaniu w trzeźwości i przeciwdziałaniu alkoholizmowi </a:t>
            </a:r>
            <a:r>
              <a:rPr lang="pl-PL" sz="2800" dirty="0">
                <a:solidFill>
                  <a:srgbClr val="11111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(Dz. U.2015.1286)</a:t>
            </a:r>
          </a:p>
        </p:txBody>
      </p:sp>
    </p:spTree>
    <p:extLst>
      <p:ext uri="{BB962C8B-B14F-4D97-AF65-F5344CB8AC3E}">
        <p14:creationId xmlns:p14="http://schemas.microsoft.com/office/powerpoint/2010/main" val="65359301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C7EF99E1-77D5-4041-B7FA-62C9E7F4E67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671816" cy="5133184"/>
          </a:xfrm>
        </p:spPr>
        <p:txBody>
          <a:bodyPr/>
          <a:lstStyle/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 Polsce </a:t>
            </a: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leczenie uzależnienia jest dobrowolne</a:t>
            </a: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, z wyjątkiem sytuacji sądowego zobowiązania do leczenia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Leczenie zaburzeń wynikających z używania alkoholu jest bezpłatne, RÓWNIEŻ DLA OSÓB NIEUBEZPIECZONYCH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87B05AA2-656D-4F91-9EBC-331B036B8A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931363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94F8E338-2381-4553-8A99-43D85D8B5C1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NAJCZĘSTSZE PRZESTĘPSTWA PRZECIWKO OSOBOM BLISKIM: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Znęcanie się (art. 207 k.k.)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Naruszenie nietykalności cielesnej (art. 217 k.k. – O.P.)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Pozbawienie wolności (art. 189 k.k.)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Groźba (art. 190 k.k. – W.)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55FD8BD-CBA2-4A1F-A83B-875F2B1BE03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140800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067AB37-6EBA-4414-9DD5-79727AB9012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5384" y="1268760"/>
            <a:ext cx="7519416" cy="5205192"/>
          </a:xfrm>
        </p:spPr>
        <p:txBody>
          <a:bodyPr/>
          <a:lstStyle/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Uporczywe nękanie (art. 190a k.k. – W.)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Stosowanie przemocy lub groźby celem zmuszenia do określonego zachowania (art. 191 k.k.)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Gwałt (art. 197 k.k. – W.) 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Uszczerbek na zdrowiu (art. 156 k.k., art. 157 k.k. – W.)</a:t>
            </a:r>
          </a:p>
          <a:p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Uchylanie się od obowiązku alimentacyjnego (art. 209 k.k.)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15ECF6A6-E818-4749-85E9-88BCB436715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989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05384" y="1196752"/>
            <a:ext cx="7519416" cy="5277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„PRZEMOC W BIAŁYCH RĘKAWICZKACH” (CZĘSTO KOJARZONA Z PRZEMOCĄ PSYCHICZNĄ, EMOCJONALNĄ)</a:t>
            </a:r>
          </a:p>
          <a:p>
            <a:pPr marL="0" indent="0" algn="ctr">
              <a:buNone/>
            </a:pP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Tego rodzaju przemoc jest trudna do wykrycia zarówno w rodzinie, jak i w środowisku zawodowym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Nie ma tu bowiem siniaków czy połamanych kości, które można okazać prosząc o pomoc,</a:t>
            </a:r>
          </a:p>
          <a:p>
            <a:pPr marL="0" indent="0" algn="ctr">
              <a:buNone/>
            </a:pPr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Między innymi to właśnie powoduje nieuchwytność tego rodzaju przemocy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975225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C8B30642-39E6-4F79-8741-9F9C684A28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80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7CB6E0B7-A492-4970-A4FA-DE33F8A187BC}"/>
              </a:ext>
            </a:extLst>
          </p:cNvPr>
          <p:cNvSpPr/>
          <p:nvPr/>
        </p:nvSpPr>
        <p:spPr>
          <a:xfrm>
            <a:off x="826626" y="1730943"/>
            <a:ext cx="73023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Działania Policji: 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Policja ma prawo zatrzymać osobę podejrzaną, jeżeli istnieje uzasadnione przypuszczenie, że popełniła ona przestępstwo z użyciem przemocy na szkodę osoby wspólnie zamieszkującej, a zachodzi obawa, że ponownie popełni to przestępstwo. 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2882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3B614F1B-4CF5-48B3-9FB2-58770E47E72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Policja zatrzymuje osobę podejrzaną, jeśli przestępstwo z użyciem przemocy na szkodę osoby wspólnie zamieszkującej zostało popełnione przy użyciu broni palnej, noża lub innego niebezpiecznego przedmiotu, a zachodzi obawa, że ponownie popełni ona to przestępstwo. </a:t>
            </a:r>
          </a:p>
          <a:p>
            <a:pPr algn="just"/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Policja do 24 godz. od chwili zatrzymania występuje z wnioskiem do prokuratora o nakazanie sprawcy opuszczenie lokalu mieszkalnego zajmowanego wspólnie z pokrzywdzonym; wniosek powinien być do 48 godz. od chwili zatrzymania 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95630B4-D9FB-4546-A2F9-4BF479A2B75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823539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3394DC9C-98BA-4477-A2B3-FA534471E74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82</a:t>
            </a:fld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95A0526-ED49-4D6E-972B-828693ED8D14}"/>
              </a:ext>
            </a:extLst>
          </p:cNvPr>
          <p:cNvSpPr/>
          <p:nvPr/>
        </p:nvSpPr>
        <p:spPr>
          <a:xfrm>
            <a:off x="755576" y="1124744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pl-PL" sz="2800" b="1" dirty="0">
                <a:latin typeface="Calibri" panose="020F0502020204030204" pitchFamily="34" charset="0"/>
                <a:cs typeface="Calibri" panose="020F0502020204030204" pitchFamily="34" charset="0"/>
              </a:rPr>
              <a:t>Środki karne orzekane przez sąd: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W razie skazania za umyślne przestępstwo z użyciem przemocy, w tym przemocy przeciwko osobie najbliższej, sąd może orzec: </a:t>
            </a: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pl-P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6036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D2DFFE87-3482-46DB-A3EE-AB5579A2365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obowiązek powstrzymania się od przebywania w określonych środowiskach lub miejscach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zakaz kontaktowania się z określonymi osobami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zakaz zbliżania się do określonych osób 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zakaz opuszczania określonego miejsca pobytu bez zgody sądu</a:t>
            </a:r>
          </a:p>
          <a:p>
            <a:pPr algn="just"/>
            <a:r>
              <a:rPr lang="pl-PL" sz="2800" dirty="0">
                <a:latin typeface="Calibri" panose="020F0502020204030204" pitchFamily="34" charset="0"/>
                <a:cs typeface="Calibri" panose="020F0502020204030204" pitchFamily="34" charset="0"/>
              </a:rPr>
              <a:t> nakaz opuszczenia lokalu zajmowanego wspólnie z pokrzywdzonym </a:t>
            </a:r>
          </a:p>
          <a:p>
            <a:endParaRPr lang="pl-PL" dirty="0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E900810C-AF45-49A7-A17D-FB40DF21ED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833898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w ramach 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/>
          </a:p>
          <a:p>
            <a:pPr algn="ctr"/>
            <a:endParaRPr lang="pl-PL" b="1" dirty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84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</a:p>
        </p:txBody>
      </p:sp>
    </p:spTree>
    <p:extLst>
      <p:ext uri="{BB962C8B-B14F-4D97-AF65-F5344CB8AC3E}">
        <p14:creationId xmlns:p14="http://schemas.microsoft.com/office/powerpoint/2010/main" val="268685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sz="3000" b="1" dirty="0">
                <a:latin typeface="Calibri" panose="020F0502020204030204" pitchFamily="34" charset="0"/>
                <a:cs typeface="Calibri" panose="020F0502020204030204" pitchFamily="34" charset="0"/>
              </a:rPr>
              <a:t>ZWIĄZANA JEST ONA Z NARUSZENIEM GODNOŚCI OSOBISTEJ</a:t>
            </a:r>
          </a:p>
          <a:p>
            <a:pPr marL="0" indent="0">
              <a:buNone/>
            </a:pPr>
            <a:endParaRPr lang="pl-PL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pl-PL" sz="3000" b="1" dirty="0">
                <a:latin typeface="Calibri" panose="020F0502020204030204" pitchFamily="34" charset="0"/>
                <a:cs typeface="Calibri" panose="020F0502020204030204" pitchFamily="34" charset="0"/>
              </a:rPr>
              <a:t>Wybrane przykłady przemocy psychicznej:</a:t>
            </a:r>
          </a:p>
          <a:p>
            <a:pPr marL="0" indent="0" algn="just">
              <a:buNone/>
            </a:pPr>
            <a:r>
              <a:rPr lang="pl-PL" sz="3000" dirty="0">
                <a:latin typeface="Calibri" panose="020F0502020204030204" pitchFamily="34" charset="0"/>
                <a:cs typeface="Calibri" panose="020F0502020204030204" pitchFamily="34" charset="0"/>
              </a:rPr>
              <a:t>powtarzające się poniżanie i ośmieszanie, manipulowanie dla własnych celów, wciąganie w konflikty, brak właściwego wsparcia, karanie przez odmowę zainteresowania, uczuć czy szacunku, stała krytyka, wmawianie choroby psychicznej, izolacja społeczna, czyli kontrolowanie i zakazywanie bądź ograniczanie kontaktów z innymi ludźmi, domaganie się posłuszeństwa, ograniczanie snu i pożywienia, stosowanie gróźb, degradacja werbalna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15230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  <SharedWithUsers xmlns="42bfd1d9-79d6-41cf-82e9-da7e33cc8946">
      <UserInfo>
        <DisplayName>Tarnowski Grzegorz</DisplayName>
        <AccountId>29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768279-1B41-4CE6-A500-C86CBB42E8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34137D-9B1F-4204-BA59-34D5C8BE26B1}">
  <ds:schemaRefs>
    <ds:schemaRef ds:uri="http://schemas.microsoft.com/office/2006/metadata/properties"/>
    <ds:schemaRef ds:uri="http://schemas.microsoft.com/office/infopath/2007/PartnerControls"/>
    <ds:schemaRef ds:uri="7b76b4ab-e975-4498-b0c2-aeffdefe2784"/>
    <ds:schemaRef ds:uri="709452c0-73d7-476a-b4db-88638e06a68c"/>
    <ds:schemaRef ds:uri="42bfd1d9-79d6-41cf-82e9-da7e33cc8946"/>
  </ds:schemaRefs>
</ds:datastoreItem>
</file>

<file path=customXml/itemProps3.xml><?xml version="1.0" encoding="utf-8"?>
<ds:datastoreItem xmlns:ds="http://schemas.openxmlformats.org/officeDocument/2006/customXml" ds:itemID="{121CA00F-95E8-4E8C-9A2C-94DCC21111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b76b4ab-e975-4498-b0c2-aeffdefe2784"/>
    <ds:schemaRef ds:uri="42bfd1d9-79d6-41cf-82e9-da7e33cc8946"/>
    <ds:schemaRef ds:uri="709452c0-73d7-476a-b4db-88638e06a6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1074</TotalTime>
  <Words>3342</Words>
  <Application>Microsoft Office PowerPoint</Application>
  <PresentationFormat>Pokaz na ekranie (4:3)</PresentationFormat>
  <Paragraphs>386</Paragraphs>
  <Slides>84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84</vt:i4>
      </vt:variant>
    </vt:vector>
  </HeadingPairs>
  <TitlesOfParts>
    <vt:vector size="85" baseType="lpstr">
      <vt:lpstr>Wykusz</vt:lpstr>
      <vt:lpstr>Praca z rodziną z problemem uzależnienia. Praca z rodziną z problemem przemocy.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Piechowiak Marzena</cp:lastModifiedBy>
  <cp:revision>135</cp:revision>
  <cp:lastPrinted>2019-08-14T14:26:40Z</cp:lastPrinted>
  <dcterms:created xsi:type="dcterms:W3CDTF">2017-10-11T07:02:49Z</dcterms:created>
  <dcterms:modified xsi:type="dcterms:W3CDTF">2023-11-20T13:52:51Z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