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43.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51.xml" ContentType="application/vnd.openxmlformats-officedocument.presentationml.slide+xml"/>
  <Override PartName="/ppt/slides/slide50.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5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2.xml" ContentType="application/vnd.openxmlformats-officedocument.presentationml.slide+xml"/>
  <Override PartName="/ppt/slides/slide11.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notesSlides/notesSlide3.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5.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diagrams/layout1.xml" ContentType="application/vnd.openxmlformats-officedocument.drawingml.diagramLayout+xml"/>
  <Override PartName="/ppt/diagrams/colors1.xml" ContentType="application/vnd.openxmlformats-officedocument.drawingml.diagramColors+xml"/>
  <Override PartName="/ppt/diagrams/quickStyle1.xml" ContentType="application/vnd.openxmlformats-officedocument.drawingml.diagramStyle+xml"/>
  <Override PartName="/ppt/diagrams/drawing1.xml" ContentType="application/vnd.ms-office.drawingml.diagramDrawing+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4"/>
  </p:notesMasterIdLst>
  <p:sldIdLst>
    <p:sldId id="256" r:id="rId2"/>
    <p:sldId id="328" r:id="rId3"/>
    <p:sldId id="324" r:id="rId4"/>
    <p:sldId id="325" r:id="rId5"/>
    <p:sldId id="296" r:id="rId6"/>
    <p:sldId id="259" r:id="rId7"/>
    <p:sldId id="263" r:id="rId8"/>
    <p:sldId id="265" r:id="rId9"/>
    <p:sldId id="264" r:id="rId10"/>
    <p:sldId id="266" r:id="rId11"/>
    <p:sldId id="326" r:id="rId12"/>
    <p:sldId id="268" r:id="rId13"/>
    <p:sldId id="269" r:id="rId14"/>
    <p:sldId id="270" r:id="rId15"/>
    <p:sldId id="329" r:id="rId16"/>
    <p:sldId id="271" r:id="rId17"/>
    <p:sldId id="272" r:id="rId18"/>
    <p:sldId id="274" r:id="rId19"/>
    <p:sldId id="275" r:id="rId20"/>
    <p:sldId id="327" r:id="rId21"/>
    <p:sldId id="277" r:id="rId22"/>
    <p:sldId id="279" r:id="rId23"/>
    <p:sldId id="280" r:id="rId24"/>
    <p:sldId id="330" r:id="rId25"/>
    <p:sldId id="331" r:id="rId26"/>
    <p:sldId id="267" r:id="rId27"/>
    <p:sldId id="281" r:id="rId28"/>
    <p:sldId id="308" r:id="rId29"/>
    <p:sldId id="309" r:id="rId30"/>
    <p:sldId id="311" r:id="rId31"/>
    <p:sldId id="312" r:id="rId32"/>
    <p:sldId id="318" r:id="rId33"/>
    <p:sldId id="319" r:id="rId34"/>
    <p:sldId id="320" r:id="rId35"/>
    <p:sldId id="321" r:id="rId36"/>
    <p:sldId id="322" r:id="rId37"/>
    <p:sldId id="307" r:id="rId38"/>
    <p:sldId id="282" r:id="rId39"/>
    <p:sldId id="297" r:id="rId40"/>
    <p:sldId id="298" r:id="rId41"/>
    <p:sldId id="300" r:id="rId42"/>
    <p:sldId id="299" r:id="rId43"/>
    <p:sldId id="302" r:id="rId44"/>
    <p:sldId id="301" r:id="rId45"/>
    <p:sldId id="303" r:id="rId46"/>
    <p:sldId id="284" r:id="rId47"/>
    <p:sldId id="304" r:id="rId48"/>
    <p:sldId id="305" r:id="rId49"/>
    <p:sldId id="285" r:id="rId50"/>
    <p:sldId id="306" r:id="rId51"/>
    <p:sldId id="286" r:id="rId52"/>
    <p:sldId id="258" r:id="rId53"/>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7178" autoAdjust="0"/>
    <p:restoredTop sz="94462" autoAdjust="0"/>
  </p:normalViewPr>
  <p:slideViewPr>
    <p:cSldViewPr>
      <p:cViewPr>
        <p:scale>
          <a:sx n="117" d="100"/>
          <a:sy n="117" d="100"/>
        </p:scale>
        <p:origin x="-3384"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5" d="100"/>
          <a:sy n="85" d="100"/>
        </p:scale>
        <p:origin x="-378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890F89-5BE3-4E80-A63D-2BBD7F5EBF16}" type="doc">
      <dgm:prSet loTypeId="urn:microsoft.com/office/officeart/2005/8/layout/hProcess9" loCatId="process" qsTypeId="urn:microsoft.com/office/officeart/2005/8/quickstyle/simple3" qsCatId="simple" csTypeId="urn:microsoft.com/office/officeart/2005/8/colors/accent2_2" csCatId="accent2" phldr="1"/>
      <dgm:spPr/>
    </dgm:pt>
    <dgm:pt modelId="{CFBD9332-9906-4CCA-BF34-F612837EB938}">
      <dgm:prSet phldrT="[Tekst]"/>
      <dgm:spPr/>
      <dgm:t>
        <a:bodyPr/>
        <a:lstStyle/>
        <a:p>
          <a:r>
            <a:rPr lang="pl-PL" dirty="0"/>
            <a:t>Analiza</a:t>
          </a:r>
        </a:p>
      </dgm:t>
    </dgm:pt>
    <dgm:pt modelId="{AB6FDC8B-86C5-417A-A938-4CD5B0A5D770}" type="parTrans" cxnId="{F8B18EA6-9244-4B97-B0F2-56E00128752B}">
      <dgm:prSet/>
      <dgm:spPr/>
      <dgm:t>
        <a:bodyPr/>
        <a:lstStyle/>
        <a:p>
          <a:endParaRPr lang="pl-PL"/>
        </a:p>
      </dgm:t>
    </dgm:pt>
    <dgm:pt modelId="{A78823B7-38CF-4822-909C-2252A6770065}" type="sibTrans" cxnId="{F8B18EA6-9244-4B97-B0F2-56E00128752B}">
      <dgm:prSet/>
      <dgm:spPr/>
      <dgm:t>
        <a:bodyPr/>
        <a:lstStyle/>
        <a:p>
          <a:endParaRPr lang="pl-PL"/>
        </a:p>
      </dgm:t>
    </dgm:pt>
    <dgm:pt modelId="{BD30B758-9136-4080-BB89-4C10CF450734}">
      <dgm:prSet phldrT="[Tekst]"/>
      <dgm:spPr/>
      <dgm:t>
        <a:bodyPr/>
        <a:lstStyle/>
        <a:p>
          <a:r>
            <a:rPr lang="pl-PL" dirty="0"/>
            <a:t>Diagnoza - Wyszukanie i nazwanie deficytów i problemów</a:t>
          </a:r>
        </a:p>
      </dgm:t>
    </dgm:pt>
    <dgm:pt modelId="{ADF7AE92-052E-48F9-A532-2C06CD0A3A45}" type="parTrans" cxnId="{F1C4A233-D31E-4A99-9EE4-788D7DF9FE90}">
      <dgm:prSet/>
      <dgm:spPr/>
      <dgm:t>
        <a:bodyPr/>
        <a:lstStyle/>
        <a:p>
          <a:endParaRPr lang="pl-PL"/>
        </a:p>
      </dgm:t>
    </dgm:pt>
    <dgm:pt modelId="{A880A383-BEDC-4DF6-8106-9620D9B1A39B}" type="sibTrans" cxnId="{F1C4A233-D31E-4A99-9EE4-788D7DF9FE90}">
      <dgm:prSet/>
      <dgm:spPr/>
      <dgm:t>
        <a:bodyPr/>
        <a:lstStyle/>
        <a:p>
          <a:endParaRPr lang="pl-PL"/>
        </a:p>
      </dgm:t>
    </dgm:pt>
    <dgm:pt modelId="{F8763312-C070-4DBA-810E-0213357A734E}">
      <dgm:prSet phldrT="[Tekst]"/>
      <dgm:spPr/>
      <dgm:t>
        <a:bodyPr/>
        <a:lstStyle/>
        <a:p>
          <a:r>
            <a:rPr lang="pl-PL" dirty="0"/>
            <a:t>Leczenie - Sporządzenie planu zaradczego w odniesieniu do diagnozy</a:t>
          </a:r>
        </a:p>
      </dgm:t>
    </dgm:pt>
    <dgm:pt modelId="{8F2AA458-3BB6-4514-A93E-B13139B079AE}" type="parTrans" cxnId="{A46F24E3-F557-4E82-B20F-987CA1195E4B}">
      <dgm:prSet/>
      <dgm:spPr/>
      <dgm:t>
        <a:bodyPr/>
        <a:lstStyle/>
        <a:p>
          <a:endParaRPr lang="pl-PL"/>
        </a:p>
      </dgm:t>
    </dgm:pt>
    <dgm:pt modelId="{E9C23361-C564-4B82-812F-F238B8DB6FC9}" type="sibTrans" cxnId="{A46F24E3-F557-4E82-B20F-987CA1195E4B}">
      <dgm:prSet/>
      <dgm:spPr/>
      <dgm:t>
        <a:bodyPr/>
        <a:lstStyle/>
        <a:p>
          <a:endParaRPr lang="pl-PL"/>
        </a:p>
      </dgm:t>
    </dgm:pt>
    <dgm:pt modelId="{F16247CC-175F-4F8B-A183-2BFA07E85DFD}" type="pres">
      <dgm:prSet presAssocID="{5C890F89-5BE3-4E80-A63D-2BBD7F5EBF16}" presName="CompostProcess" presStyleCnt="0">
        <dgm:presLayoutVars>
          <dgm:dir/>
          <dgm:resizeHandles val="exact"/>
        </dgm:presLayoutVars>
      </dgm:prSet>
      <dgm:spPr/>
    </dgm:pt>
    <dgm:pt modelId="{CD7BC752-B4DD-4CDB-92EC-2731B646DDFE}" type="pres">
      <dgm:prSet presAssocID="{5C890F89-5BE3-4E80-A63D-2BBD7F5EBF16}" presName="arrow" presStyleLbl="bgShp" presStyleIdx="0" presStyleCnt="1"/>
      <dgm:spPr/>
    </dgm:pt>
    <dgm:pt modelId="{E961CA31-113C-405F-8A81-2FD52C716813}" type="pres">
      <dgm:prSet presAssocID="{5C890F89-5BE3-4E80-A63D-2BBD7F5EBF16}" presName="linearProcess" presStyleCnt="0"/>
      <dgm:spPr/>
    </dgm:pt>
    <dgm:pt modelId="{352E7748-541C-4FBC-874E-AEA45736BE05}" type="pres">
      <dgm:prSet presAssocID="{CFBD9332-9906-4CCA-BF34-F612837EB938}" presName="textNode" presStyleLbl="node1" presStyleIdx="0" presStyleCnt="3">
        <dgm:presLayoutVars>
          <dgm:bulletEnabled val="1"/>
        </dgm:presLayoutVars>
      </dgm:prSet>
      <dgm:spPr/>
      <dgm:t>
        <a:bodyPr/>
        <a:lstStyle/>
        <a:p>
          <a:endParaRPr lang="pl-PL"/>
        </a:p>
      </dgm:t>
    </dgm:pt>
    <dgm:pt modelId="{528AF7CA-B4BA-4990-BAC8-A0E14FC5EBA4}" type="pres">
      <dgm:prSet presAssocID="{A78823B7-38CF-4822-909C-2252A6770065}" presName="sibTrans" presStyleCnt="0"/>
      <dgm:spPr/>
    </dgm:pt>
    <dgm:pt modelId="{97F0C37A-BF66-4665-89A5-AE0EE58522B6}" type="pres">
      <dgm:prSet presAssocID="{BD30B758-9136-4080-BB89-4C10CF450734}" presName="textNode" presStyleLbl="node1" presStyleIdx="1" presStyleCnt="3">
        <dgm:presLayoutVars>
          <dgm:bulletEnabled val="1"/>
        </dgm:presLayoutVars>
      </dgm:prSet>
      <dgm:spPr/>
      <dgm:t>
        <a:bodyPr/>
        <a:lstStyle/>
        <a:p>
          <a:endParaRPr lang="pl-PL"/>
        </a:p>
      </dgm:t>
    </dgm:pt>
    <dgm:pt modelId="{C0C5C42A-3174-49A0-96B4-DB0579459A95}" type="pres">
      <dgm:prSet presAssocID="{A880A383-BEDC-4DF6-8106-9620D9B1A39B}" presName="sibTrans" presStyleCnt="0"/>
      <dgm:spPr/>
    </dgm:pt>
    <dgm:pt modelId="{956E6BCF-75A6-41BC-860F-3B761B538F63}" type="pres">
      <dgm:prSet presAssocID="{F8763312-C070-4DBA-810E-0213357A734E}" presName="textNode" presStyleLbl="node1" presStyleIdx="2" presStyleCnt="3">
        <dgm:presLayoutVars>
          <dgm:bulletEnabled val="1"/>
        </dgm:presLayoutVars>
      </dgm:prSet>
      <dgm:spPr/>
      <dgm:t>
        <a:bodyPr/>
        <a:lstStyle/>
        <a:p>
          <a:endParaRPr lang="pl-PL"/>
        </a:p>
      </dgm:t>
    </dgm:pt>
  </dgm:ptLst>
  <dgm:cxnLst>
    <dgm:cxn modelId="{F1C4A233-D31E-4A99-9EE4-788D7DF9FE90}" srcId="{5C890F89-5BE3-4E80-A63D-2BBD7F5EBF16}" destId="{BD30B758-9136-4080-BB89-4C10CF450734}" srcOrd="1" destOrd="0" parTransId="{ADF7AE92-052E-48F9-A532-2C06CD0A3A45}" sibTransId="{A880A383-BEDC-4DF6-8106-9620D9B1A39B}"/>
    <dgm:cxn modelId="{F586404B-548D-A549-A353-E76100D2DC68}" type="presOf" srcId="{CFBD9332-9906-4CCA-BF34-F612837EB938}" destId="{352E7748-541C-4FBC-874E-AEA45736BE05}" srcOrd="0" destOrd="0" presId="urn:microsoft.com/office/officeart/2005/8/layout/hProcess9"/>
    <dgm:cxn modelId="{1A76A4FC-A745-9A42-8F83-A889D2A53CBC}" type="presOf" srcId="{5C890F89-5BE3-4E80-A63D-2BBD7F5EBF16}" destId="{F16247CC-175F-4F8B-A183-2BFA07E85DFD}" srcOrd="0" destOrd="0" presId="urn:microsoft.com/office/officeart/2005/8/layout/hProcess9"/>
    <dgm:cxn modelId="{399AC0B9-6767-394C-88FA-D525A04CC52A}" type="presOf" srcId="{BD30B758-9136-4080-BB89-4C10CF450734}" destId="{97F0C37A-BF66-4665-89A5-AE0EE58522B6}" srcOrd="0" destOrd="0" presId="urn:microsoft.com/office/officeart/2005/8/layout/hProcess9"/>
    <dgm:cxn modelId="{A46F24E3-F557-4E82-B20F-987CA1195E4B}" srcId="{5C890F89-5BE3-4E80-A63D-2BBD7F5EBF16}" destId="{F8763312-C070-4DBA-810E-0213357A734E}" srcOrd="2" destOrd="0" parTransId="{8F2AA458-3BB6-4514-A93E-B13139B079AE}" sibTransId="{E9C23361-C564-4B82-812F-F238B8DB6FC9}"/>
    <dgm:cxn modelId="{AEE3720D-0CA0-0245-A444-F4316A49FADE}" type="presOf" srcId="{F8763312-C070-4DBA-810E-0213357A734E}" destId="{956E6BCF-75A6-41BC-860F-3B761B538F63}" srcOrd="0" destOrd="0" presId="urn:microsoft.com/office/officeart/2005/8/layout/hProcess9"/>
    <dgm:cxn modelId="{F8B18EA6-9244-4B97-B0F2-56E00128752B}" srcId="{5C890F89-5BE3-4E80-A63D-2BBD7F5EBF16}" destId="{CFBD9332-9906-4CCA-BF34-F612837EB938}" srcOrd="0" destOrd="0" parTransId="{AB6FDC8B-86C5-417A-A938-4CD5B0A5D770}" sibTransId="{A78823B7-38CF-4822-909C-2252A6770065}"/>
    <dgm:cxn modelId="{EC4AC08C-D733-DE40-B68E-09430EABD480}" type="presParOf" srcId="{F16247CC-175F-4F8B-A183-2BFA07E85DFD}" destId="{CD7BC752-B4DD-4CDB-92EC-2731B646DDFE}" srcOrd="0" destOrd="0" presId="urn:microsoft.com/office/officeart/2005/8/layout/hProcess9"/>
    <dgm:cxn modelId="{E507D797-BCEA-4E4A-BD02-F1E181346B76}" type="presParOf" srcId="{F16247CC-175F-4F8B-A183-2BFA07E85DFD}" destId="{E961CA31-113C-405F-8A81-2FD52C716813}" srcOrd="1" destOrd="0" presId="urn:microsoft.com/office/officeart/2005/8/layout/hProcess9"/>
    <dgm:cxn modelId="{27A7D946-EB13-2446-BEDA-0673B00DD1FF}" type="presParOf" srcId="{E961CA31-113C-405F-8A81-2FD52C716813}" destId="{352E7748-541C-4FBC-874E-AEA45736BE05}" srcOrd="0" destOrd="0" presId="urn:microsoft.com/office/officeart/2005/8/layout/hProcess9"/>
    <dgm:cxn modelId="{5DAED652-1C46-524E-804A-F91D0D222FCA}" type="presParOf" srcId="{E961CA31-113C-405F-8A81-2FD52C716813}" destId="{528AF7CA-B4BA-4990-BAC8-A0E14FC5EBA4}" srcOrd="1" destOrd="0" presId="urn:microsoft.com/office/officeart/2005/8/layout/hProcess9"/>
    <dgm:cxn modelId="{340971D1-9B7D-584E-A588-CF8CDCF0E099}" type="presParOf" srcId="{E961CA31-113C-405F-8A81-2FD52C716813}" destId="{97F0C37A-BF66-4665-89A5-AE0EE58522B6}" srcOrd="2" destOrd="0" presId="urn:microsoft.com/office/officeart/2005/8/layout/hProcess9"/>
    <dgm:cxn modelId="{FC84CD90-6FAC-EF47-956B-A979D74E9239}" type="presParOf" srcId="{E961CA31-113C-405F-8A81-2FD52C716813}" destId="{C0C5C42A-3174-49A0-96B4-DB0579459A95}" srcOrd="3" destOrd="0" presId="urn:microsoft.com/office/officeart/2005/8/layout/hProcess9"/>
    <dgm:cxn modelId="{734C9AAE-EB46-244A-A7B7-9D3AC4AFE2F4}" type="presParOf" srcId="{E961CA31-113C-405F-8A81-2FD52C716813}" destId="{956E6BCF-75A6-41BC-860F-3B761B538F63}"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3DD25F-7F4A-4345-9466-82F09DB51700}" type="datetimeFigureOut">
              <a:rPr lang="pl-PL" smtClean="0"/>
              <a:t>21.11.2023</a:t>
            </a:fld>
            <a:endParaRPr lang="pl-PL"/>
          </a:p>
        </p:txBody>
      </p:sp>
      <p:sp>
        <p:nvSpPr>
          <p:cNvPr id="4" name="Symbol zastępczy obrazu slajd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D8AD04-8F39-4F87-B04F-2C2EC474D5DF}" type="slidenum">
              <a:rPr lang="pl-PL" smtClean="0"/>
              <a:t>‹#›</a:t>
            </a:fld>
            <a:endParaRPr lang="pl-PL"/>
          </a:p>
        </p:txBody>
      </p:sp>
    </p:spTree>
    <p:extLst>
      <p:ext uri="{BB962C8B-B14F-4D97-AF65-F5344CB8AC3E}">
        <p14:creationId xmlns:p14="http://schemas.microsoft.com/office/powerpoint/2010/main" val="25272264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a:p>
        </p:txBody>
      </p:sp>
      <p:sp>
        <p:nvSpPr>
          <p:cNvPr id="4" name="Symbol zastępczy numeru slajdu 3"/>
          <p:cNvSpPr>
            <a:spLocks noGrp="1"/>
          </p:cNvSpPr>
          <p:nvPr>
            <p:ph type="sldNum" sz="quarter" idx="10"/>
          </p:nvPr>
        </p:nvSpPr>
        <p:spPr/>
        <p:txBody>
          <a:bodyPr/>
          <a:lstStyle/>
          <a:p>
            <a:fld id="{E7D8AD04-8F39-4F87-B04F-2C2EC474D5DF}" type="slidenum">
              <a:rPr lang="pl-PL" smtClean="0"/>
              <a:t>1</a:t>
            </a:fld>
            <a:endParaRPr lang="pl-PL"/>
          </a:p>
        </p:txBody>
      </p:sp>
    </p:spTree>
    <p:extLst>
      <p:ext uri="{BB962C8B-B14F-4D97-AF65-F5344CB8AC3E}">
        <p14:creationId xmlns:p14="http://schemas.microsoft.com/office/powerpoint/2010/main" val="3559612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E7D8AD04-8F39-4F87-B04F-2C2EC474D5DF}" type="slidenum">
              <a:rPr lang="pl-PL" smtClean="0"/>
              <a:t>3</a:t>
            </a:fld>
            <a:endParaRPr lang="pl-PL"/>
          </a:p>
        </p:txBody>
      </p:sp>
    </p:spTree>
    <p:extLst>
      <p:ext uri="{BB962C8B-B14F-4D97-AF65-F5344CB8AC3E}">
        <p14:creationId xmlns:p14="http://schemas.microsoft.com/office/powerpoint/2010/main" val="2578174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5"/>
          </p:nvPr>
        </p:nvSpPr>
        <p:spPr/>
        <p:txBody>
          <a:bodyPr/>
          <a:lstStyle/>
          <a:p>
            <a:fld id="{E7D8AD04-8F39-4F87-B04F-2C2EC474D5DF}" type="slidenum">
              <a:rPr lang="pl-PL" smtClean="0"/>
              <a:t>20</a:t>
            </a:fld>
            <a:endParaRPr lang="pl-PL"/>
          </a:p>
        </p:txBody>
      </p:sp>
    </p:spTree>
    <p:extLst>
      <p:ext uri="{BB962C8B-B14F-4D97-AF65-F5344CB8AC3E}">
        <p14:creationId xmlns:p14="http://schemas.microsoft.com/office/powerpoint/2010/main" val="247030074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bg>
      <p:bgRef idx="1001">
        <a:schemeClr val="bg1"/>
      </p:bgRef>
    </p:bg>
    <p:spTree>
      <p:nvGrpSpPr>
        <p:cNvPr id="1" name=""/>
        <p:cNvGrpSpPr/>
        <p:nvPr/>
      </p:nvGrpSpPr>
      <p:grpSpPr>
        <a:xfrm>
          <a:off x="0" y="0"/>
          <a:ext cx="0" cy="0"/>
          <a:chOff x="0" y="0"/>
          <a:chExt cx="0" cy="0"/>
        </a:xfrm>
      </p:grpSpPr>
      <p:sp>
        <p:nvSpPr>
          <p:cNvPr id="8" name="Tytuł 7"/>
          <p:cNvSpPr>
            <a:spLocks noGrp="1"/>
          </p:cNvSpPr>
          <p:nvPr>
            <p:ph type="ctrTitle"/>
          </p:nvPr>
        </p:nvSpPr>
        <p:spPr>
          <a:xfrm>
            <a:off x="2286000" y="3124200"/>
            <a:ext cx="6172200" cy="1894362"/>
          </a:xfrm>
        </p:spPr>
        <p:txBody>
          <a:bodyPr/>
          <a:lstStyle>
            <a:lvl1pPr>
              <a:defRPr b="1"/>
            </a:lvl1pPr>
          </a:lstStyle>
          <a:p>
            <a:r>
              <a:rPr kumimoji="0" lang="pl-PL"/>
              <a:t>Kliknij, aby edytować styl</a:t>
            </a:r>
            <a:endParaRPr kumimoji="0" lang="en-US"/>
          </a:p>
        </p:txBody>
      </p:sp>
      <p:sp>
        <p:nvSpPr>
          <p:cNvPr id="9" name="Podtytuł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pl-PL"/>
              <a:t>Kliknij, aby edytować styl wzorca podtytułu</a:t>
            </a:r>
            <a:endParaRPr kumimoji="0" lang="en-US"/>
          </a:p>
        </p:txBody>
      </p:sp>
      <p:sp>
        <p:nvSpPr>
          <p:cNvPr id="28" name="Symbol zastępczy daty 27"/>
          <p:cNvSpPr>
            <a:spLocks noGrp="1"/>
          </p:cNvSpPr>
          <p:nvPr>
            <p:ph type="dt" sz="half" idx="10"/>
          </p:nvPr>
        </p:nvSpPr>
        <p:spPr bwMode="auto">
          <a:xfrm rot="5400000">
            <a:off x="7764621" y="1174097"/>
            <a:ext cx="2286000" cy="381000"/>
          </a:xfrm>
        </p:spPr>
        <p:txBody>
          <a:bodyPr/>
          <a:lstStyle/>
          <a:p>
            <a:fld id="{66BD6A40-CB9B-402A-9A98-4BE4783E1746}" type="datetime1">
              <a:rPr lang="pl-PL" smtClean="0"/>
              <a:t>21.11.2023</a:t>
            </a:fld>
            <a:endParaRPr lang="pl-PL"/>
          </a:p>
        </p:txBody>
      </p:sp>
      <p:sp>
        <p:nvSpPr>
          <p:cNvPr id="17" name="Symbol zastępczy stopki 16"/>
          <p:cNvSpPr>
            <a:spLocks noGrp="1"/>
          </p:cNvSpPr>
          <p:nvPr>
            <p:ph type="ftr" sz="quarter" idx="11"/>
          </p:nvPr>
        </p:nvSpPr>
        <p:spPr bwMode="auto">
          <a:xfrm rot="5400000">
            <a:off x="7077269" y="4181669"/>
            <a:ext cx="3657600" cy="384048"/>
          </a:xfrm>
        </p:spPr>
        <p:txBody>
          <a:bodyPr/>
          <a:lstStyle/>
          <a:p>
            <a:endParaRPr lang="pl-PL"/>
          </a:p>
        </p:txBody>
      </p:sp>
      <p:sp>
        <p:nvSpPr>
          <p:cNvPr id="10" name="Prostokąt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Prostokąt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Prostokąt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Łącznik prostoliniowy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Łącznik prostoliniowy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Łącznik prostoliniowy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Łącznik prostoliniowy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Łącznik prostoliniowy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Łącznik prostoliniowy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Prostokąt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Elipsa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Elipsa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Elipsa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ymbol zastępczy numeru slajdu 28"/>
          <p:cNvSpPr>
            <a:spLocks noGrp="1"/>
          </p:cNvSpPr>
          <p:nvPr>
            <p:ph type="sldNum" sz="quarter" idx="12"/>
          </p:nvPr>
        </p:nvSpPr>
        <p:spPr bwMode="auto">
          <a:xfrm>
            <a:off x="1325544" y="4928702"/>
            <a:ext cx="609600" cy="517524"/>
          </a:xfrm>
        </p:spPr>
        <p:txBody>
          <a:bodyPr/>
          <a:lstStyle/>
          <a:p>
            <a:fld id="{37F9822B-69A1-411A-A71A-36C458F40124}" type="slidenum">
              <a:rPr lang="pl-PL" smtClean="0"/>
              <a:t>‹#›</a:t>
            </a:fld>
            <a:endParaRPr lang="pl-PL"/>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43808" y="188638"/>
            <a:ext cx="4773067" cy="932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3" name="Symbol zastępczy tytułu pionowego 2"/>
          <p:cNvSpPr>
            <a:spLocks noGrp="1"/>
          </p:cNvSpPr>
          <p:nvPr>
            <p:ph type="body" orient="vert" idx="1"/>
          </p:nvPr>
        </p:nvSpPr>
        <p:spPr/>
        <p:txBody>
          <a:bodyPr vert="eaVert"/>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783E0FE1-720C-4894-8851-AF5AB315B0C1}" type="datetime1">
              <a:rPr lang="pl-PL" smtClean="0"/>
              <a:t>21.11.2023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7F9822B-69A1-411A-A71A-36C458F40124}"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9"/>
            <a:ext cx="1676400" cy="5851525"/>
          </a:xfrm>
        </p:spPr>
        <p:txBody>
          <a:bodyPr vert="eaVert"/>
          <a:lstStyle/>
          <a:p>
            <a:r>
              <a:rPr kumimoji="0" lang="pl-PL"/>
              <a:t>Kliknij, aby edytować styl</a:t>
            </a:r>
            <a:endParaRPr kumimoji="0" lang="en-US"/>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4" name="Symbol zastępczy daty 3"/>
          <p:cNvSpPr>
            <a:spLocks noGrp="1"/>
          </p:cNvSpPr>
          <p:nvPr>
            <p:ph type="dt" sz="half" idx="10"/>
          </p:nvPr>
        </p:nvSpPr>
        <p:spPr/>
        <p:txBody>
          <a:bodyPr/>
          <a:lstStyle/>
          <a:p>
            <a:fld id="{13BDFE23-E64A-4CE9-8728-2E3FAF219D9A}" type="datetime1">
              <a:rPr lang="pl-PL" smtClean="0"/>
              <a:t>21.11.2023</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37F9822B-69A1-411A-A71A-36C458F40124}"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ytuł i zawartość">
    <p:spTree>
      <p:nvGrpSpPr>
        <p:cNvPr id="1" name=""/>
        <p:cNvGrpSpPr/>
        <p:nvPr/>
      </p:nvGrpSpPr>
      <p:grpSpPr>
        <a:xfrm>
          <a:off x="0" y="0"/>
          <a:ext cx="0" cy="0"/>
          <a:chOff x="0" y="0"/>
          <a:chExt cx="0" cy="0"/>
        </a:xfrm>
      </p:grpSpPr>
      <p:sp>
        <p:nvSpPr>
          <p:cNvPr id="8" name="Symbol zastępczy zawartości 7"/>
          <p:cNvSpPr>
            <a:spLocks noGrp="1"/>
          </p:cNvSpPr>
          <p:nvPr>
            <p:ph sz="quarter" idx="1"/>
          </p:nvPr>
        </p:nvSpPr>
        <p:spPr>
          <a:xfrm>
            <a:off x="457200" y="1600200"/>
            <a:ext cx="7467600" cy="4873752"/>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7" name="Symbol zastępczy daty 6"/>
          <p:cNvSpPr>
            <a:spLocks noGrp="1"/>
          </p:cNvSpPr>
          <p:nvPr>
            <p:ph type="dt" sz="half" idx="14"/>
          </p:nvPr>
        </p:nvSpPr>
        <p:spPr/>
        <p:txBody>
          <a:bodyPr rtlCol="0"/>
          <a:lstStyle/>
          <a:p>
            <a:fld id="{0C6FCC8E-3D9E-4AA6-BBDD-60E41A112D20}" type="datetime1">
              <a:rPr lang="pl-PL" smtClean="0"/>
              <a:t>21.11.2023</a:t>
            </a:fld>
            <a:endParaRPr lang="pl-PL"/>
          </a:p>
        </p:txBody>
      </p:sp>
      <p:sp>
        <p:nvSpPr>
          <p:cNvPr id="9" name="Symbol zastępczy numeru slajdu 8"/>
          <p:cNvSpPr>
            <a:spLocks noGrp="1"/>
          </p:cNvSpPr>
          <p:nvPr>
            <p:ph type="sldNum" sz="quarter" idx="15"/>
          </p:nvPr>
        </p:nvSpPr>
        <p:spPr/>
        <p:txBody>
          <a:bodyPr rtlCol="0"/>
          <a:lstStyle/>
          <a:p>
            <a:fld id="{37F9822B-69A1-411A-A71A-36C458F40124}" type="slidenum">
              <a:rPr lang="pl-PL" smtClean="0"/>
              <a:t>‹#›</a:t>
            </a:fld>
            <a:endParaRPr lang="pl-PL"/>
          </a:p>
        </p:txBody>
      </p:sp>
      <p:sp>
        <p:nvSpPr>
          <p:cNvPr id="10" name="Symbol zastępczy stopki 9"/>
          <p:cNvSpPr>
            <a:spLocks noGrp="1"/>
          </p:cNvSpPr>
          <p:nvPr>
            <p:ph type="ftr" sz="quarter" idx="16"/>
          </p:nvPr>
        </p:nvSpPr>
        <p:spPr/>
        <p:txBody>
          <a:bodyPr rtlCol="0"/>
          <a:lstStyle/>
          <a:p>
            <a:endParaRPr lang="pl-PL"/>
          </a:p>
        </p:txBody>
      </p:sp>
      <p:pic>
        <p:nvPicPr>
          <p:cNvPr id="12"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073878" y="188640"/>
            <a:ext cx="4773067" cy="932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Ref idx="1001">
        <a:schemeClr val="bg2"/>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2286000" y="2895600"/>
            <a:ext cx="6172200" cy="2053590"/>
          </a:xfrm>
        </p:spPr>
        <p:txBody>
          <a:bodyPr/>
          <a:lstStyle>
            <a:lvl1pPr algn="l">
              <a:buNone/>
              <a:defRPr sz="3000" b="1" cap="small" baseline="0"/>
            </a:lvl1pPr>
          </a:lstStyle>
          <a:p>
            <a:r>
              <a:rPr kumimoji="0" lang="pl-PL"/>
              <a:t>Kliknij, aby edytować styl</a:t>
            </a:r>
            <a:endParaRPr kumimoji="0" lang="en-US"/>
          </a:p>
        </p:txBody>
      </p:sp>
      <p:sp>
        <p:nvSpPr>
          <p:cNvPr id="3" name="Symbol zastępczy teks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pl-PL"/>
              <a:t>Kliknij, aby edytować style wzorca tekstu</a:t>
            </a:r>
          </a:p>
        </p:txBody>
      </p:sp>
      <p:sp>
        <p:nvSpPr>
          <p:cNvPr id="4" name="Symbol zastępczy daty 3"/>
          <p:cNvSpPr>
            <a:spLocks noGrp="1"/>
          </p:cNvSpPr>
          <p:nvPr>
            <p:ph type="dt" sz="half" idx="10"/>
          </p:nvPr>
        </p:nvSpPr>
        <p:spPr bwMode="auto">
          <a:xfrm rot="5400000">
            <a:off x="7763256" y="1170432"/>
            <a:ext cx="2286000" cy="381000"/>
          </a:xfrm>
        </p:spPr>
        <p:txBody>
          <a:bodyPr/>
          <a:lstStyle/>
          <a:p>
            <a:fld id="{600E0398-C7D4-4E38-AA64-EDA9DF8B1C46}" type="datetime1">
              <a:rPr lang="pl-PL" smtClean="0"/>
              <a:t>21.11.2023</a:t>
            </a:fld>
            <a:endParaRPr lang="pl-PL"/>
          </a:p>
        </p:txBody>
      </p:sp>
      <p:sp>
        <p:nvSpPr>
          <p:cNvPr id="5" name="Symbol zastępczy stopki 4"/>
          <p:cNvSpPr>
            <a:spLocks noGrp="1"/>
          </p:cNvSpPr>
          <p:nvPr>
            <p:ph type="ftr" sz="quarter" idx="11"/>
          </p:nvPr>
        </p:nvSpPr>
        <p:spPr bwMode="auto">
          <a:xfrm rot="5400000">
            <a:off x="7077456" y="4178808"/>
            <a:ext cx="3657600" cy="384048"/>
          </a:xfrm>
        </p:spPr>
        <p:txBody>
          <a:bodyPr/>
          <a:lstStyle/>
          <a:p>
            <a:endParaRPr lang="pl-PL"/>
          </a:p>
        </p:txBody>
      </p:sp>
      <p:sp>
        <p:nvSpPr>
          <p:cNvPr id="9" name="Prostokąt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Prostokąt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Prostokąt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Prostokąt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Łącznik prostoliniowy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Łącznik prostoliniowy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Łącznik prostoliniowy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Łącznik prostoliniowy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Łącznik prostoliniowy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Prostokąt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Elipsa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Elipsa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Elipsa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Elipsa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Elipsa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Łącznik prostoliniowy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ymbol zastępczy numeru slajdu 5"/>
          <p:cNvSpPr>
            <a:spLocks noGrp="1"/>
          </p:cNvSpPr>
          <p:nvPr>
            <p:ph type="sldNum" sz="quarter" idx="12"/>
          </p:nvPr>
        </p:nvSpPr>
        <p:spPr bwMode="auto">
          <a:xfrm>
            <a:off x="1340616" y="4928702"/>
            <a:ext cx="609600" cy="517524"/>
          </a:xfrm>
        </p:spPr>
        <p:txBody>
          <a:bodyPr/>
          <a:lstStyle/>
          <a:p>
            <a:fld id="{37F9822B-69A1-411A-A71A-36C458F40124}" type="slidenum">
              <a:rPr lang="pl-PL" smtClean="0"/>
              <a:t>‹#›</a:t>
            </a:fld>
            <a:endParaRPr lang="pl-PL"/>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5" name="Symbol zastępczy daty 4"/>
          <p:cNvSpPr>
            <a:spLocks noGrp="1"/>
          </p:cNvSpPr>
          <p:nvPr>
            <p:ph type="dt" sz="half" idx="10"/>
          </p:nvPr>
        </p:nvSpPr>
        <p:spPr/>
        <p:txBody>
          <a:bodyPr/>
          <a:lstStyle/>
          <a:p>
            <a:fld id="{2A0D1D1C-52DE-40BD-9D3B-EC9E587401BA}" type="datetime1">
              <a:rPr lang="pl-PL" smtClean="0"/>
              <a:t>21.11.2023</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37F9822B-69A1-411A-A71A-36C458F40124}" type="slidenum">
              <a:rPr lang="pl-PL" smtClean="0"/>
              <a:t>‹#›</a:t>
            </a:fld>
            <a:endParaRPr lang="pl-PL"/>
          </a:p>
        </p:txBody>
      </p:sp>
      <p:sp>
        <p:nvSpPr>
          <p:cNvPr id="9" name="Symbol zastępczy zawartości 8"/>
          <p:cNvSpPr>
            <a:spLocks noGrp="1"/>
          </p:cNvSpPr>
          <p:nvPr>
            <p:ph sz="quarter" idx="1"/>
          </p:nvPr>
        </p:nvSpPr>
        <p:spPr>
          <a:xfrm>
            <a:off x="457200" y="1600200"/>
            <a:ext cx="3657600" cy="4572000"/>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11" name="Symbol zastępczy zawartości 10"/>
          <p:cNvSpPr>
            <a:spLocks noGrp="1"/>
          </p:cNvSpPr>
          <p:nvPr>
            <p:ph sz="quarter" idx="2"/>
          </p:nvPr>
        </p:nvSpPr>
        <p:spPr>
          <a:xfrm>
            <a:off x="4270248" y="1600200"/>
            <a:ext cx="3657600" cy="4572000"/>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7543800" cy="1143000"/>
          </a:xfrm>
        </p:spPr>
        <p:txBody>
          <a:bodyPr anchor="b"/>
          <a:lstStyle>
            <a:lvl1pPr>
              <a:defRPr/>
            </a:lvl1pPr>
          </a:lstStyle>
          <a:p>
            <a:r>
              <a:rPr kumimoji="0" lang="pl-PL"/>
              <a:t>Kliknij, aby edytować styl</a:t>
            </a:r>
            <a:endParaRPr kumimoji="0" lang="en-US"/>
          </a:p>
        </p:txBody>
      </p:sp>
      <p:sp>
        <p:nvSpPr>
          <p:cNvPr id="7" name="Symbol zastępczy daty 6"/>
          <p:cNvSpPr>
            <a:spLocks noGrp="1"/>
          </p:cNvSpPr>
          <p:nvPr>
            <p:ph type="dt" sz="half" idx="10"/>
          </p:nvPr>
        </p:nvSpPr>
        <p:spPr/>
        <p:txBody>
          <a:bodyPr/>
          <a:lstStyle/>
          <a:p>
            <a:fld id="{C9702248-FE19-4AE2-BCAF-9BF02F67F0DB}" type="datetime1">
              <a:rPr lang="pl-PL" smtClean="0"/>
              <a:t>21.11.2023</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37F9822B-69A1-411A-A71A-36C458F40124}" type="slidenum">
              <a:rPr lang="pl-PL" smtClean="0"/>
              <a:t>‹#›</a:t>
            </a:fld>
            <a:endParaRPr lang="pl-PL"/>
          </a:p>
        </p:txBody>
      </p:sp>
      <p:sp>
        <p:nvSpPr>
          <p:cNvPr id="11" name="Symbol zastępczy zawartości 10"/>
          <p:cNvSpPr>
            <a:spLocks noGrp="1"/>
          </p:cNvSpPr>
          <p:nvPr>
            <p:ph sz="quarter" idx="2"/>
          </p:nvPr>
        </p:nvSpPr>
        <p:spPr>
          <a:xfrm>
            <a:off x="457200" y="2362200"/>
            <a:ext cx="3657600" cy="3886200"/>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13" name="Symbol zastępczy zawartości 12"/>
          <p:cNvSpPr>
            <a:spLocks noGrp="1"/>
          </p:cNvSpPr>
          <p:nvPr>
            <p:ph sz="quarter" idx="4"/>
          </p:nvPr>
        </p:nvSpPr>
        <p:spPr>
          <a:xfrm>
            <a:off x="4371975" y="2362200"/>
            <a:ext cx="3657600" cy="3886200"/>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12" name="Symbol zastępczy teks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l-PL"/>
              <a:t>Kliknij, aby edytować style wzorca tekstu</a:t>
            </a:r>
          </a:p>
        </p:txBody>
      </p:sp>
      <p:sp>
        <p:nvSpPr>
          <p:cNvPr id="14" name="Symbol zastępczy teks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pl-PL"/>
              <a:t>Kliknij, aby edytować style wzorca tekstu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kumimoji="0" lang="pl-PL"/>
              <a:t>Kliknij, aby edytować styl</a:t>
            </a:r>
            <a:endParaRPr kumimoji="0" lang="en-US"/>
          </a:p>
        </p:txBody>
      </p:sp>
      <p:sp>
        <p:nvSpPr>
          <p:cNvPr id="6" name="Symbol zastępczy daty 5"/>
          <p:cNvSpPr>
            <a:spLocks noGrp="1"/>
          </p:cNvSpPr>
          <p:nvPr>
            <p:ph type="dt" sz="half" idx="10"/>
          </p:nvPr>
        </p:nvSpPr>
        <p:spPr/>
        <p:txBody>
          <a:bodyPr rtlCol="0"/>
          <a:lstStyle/>
          <a:p>
            <a:fld id="{AE568E8F-497A-41F2-B3BC-F36D7E59046B}" type="datetime1">
              <a:rPr lang="pl-PL" smtClean="0"/>
              <a:t>21.11.2023</a:t>
            </a:fld>
            <a:endParaRPr lang="pl-PL"/>
          </a:p>
        </p:txBody>
      </p:sp>
      <p:sp>
        <p:nvSpPr>
          <p:cNvPr id="7" name="Symbol zastępczy numeru slajdu 6"/>
          <p:cNvSpPr>
            <a:spLocks noGrp="1"/>
          </p:cNvSpPr>
          <p:nvPr>
            <p:ph type="sldNum" sz="quarter" idx="11"/>
          </p:nvPr>
        </p:nvSpPr>
        <p:spPr/>
        <p:txBody>
          <a:bodyPr rtlCol="0"/>
          <a:lstStyle/>
          <a:p>
            <a:fld id="{37F9822B-69A1-411A-A71A-36C458F40124}" type="slidenum">
              <a:rPr lang="pl-PL" smtClean="0"/>
              <a:t>‹#›</a:t>
            </a:fld>
            <a:endParaRPr lang="pl-PL"/>
          </a:p>
        </p:txBody>
      </p:sp>
      <p:sp>
        <p:nvSpPr>
          <p:cNvPr id="8" name="Symbol zastępczy stopki 7"/>
          <p:cNvSpPr>
            <a:spLocks noGrp="1"/>
          </p:cNvSpPr>
          <p:nvPr>
            <p:ph type="ftr" sz="quarter" idx="12"/>
          </p:nvPr>
        </p:nvSpPr>
        <p:spPr/>
        <p:txBody>
          <a:bodyPr rtlCol="0"/>
          <a:lstStyle/>
          <a:p>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2C0242A4-CB76-40C7-8E42-3DD0ABEA473C}" type="datetime1">
              <a:rPr lang="pl-PL" smtClean="0"/>
              <a:t>21.11.2023</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37F9822B-69A1-411A-A71A-36C458F40124}"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1">
        <a:schemeClr val="bg1"/>
      </p:bgRef>
    </p:bg>
    <p:spTree>
      <p:nvGrpSpPr>
        <p:cNvPr id="1" name=""/>
        <p:cNvGrpSpPr/>
        <p:nvPr/>
      </p:nvGrpSpPr>
      <p:grpSpPr>
        <a:xfrm>
          <a:off x="0" y="0"/>
          <a:ext cx="0" cy="0"/>
          <a:chOff x="0" y="0"/>
          <a:chExt cx="0" cy="0"/>
        </a:xfrm>
      </p:grpSpPr>
      <p:sp>
        <p:nvSpPr>
          <p:cNvPr id="10" name="Łącznik prostoliniowy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ytuł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pl-PL"/>
              <a:t>Kliknij, aby edytować styl</a:t>
            </a:r>
            <a:endParaRPr kumimoji="0" lang="en-US"/>
          </a:p>
        </p:txBody>
      </p:sp>
      <p:sp>
        <p:nvSpPr>
          <p:cNvPr id="3" name="Symbol zastępczy teks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pl-PL"/>
              <a:t>Kliknij, aby edytować style wzorca tekstu</a:t>
            </a:r>
          </a:p>
        </p:txBody>
      </p:sp>
      <p:sp>
        <p:nvSpPr>
          <p:cNvPr id="8" name="Łącznik prostoliniowy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Łącznik prostoliniowy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Łącznik prostoliniowy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Prostokąt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Łącznik prostoliniowy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Elipsa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Symbol zastępczy zawartości 17"/>
          <p:cNvSpPr>
            <a:spLocks noGrp="1"/>
          </p:cNvSpPr>
          <p:nvPr>
            <p:ph sz="quarter" idx="1"/>
          </p:nvPr>
        </p:nvSpPr>
        <p:spPr>
          <a:xfrm>
            <a:off x="304800" y="274320"/>
            <a:ext cx="5638800" cy="6327648"/>
          </a:xfrm>
        </p:spPr>
        <p:txBody>
          <a:bodyPr/>
          <a:lstStyle/>
          <a:p>
            <a:pPr lvl="0" eaLnBrk="1" latinLnBrk="0" hangingPunct="1"/>
            <a:r>
              <a:rPr lang="pl-PL"/>
              <a:t>Kliknij, aby edytować style wzorca tekstu</a:t>
            </a:r>
          </a:p>
          <a:p>
            <a:pPr lvl="1" eaLnBrk="1" latinLnBrk="0" hangingPunct="1"/>
            <a:r>
              <a:rPr lang="pl-PL"/>
              <a:t>Drugi poziom</a:t>
            </a:r>
          </a:p>
          <a:p>
            <a:pPr lvl="2" eaLnBrk="1" latinLnBrk="0" hangingPunct="1"/>
            <a:r>
              <a:rPr lang="pl-PL"/>
              <a:t>Trzeci poziom</a:t>
            </a:r>
          </a:p>
          <a:p>
            <a:pPr lvl="3" eaLnBrk="1" latinLnBrk="0" hangingPunct="1"/>
            <a:r>
              <a:rPr lang="pl-PL"/>
              <a:t>Czwarty poziom</a:t>
            </a:r>
          </a:p>
          <a:p>
            <a:pPr lvl="4" eaLnBrk="1" latinLnBrk="0" hangingPunct="1"/>
            <a:r>
              <a:rPr lang="pl-PL"/>
              <a:t>Piąty poziom</a:t>
            </a:r>
            <a:endParaRPr kumimoji="0" lang="en-US"/>
          </a:p>
        </p:txBody>
      </p:sp>
      <p:sp>
        <p:nvSpPr>
          <p:cNvPr id="21" name="Symbol zastępczy daty 20"/>
          <p:cNvSpPr>
            <a:spLocks noGrp="1"/>
          </p:cNvSpPr>
          <p:nvPr>
            <p:ph type="dt" sz="half" idx="14"/>
          </p:nvPr>
        </p:nvSpPr>
        <p:spPr/>
        <p:txBody>
          <a:bodyPr rtlCol="0"/>
          <a:lstStyle/>
          <a:p>
            <a:fld id="{037BB190-FEFA-4454-97D4-B853EB8A75CF}" type="datetime1">
              <a:rPr lang="pl-PL" smtClean="0"/>
              <a:t>21.11.2023</a:t>
            </a:fld>
            <a:endParaRPr lang="pl-PL"/>
          </a:p>
        </p:txBody>
      </p:sp>
      <p:sp>
        <p:nvSpPr>
          <p:cNvPr id="22" name="Symbol zastępczy numeru slajdu 21"/>
          <p:cNvSpPr>
            <a:spLocks noGrp="1"/>
          </p:cNvSpPr>
          <p:nvPr>
            <p:ph type="sldNum" sz="quarter" idx="15"/>
          </p:nvPr>
        </p:nvSpPr>
        <p:spPr/>
        <p:txBody>
          <a:bodyPr rtlCol="0"/>
          <a:lstStyle/>
          <a:p>
            <a:fld id="{37F9822B-69A1-411A-A71A-36C458F40124}" type="slidenum">
              <a:rPr lang="pl-PL" smtClean="0"/>
              <a:t>‹#›</a:t>
            </a:fld>
            <a:endParaRPr lang="pl-PL"/>
          </a:p>
        </p:txBody>
      </p:sp>
      <p:sp>
        <p:nvSpPr>
          <p:cNvPr id="23" name="Symbol zastępczy stopki 22"/>
          <p:cNvSpPr>
            <a:spLocks noGrp="1"/>
          </p:cNvSpPr>
          <p:nvPr>
            <p:ph type="ftr" sz="quarter" idx="16"/>
          </p:nvPr>
        </p:nvSpPr>
        <p:spPr/>
        <p:txBody>
          <a:bodyPr rtlCol="0"/>
          <a:lstStyle/>
          <a:p>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9" name="Łącznik prostoliniowy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Elipsa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ytuł 1"/>
          <p:cNvSpPr>
            <a:spLocks noGrp="1"/>
          </p:cNvSpPr>
          <p:nvPr>
            <p:ph type="title"/>
          </p:nvPr>
        </p:nvSpPr>
        <p:spPr>
          <a:xfrm rot="5400000">
            <a:off x="3350133" y="3200400"/>
            <a:ext cx="6309360" cy="457200"/>
          </a:xfrm>
        </p:spPr>
        <p:txBody>
          <a:bodyPr anchor="b"/>
          <a:lstStyle>
            <a:lvl1pPr algn="l">
              <a:buNone/>
              <a:defRPr sz="2000" b="1"/>
            </a:lvl1pPr>
          </a:lstStyle>
          <a:p>
            <a:r>
              <a:rPr kumimoji="0" lang="pl-PL"/>
              <a:t>Kliknij, aby edytować styl</a:t>
            </a:r>
            <a:endParaRPr kumimoji="0" lang="en-US"/>
          </a:p>
        </p:txBody>
      </p:sp>
      <p:sp>
        <p:nvSpPr>
          <p:cNvPr id="3" name="Symbol zastępczy obrazu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pl-PL"/>
              <a:t>Kliknij ikonę, aby dodać obraz</a:t>
            </a:r>
            <a:endParaRPr kumimoji="0" lang="en-US" dirty="0"/>
          </a:p>
        </p:txBody>
      </p:sp>
      <p:sp>
        <p:nvSpPr>
          <p:cNvPr id="4" name="Symbol zastępczy teks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pl-PL"/>
              <a:t>Kliknij, aby edytować style wzorca tekstu</a:t>
            </a:r>
          </a:p>
        </p:txBody>
      </p:sp>
      <p:sp>
        <p:nvSpPr>
          <p:cNvPr id="10" name="Łącznik prostoliniowy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Prostokąt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Łącznik prostoliniowy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Łącznik prostoliniowy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Łącznik prostoliniowy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ymbol zastępczy daty 16"/>
          <p:cNvSpPr>
            <a:spLocks noGrp="1"/>
          </p:cNvSpPr>
          <p:nvPr>
            <p:ph type="dt" sz="half" idx="10"/>
          </p:nvPr>
        </p:nvSpPr>
        <p:spPr/>
        <p:txBody>
          <a:bodyPr rtlCol="0"/>
          <a:lstStyle/>
          <a:p>
            <a:fld id="{72DF9E1C-EF9E-4630-9F50-03C23376ACBE}" type="datetime1">
              <a:rPr lang="pl-PL" smtClean="0"/>
              <a:t>21.11.2023</a:t>
            </a:fld>
            <a:endParaRPr lang="pl-PL"/>
          </a:p>
        </p:txBody>
      </p:sp>
      <p:sp>
        <p:nvSpPr>
          <p:cNvPr id="18" name="Symbol zastępczy numeru slajdu 17"/>
          <p:cNvSpPr>
            <a:spLocks noGrp="1"/>
          </p:cNvSpPr>
          <p:nvPr>
            <p:ph type="sldNum" sz="quarter" idx="11"/>
          </p:nvPr>
        </p:nvSpPr>
        <p:spPr/>
        <p:txBody>
          <a:bodyPr rtlCol="0"/>
          <a:lstStyle/>
          <a:p>
            <a:fld id="{37F9822B-69A1-411A-A71A-36C458F40124}" type="slidenum">
              <a:rPr lang="pl-PL" smtClean="0"/>
              <a:t>‹#›</a:t>
            </a:fld>
            <a:endParaRPr lang="pl-PL"/>
          </a:p>
        </p:txBody>
      </p:sp>
      <p:sp>
        <p:nvSpPr>
          <p:cNvPr id="21" name="Symbol zastępczy stopki 20"/>
          <p:cNvSpPr>
            <a:spLocks noGrp="1"/>
          </p:cNvSpPr>
          <p:nvPr>
            <p:ph type="ftr" sz="quarter" idx="12"/>
          </p:nvPr>
        </p:nvSpPr>
        <p:spPr/>
        <p:txBody>
          <a:bodyPr rtlCol="0"/>
          <a:lstStyle/>
          <a:p>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Łącznik prostoliniowy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ymbol zastępczy tytułu 21"/>
          <p:cNvSpPr>
            <a:spLocks noGrp="1"/>
          </p:cNvSpPr>
          <p:nvPr>
            <p:ph type="title"/>
          </p:nvPr>
        </p:nvSpPr>
        <p:spPr>
          <a:xfrm>
            <a:off x="457200" y="274638"/>
            <a:ext cx="7467600" cy="1143000"/>
          </a:xfrm>
          <a:prstGeom prst="rect">
            <a:avLst/>
          </a:prstGeom>
        </p:spPr>
        <p:txBody>
          <a:bodyPr vert="horz" anchor="b">
            <a:normAutofit/>
          </a:bodyPr>
          <a:lstStyle/>
          <a:p>
            <a:r>
              <a:rPr kumimoji="0" lang="pl-PL"/>
              <a:t>Kliknij, aby edytować styl</a:t>
            </a:r>
            <a:endParaRPr kumimoji="0" lang="en-US"/>
          </a:p>
        </p:txBody>
      </p:sp>
      <p:sp>
        <p:nvSpPr>
          <p:cNvPr id="13" name="Symbol zastępczy teks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pl-PL"/>
              <a:t>Kliknij, aby edytować style wzorca tekstu</a:t>
            </a:r>
          </a:p>
          <a:p>
            <a:pPr lvl="1" eaLnBrk="1" latinLnBrk="0" hangingPunct="1"/>
            <a:r>
              <a:rPr kumimoji="0" lang="pl-PL"/>
              <a:t>Drugi poziom</a:t>
            </a:r>
          </a:p>
          <a:p>
            <a:pPr lvl="2" eaLnBrk="1" latinLnBrk="0" hangingPunct="1"/>
            <a:r>
              <a:rPr kumimoji="0" lang="pl-PL"/>
              <a:t>Trzeci poziom</a:t>
            </a:r>
          </a:p>
          <a:p>
            <a:pPr lvl="3" eaLnBrk="1" latinLnBrk="0" hangingPunct="1"/>
            <a:r>
              <a:rPr kumimoji="0" lang="pl-PL"/>
              <a:t>Czwarty poziom</a:t>
            </a:r>
          </a:p>
          <a:p>
            <a:pPr lvl="4" eaLnBrk="1" latinLnBrk="0" hangingPunct="1"/>
            <a:r>
              <a:rPr kumimoji="0" lang="pl-PL"/>
              <a:t>Piąty poziom</a:t>
            </a:r>
            <a:endParaRPr kumimoji="0" lang="en-US"/>
          </a:p>
        </p:txBody>
      </p:sp>
      <p:sp>
        <p:nvSpPr>
          <p:cNvPr id="14" name="Symbol zastępczy daty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C6FCC8E-3D9E-4AA6-BBDD-60E41A112D20}" type="datetime1">
              <a:rPr lang="pl-PL" smtClean="0"/>
              <a:t>21.11.2023</a:t>
            </a:fld>
            <a:endParaRPr lang="pl-PL"/>
          </a:p>
        </p:txBody>
      </p:sp>
      <p:sp>
        <p:nvSpPr>
          <p:cNvPr id="3" name="Symbol zastępczy stopki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pl-PL"/>
          </a:p>
        </p:txBody>
      </p:sp>
      <p:sp>
        <p:nvSpPr>
          <p:cNvPr id="7" name="Łącznik prostoliniowy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Łącznik prostoliniowy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Prostokąt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Łącznik prostoliniowy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Elipsa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ymbol zastępczy numeru slajdu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37F9822B-69A1-411A-A71A-36C458F40124}"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xmlns="" id="{52B2F03E-ED30-4080-94E3-1A8C7F7BE6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47229" y="1052626"/>
            <a:ext cx="2468089" cy="1929324"/>
          </a:xfrm>
          <a:prstGeom prst="rect">
            <a:avLst/>
          </a:prstGeom>
        </p:spPr>
      </p:pic>
      <p:sp>
        <p:nvSpPr>
          <p:cNvPr id="5" name="Title 1"/>
          <p:cNvSpPr>
            <a:spLocks noGrp="1"/>
          </p:cNvSpPr>
          <p:nvPr>
            <p:ph type="ctrTitle"/>
          </p:nvPr>
        </p:nvSpPr>
        <p:spPr>
          <a:xfrm>
            <a:off x="2209407" y="2490376"/>
            <a:ext cx="6827089" cy="2588559"/>
          </a:xfrm>
        </p:spPr>
        <p:txBody>
          <a:bodyPr rtlCol="0" anchor="ctr">
            <a:noAutofit/>
          </a:bodyPr>
          <a:lstStyle/>
          <a:p>
            <a:r>
              <a:rPr lang="pl-PL" sz="2800" dirty="0">
                <a:latin typeface="Times New Roman" panose="02020603050405020304" pitchFamily="18" charset="0"/>
                <a:cs typeface="Times New Roman" panose="02020603050405020304" pitchFamily="18" charset="0"/>
              </a:rPr>
              <a:t>Współpraca interdyscyplinarna  asystenta z rodzinami i służbami wspierającymi rodzinę</a:t>
            </a:r>
          </a:p>
        </p:txBody>
      </p:sp>
      <p:sp>
        <p:nvSpPr>
          <p:cNvPr id="3" name="Symbol zastępczy numeru slajdu 2"/>
          <p:cNvSpPr>
            <a:spLocks noGrp="1"/>
          </p:cNvSpPr>
          <p:nvPr>
            <p:ph type="sldNum" sz="quarter" idx="12"/>
          </p:nvPr>
        </p:nvSpPr>
        <p:spPr/>
        <p:txBody>
          <a:bodyPr/>
          <a:lstStyle/>
          <a:p>
            <a:fld id="{37F9822B-69A1-411A-A71A-36C458F40124}" type="slidenum">
              <a:rPr lang="pl-PL" smtClean="0"/>
              <a:t>1</a:t>
            </a:fld>
            <a:endParaRPr lang="pl-PL"/>
          </a:p>
        </p:txBody>
      </p:sp>
      <p:sp>
        <p:nvSpPr>
          <p:cNvPr id="8" name="Prostokąt 7"/>
          <p:cNvSpPr/>
          <p:nvPr/>
        </p:nvSpPr>
        <p:spPr>
          <a:xfrm>
            <a:off x="3635896" y="4605045"/>
            <a:ext cx="5164758" cy="1200329"/>
          </a:xfrm>
          <a:prstGeom prst="rect">
            <a:avLst/>
          </a:prstGeom>
        </p:spPr>
        <p:txBody>
          <a:bodyPr wrap="square">
            <a:spAutoFit/>
          </a:bodyPr>
          <a:lstStyle/>
          <a:p>
            <a:pPr algn="ctr" eaLnBrk="1" hangingPunct="1">
              <a:defRPr/>
            </a:pPr>
            <a:r>
              <a:rPr lang="pl-PL" sz="4000" b="1" dirty="0">
                <a:latin typeface="Calibri" panose="020F0502020204030204" pitchFamily="34" charset="0"/>
                <a:cs typeface="Calibri" panose="020F0502020204030204" pitchFamily="34" charset="0"/>
              </a:rPr>
              <a:t>Agnieszka Polkowska</a:t>
            </a:r>
          </a:p>
          <a:p>
            <a:pPr algn="ctr" eaLnBrk="1" hangingPunct="1">
              <a:defRPr/>
            </a:pPr>
            <a:r>
              <a:rPr lang="pl-PL" sz="1600" b="1" dirty="0">
                <a:latin typeface="Calibri" panose="020F0502020204030204" pitchFamily="34" charset="0"/>
                <a:cs typeface="Calibri" panose="020F0502020204030204" pitchFamily="34" charset="0"/>
              </a:rPr>
              <a:t>Materiał przygotowany przez Agnieszkę Polkowską, Tomasza Polkowskiego i Bartłomieja Kowalika</a:t>
            </a:r>
          </a:p>
        </p:txBody>
      </p:sp>
      <p:sp>
        <p:nvSpPr>
          <p:cNvPr id="11" name="Prostokąt 10"/>
          <p:cNvSpPr/>
          <p:nvPr/>
        </p:nvSpPr>
        <p:spPr>
          <a:xfrm>
            <a:off x="2102266" y="5805264"/>
            <a:ext cx="6358017" cy="954107"/>
          </a:xfrm>
          <a:prstGeom prst="rect">
            <a:avLst/>
          </a:prstGeom>
        </p:spPr>
        <p:txBody>
          <a:bodyPr wrap="square">
            <a:spAutoFit/>
          </a:bodyPr>
          <a:lstStyle/>
          <a:p>
            <a:pPr algn="ctr">
              <a:defRPr/>
            </a:pPr>
            <a:r>
              <a:rPr lang="pl-PL" sz="1400" b="1" dirty="0">
                <a:latin typeface="Calibri" pitchFamily="34" charset="0"/>
              </a:rPr>
              <a:t>Projekt pn. „Dla rodziny” - doskonalenie zawodowe kadr systemu wspierania rodziny i pieczy zastępczej jest współfinansowany przez Unię Europejską ze środków Europejskiego Funduszu Społecznego w ramach Programu Operacyjnego Wiedza Edukacja Rozwój na lata 2014-2020</a:t>
            </a:r>
          </a:p>
        </p:txBody>
      </p:sp>
    </p:spTree>
    <p:extLst>
      <p:ext uri="{BB962C8B-B14F-4D97-AF65-F5344CB8AC3E}">
        <p14:creationId xmlns:p14="http://schemas.microsoft.com/office/powerpoint/2010/main" val="32330596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lstStyle/>
          <a:p>
            <a:pPr marL="0" indent="0" algn="ctr">
              <a:buNone/>
            </a:pPr>
            <a:r>
              <a:rPr lang="pl-PL" b="1" dirty="0">
                <a:solidFill>
                  <a:srgbClr val="FF0000"/>
                </a:solidFill>
              </a:rPr>
              <a:t> Jakie korzyści daje praca w zespole?</a:t>
            </a:r>
            <a:endParaRPr lang="pl-PL" dirty="0">
              <a:solidFill>
                <a:srgbClr val="FF0000"/>
              </a:solidFill>
            </a:endParaRPr>
          </a:p>
          <a:p>
            <a:pPr marL="0" indent="0">
              <a:buNone/>
            </a:pPr>
            <a:endParaRPr lang="pl-PL" dirty="0"/>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10</a:t>
            </a:fld>
            <a:endParaRPr lang="pl-PL"/>
          </a:p>
        </p:txBody>
      </p:sp>
      <p:pic>
        <p:nvPicPr>
          <p:cNvPr id="7" name="Obraz 6">
            <a:extLst>
              <a:ext uri="{FF2B5EF4-FFF2-40B4-BE49-F238E27FC236}">
                <a16:creationId xmlns:a16="http://schemas.microsoft.com/office/drawing/2014/main" xmlns="" id="{A0EEADA6-95FB-F54A-BC29-4080F953A14D}"/>
              </a:ext>
            </a:extLst>
          </p:cNvPr>
          <p:cNvPicPr>
            <a:picLocks noChangeAspect="1"/>
          </p:cNvPicPr>
          <p:nvPr/>
        </p:nvPicPr>
        <p:blipFill>
          <a:blip r:embed="rId2"/>
          <a:stretch>
            <a:fillRect/>
          </a:stretch>
        </p:blipFill>
        <p:spPr>
          <a:xfrm>
            <a:off x="2555776" y="2780928"/>
            <a:ext cx="3810000" cy="2133600"/>
          </a:xfrm>
          <a:prstGeom prst="rect">
            <a:avLst/>
          </a:prstGeom>
        </p:spPr>
      </p:pic>
    </p:spTree>
    <p:extLst>
      <p:ext uri="{BB962C8B-B14F-4D97-AF65-F5344CB8AC3E}">
        <p14:creationId xmlns:p14="http://schemas.microsoft.com/office/powerpoint/2010/main" val="41642154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lstStyle/>
          <a:p>
            <a:pPr marL="0" indent="0" algn="ctr">
              <a:buNone/>
            </a:pPr>
            <a:r>
              <a:rPr lang="pl-PL" b="1" dirty="0">
                <a:solidFill>
                  <a:srgbClr val="FF0000"/>
                </a:solidFill>
              </a:rPr>
              <a:t>Narzędzia do analizy zasobów i kompetencji </a:t>
            </a:r>
          </a:p>
          <a:p>
            <a:pPr marL="0" indent="0" algn="ctr">
              <a:buNone/>
            </a:pPr>
            <a:r>
              <a:rPr lang="pl-PL" b="1" dirty="0">
                <a:solidFill>
                  <a:srgbClr val="FF0000"/>
                </a:solidFill>
              </a:rPr>
              <a:t>rodziny i dziecka</a:t>
            </a:r>
            <a:endParaRPr lang="pl-PL" dirty="0">
              <a:solidFill>
                <a:srgbClr val="FF0000"/>
              </a:solidFill>
            </a:endParaRPr>
          </a:p>
          <a:p>
            <a:pPr marL="0" indent="0">
              <a:buNone/>
            </a:pPr>
            <a:endParaRPr lang="pl-PL" dirty="0"/>
          </a:p>
          <a:p>
            <a:pPr marL="0" indent="0">
              <a:buNone/>
            </a:pPr>
            <a:endParaRPr lang="pl-PL" dirty="0"/>
          </a:p>
          <a:p>
            <a:pPr>
              <a:buFontTx/>
              <a:buChar char="-"/>
            </a:pPr>
            <a:r>
              <a:rPr lang="pl-PL" dirty="0"/>
              <a:t>Genogram</a:t>
            </a:r>
          </a:p>
          <a:p>
            <a:pPr>
              <a:buFontTx/>
              <a:buChar char="-"/>
            </a:pPr>
            <a:r>
              <a:rPr lang="pl-PL" dirty="0"/>
              <a:t>Ekomapa</a:t>
            </a:r>
          </a:p>
        </p:txBody>
      </p:sp>
      <p:sp>
        <p:nvSpPr>
          <p:cNvPr id="3" name="Symbol zastępczy numeru slajdu 2"/>
          <p:cNvSpPr>
            <a:spLocks noGrp="1"/>
          </p:cNvSpPr>
          <p:nvPr>
            <p:ph type="sldNum" sz="quarter" idx="15"/>
          </p:nvPr>
        </p:nvSpPr>
        <p:spPr/>
        <p:txBody>
          <a:bodyPr/>
          <a:lstStyle/>
          <a:p>
            <a:fld id="{37F9822B-69A1-411A-A71A-36C458F40124}" type="slidenum">
              <a:rPr lang="pl-PL" smtClean="0"/>
              <a:t>11</a:t>
            </a:fld>
            <a:endParaRPr lang="pl-PL"/>
          </a:p>
        </p:txBody>
      </p:sp>
      <p:pic>
        <p:nvPicPr>
          <p:cNvPr id="4" name="Picture 11" descr="C:\Users\BARTEK\AppData\Local\Microsoft\Windows\Temporary Internet Files\Content.IE5\ATULR0XF\Geologists-tools_hg[1].jpg">
            <a:extLst>
              <a:ext uri="{FF2B5EF4-FFF2-40B4-BE49-F238E27FC236}">
                <a16:creationId xmlns:a16="http://schemas.microsoft.com/office/drawing/2014/main" xmlns="" id="{8D5149AC-6F99-DE40-BF74-FED2C9489A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780928"/>
            <a:ext cx="2332037" cy="157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0" descr="C:\Users\BARTEK\AppData\Local\Microsoft\Windows\Temporary Internet Files\Content.IE5\PRAGH2IY\tools[1].jpg">
            <a:extLst>
              <a:ext uri="{FF2B5EF4-FFF2-40B4-BE49-F238E27FC236}">
                <a16:creationId xmlns:a16="http://schemas.microsoft.com/office/drawing/2014/main" xmlns="" id="{956D7113-7378-6348-9171-580169E40C7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73877" y="4631246"/>
            <a:ext cx="2166937" cy="162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8309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79512" y="1600200"/>
            <a:ext cx="8559104" cy="4873752"/>
          </a:xfrm>
        </p:spPr>
        <p:txBody>
          <a:bodyPr/>
          <a:lstStyle/>
          <a:p>
            <a:pPr marL="0" indent="0">
              <a:buNone/>
            </a:pPr>
            <a:r>
              <a:rPr lang="pl-PL" dirty="0">
                <a:solidFill>
                  <a:srgbClr val="FF0000"/>
                </a:solidFill>
              </a:rPr>
              <a:t>GENOGRAM – przykład poszukiwań zasobów</a:t>
            </a:r>
          </a:p>
          <a:p>
            <a:pPr marL="0" indent="0">
              <a:buNone/>
            </a:pPr>
            <a:r>
              <a:rPr lang="pl-PL" dirty="0">
                <a:solidFill>
                  <a:srgbClr val="FF0000"/>
                </a:solidFill>
              </a:rPr>
              <a:t>własnych rodziny</a:t>
            </a:r>
          </a:p>
          <a:p>
            <a:pPr marL="0" indent="0">
              <a:buNone/>
            </a:pPr>
            <a:r>
              <a:rPr lang="pl-PL" altLang="pl-PL" dirty="0" err="1"/>
              <a:t>Genogramy</a:t>
            </a:r>
            <a:r>
              <a:rPr lang="pl-PL" altLang="pl-PL" dirty="0"/>
              <a:t> w pracy z dziećmi i rodzinami zostały po raz pierwszy spopularyzowane i opracowane w książce M. </a:t>
            </a:r>
            <a:r>
              <a:rPr lang="pl-PL" altLang="pl-PL" dirty="0" err="1"/>
              <a:t>McGoldrick</a:t>
            </a:r>
            <a:r>
              <a:rPr lang="pl-PL" altLang="pl-PL" dirty="0"/>
              <a:t> i R. Gerson „ </a:t>
            </a:r>
            <a:r>
              <a:rPr lang="pl-PL" altLang="pl-PL" dirty="0" err="1"/>
              <a:t>Genograms</a:t>
            </a:r>
            <a:r>
              <a:rPr lang="pl-PL" altLang="pl-PL" dirty="0"/>
              <a:t>: </a:t>
            </a:r>
            <a:r>
              <a:rPr lang="pl-PL" altLang="pl-PL" dirty="0" err="1"/>
              <a:t>Assessment</a:t>
            </a:r>
            <a:r>
              <a:rPr lang="pl-PL" altLang="pl-PL" dirty="0"/>
              <a:t> and </a:t>
            </a:r>
            <a:r>
              <a:rPr lang="pl-PL" altLang="pl-PL" dirty="0" err="1"/>
              <a:t>Intervention</a:t>
            </a:r>
            <a:r>
              <a:rPr lang="pl-PL" altLang="pl-PL" dirty="0"/>
              <a:t>” w 1985 R. </a:t>
            </a:r>
            <a:endParaRPr lang="pl-PL" dirty="0">
              <a:solidFill>
                <a:srgbClr val="FF0000"/>
              </a:solidFill>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12</a:t>
            </a:fld>
            <a:endParaRPr lang="pl-PL"/>
          </a:p>
        </p:txBody>
      </p:sp>
      <p:pic>
        <p:nvPicPr>
          <p:cNvPr id="4" name="Picture 2" descr="Znalezione obrazy dla zapytania genograms cover">
            <a:extLst>
              <a:ext uri="{FF2B5EF4-FFF2-40B4-BE49-F238E27FC236}">
                <a16:creationId xmlns:a16="http://schemas.microsoft.com/office/drawing/2014/main" xmlns="" id="{19B0D49A-034C-0542-BBA6-BD8CE415C7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3" y="4022868"/>
            <a:ext cx="2010001" cy="2660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Znalezione obrazy dla zapytania genogramy rozpoznanie i interwencja">
            <a:extLst>
              <a:ext uri="{FF2B5EF4-FFF2-40B4-BE49-F238E27FC236}">
                <a16:creationId xmlns:a16="http://schemas.microsoft.com/office/drawing/2014/main" xmlns="" id="{5E4F05EB-F32E-BE4F-A8E1-C1CADCD864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126" y="4017332"/>
            <a:ext cx="2057421" cy="264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2" descr="Podobny obraz">
            <a:extLst>
              <a:ext uri="{FF2B5EF4-FFF2-40B4-BE49-F238E27FC236}">
                <a16:creationId xmlns:a16="http://schemas.microsoft.com/office/drawing/2014/main" xmlns="" id="{76621DDA-8F41-2842-B438-AB0225274E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57575" y="188640"/>
            <a:ext cx="1524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504295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13</a:t>
            </a:fld>
            <a:endParaRPr lang="pl-PL"/>
          </a:p>
        </p:txBody>
      </p:sp>
      <p:sp>
        <p:nvSpPr>
          <p:cNvPr id="5" name="Symbol zastępczy zawartości 4">
            <a:extLst>
              <a:ext uri="{FF2B5EF4-FFF2-40B4-BE49-F238E27FC236}">
                <a16:creationId xmlns:a16="http://schemas.microsoft.com/office/drawing/2014/main" xmlns="" id="{66B2958C-25CE-4547-99D2-4B44EC8C22B7}"/>
              </a:ext>
            </a:extLst>
          </p:cNvPr>
          <p:cNvSpPr>
            <a:spLocks noGrp="1"/>
          </p:cNvSpPr>
          <p:nvPr>
            <p:ph sz="quarter" idx="1"/>
          </p:nvPr>
        </p:nvSpPr>
        <p:spPr>
          <a:xfrm>
            <a:off x="457200" y="1052736"/>
            <a:ext cx="7467600" cy="5421216"/>
          </a:xfrm>
        </p:spPr>
        <p:txBody>
          <a:bodyPr/>
          <a:lstStyle/>
          <a:p>
            <a:pPr marL="0" indent="0">
              <a:buNone/>
            </a:pPr>
            <a:r>
              <a:rPr lang="pl-PL" dirty="0"/>
              <a:t>Genogram</a:t>
            </a:r>
          </a:p>
        </p:txBody>
      </p:sp>
      <p:pic>
        <p:nvPicPr>
          <p:cNvPr id="6" name="Obraz 5">
            <a:extLst>
              <a:ext uri="{FF2B5EF4-FFF2-40B4-BE49-F238E27FC236}">
                <a16:creationId xmlns:a16="http://schemas.microsoft.com/office/drawing/2014/main" xmlns="" id="{441F14D3-FFDA-45B5-95C7-4B1521A00692}"/>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684" y="1413156"/>
            <a:ext cx="8694484" cy="4842102"/>
          </a:xfrm>
          <a:prstGeom prst="rect">
            <a:avLst/>
          </a:prstGeom>
          <a:noFill/>
          <a:ln>
            <a:noFill/>
          </a:ln>
        </p:spPr>
      </p:pic>
    </p:spTree>
    <p:extLst>
      <p:ext uri="{BB962C8B-B14F-4D97-AF65-F5344CB8AC3E}">
        <p14:creationId xmlns:p14="http://schemas.microsoft.com/office/powerpoint/2010/main" val="1279314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lstStyle/>
          <a:p>
            <a:pPr marL="0" indent="0">
              <a:buNone/>
            </a:pPr>
            <a:r>
              <a:rPr lang="pl-PL" dirty="0">
                <a:solidFill>
                  <a:srgbClr val="FF0000"/>
                </a:solidFill>
              </a:rPr>
              <a:t>EKOMAPA – poznanie zasobów rodziny zewnętrznych i wewnętrznych</a:t>
            </a:r>
          </a:p>
          <a:p>
            <a:pPr marL="0" indent="0">
              <a:buNone/>
            </a:pPr>
            <a:r>
              <a:rPr lang="pl-PL" altLang="pl-PL" dirty="0" err="1">
                <a:latin typeface="Calibri" panose="020F0502020204030204" pitchFamily="34" charset="0"/>
                <a:cs typeface="Calibri" panose="020F0502020204030204" pitchFamily="34" charset="0"/>
              </a:rPr>
              <a:t>Ekomapę</a:t>
            </a:r>
            <a:r>
              <a:rPr lang="pl-PL" altLang="pl-PL" dirty="0">
                <a:latin typeface="Calibri" panose="020F0502020204030204" pitchFamily="34" charset="0"/>
                <a:cs typeface="Calibri" panose="020F0502020204030204" pitchFamily="34" charset="0"/>
              </a:rPr>
              <a:t> </a:t>
            </a:r>
            <a:r>
              <a:rPr lang="pl-PL" altLang="pl-PL" sz="2000" dirty="0">
                <a:latin typeface="Calibri" panose="020F0502020204030204" pitchFamily="34" charset="0"/>
                <a:cs typeface="Calibri" panose="020F0502020204030204" pitchFamily="34" charset="0"/>
              </a:rPr>
              <a:t>do pracy socjalnej wprowadziła </a:t>
            </a:r>
            <a:r>
              <a:rPr lang="pl-PL" altLang="pl-PL" dirty="0">
                <a:latin typeface="Calibri" panose="020F0502020204030204" pitchFamily="34" charset="0"/>
                <a:cs typeface="Calibri" panose="020F0502020204030204" pitchFamily="34" charset="0"/>
              </a:rPr>
              <a:t>Ann </a:t>
            </a:r>
            <a:r>
              <a:rPr lang="pl-PL" altLang="pl-PL" dirty="0" err="1">
                <a:latin typeface="Calibri" panose="020F0502020204030204" pitchFamily="34" charset="0"/>
                <a:cs typeface="Calibri" panose="020F0502020204030204" pitchFamily="34" charset="0"/>
              </a:rPr>
              <a:t>Hartman</a:t>
            </a:r>
            <a:r>
              <a:rPr lang="pl-PL" altLang="pl-PL" dirty="0">
                <a:latin typeface="Calibri" panose="020F0502020204030204" pitchFamily="34" charset="0"/>
                <a:cs typeface="Calibri" panose="020F0502020204030204" pitchFamily="34" charset="0"/>
              </a:rPr>
              <a:t> </a:t>
            </a:r>
            <a:r>
              <a:rPr lang="pl-PL" altLang="pl-PL" sz="2000" dirty="0">
                <a:latin typeface="Calibri" panose="020F0502020204030204" pitchFamily="34" charset="0"/>
                <a:cs typeface="Calibri" panose="020F0502020204030204" pitchFamily="34" charset="0"/>
              </a:rPr>
              <a:t>w 1975 roku, jako narzędzie opisu systemu ekologicznego, w którym funkcjonuje rodzina lub jednostka</a:t>
            </a:r>
            <a:r>
              <a:rPr lang="en-US" altLang="pl-PL" sz="2000" dirty="0">
                <a:latin typeface="Calibri" panose="020F0502020204030204" pitchFamily="34" charset="0"/>
                <a:cs typeface="Calibri" panose="020F0502020204030204" pitchFamily="34" charset="0"/>
              </a:rPr>
              <a:t> (Hartman, 1995).</a:t>
            </a:r>
          </a:p>
          <a:p>
            <a:pPr marL="0" indent="0">
              <a:buNone/>
            </a:pPr>
            <a:endParaRPr lang="pl-PL" dirty="0">
              <a:solidFill>
                <a:srgbClr val="FF0000"/>
              </a:solidFill>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14</a:t>
            </a:fld>
            <a:endParaRPr lang="pl-PL"/>
          </a:p>
        </p:txBody>
      </p:sp>
      <p:pic>
        <p:nvPicPr>
          <p:cNvPr id="4" name="Picture 4">
            <a:extLst>
              <a:ext uri="{FF2B5EF4-FFF2-40B4-BE49-F238E27FC236}">
                <a16:creationId xmlns:a16="http://schemas.microsoft.com/office/drawing/2014/main" xmlns="" id="{10A8438E-BF7A-3E46-8E64-0AE610F0AC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547664" y="3547128"/>
            <a:ext cx="2981585" cy="3049132"/>
          </a:xfrm>
          <a:prstGeom prst="rect">
            <a:avLst/>
          </a:prstGeom>
        </p:spPr>
      </p:pic>
      <p:pic>
        <p:nvPicPr>
          <p:cNvPr id="8" name="Obraz 7">
            <a:extLst>
              <a:ext uri="{FF2B5EF4-FFF2-40B4-BE49-F238E27FC236}">
                <a16:creationId xmlns:a16="http://schemas.microsoft.com/office/drawing/2014/main" xmlns="" id="{048BC5BC-8AA7-114B-8D6C-6B7EF38E5F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33465" y="3543478"/>
            <a:ext cx="2312033" cy="3052782"/>
          </a:xfrm>
          <a:prstGeom prst="rect">
            <a:avLst/>
          </a:prstGeom>
        </p:spPr>
      </p:pic>
    </p:spTree>
    <p:extLst>
      <p:ext uri="{BB962C8B-B14F-4D97-AF65-F5344CB8AC3E}">
        <p14:creationId xmlns:p14="http://schemas.microsoft.com/office/powerpoint/2010/main" val="265817145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xmlns="" id="{A677755A-8419-41F0-B6F9-D42B4ED0F47B}"/>
              </a:ext>
            </a:extLst>
          </p:cNvPr>
          <p:cNvSpPr>
            <a:spLocks noGrp="1"/>
          </p:cNvSpPr>
          <p:nvPr>
            <p:ph sz="quarter" idx="1"/>
          </p:nvPr>
        </p:nvSpPr>
        <p:spPr/>
        <p:txBody>
          <a:bodyPr/>
          <a:lstStyle/>
          <a:p>
            <a:endParaRPr lang="pl-PL"/>
          </a:p>
        </p:txBody>
      </p:sp>
      <p:sp>
        <p:nvSpPr>
          <p:cNvPr id="3" name="Symbol zastępczy numeru slajdu 2">
            <a:extLst>
              <a:ext uri="{FF2B5EF4-FFF2-40B4-BE49-F238E27FC236}">
                <a16:creationId xmlns:a16="http://schemas.microsoft.com/office/drawing/2014/main" xmlns="" id="{48C48969-7800-40DD-BD9E-0E7C558E917A}"/>
              </a:ext>
            </a:extLst>
          </p:cNvPr>
          <p:cNvSpPr>
            <a:spLocks noGrp="1"/>
          </p:cNvSpPr>
          <p:nvPr>
            <p:ph type="sldNum" sz="quarter" idx="15"/>
          </p:nvPr>
        </p:nvSpPr>
        <p:spPr/>
        <p:txBody>
          <a:bodyPr/>
          <a:lstStyle/>
          <a:p>
            <a:fld id="{37F9822B-69A1-411A-A71A-36C458F40124}" type="slidenum">
              <a:rPr lang="pl-PL" smtClean="0"/>
              <a:t>15</a:t>
            </a:fld>
            <a:endParaRPr lang="pl-PL"/>
          </a:p>
        </p:txBody>
      </p:sp>
      <p:pic>
        <p:nvPicPr>
          <p:cNvPr id="4" name="Obraz 3">
            <a:extLst>
              <a:ext uri="{FF2B5EF4-FFF2-40B4-BE49-F238E27FC236}">
                <a16:creationId xmlns:a16="http://schemas.microsoft.com/office/drawing/2014/main" xmlns="" id="{FC81DCB1-F4F0-4DCA-BD50-66D54F0BC6BC}"/>
              </a:ext>
            </a:extLst>
          </p:cNvPr>
          <p:cNvPicPr>
            <a:picLocks noChangeAspect="1"/>
          </p:cNvPicPr>
          <p:nvPr/>
        </p:nvPicPr>
        <p:blipFill>
          <a:blip r:embed="rId2"/>
          <a:stretch>
            <a:fillRect/>
          </a:stretch>
        </p:blipFill>
        <p:spPr>
          <a:xfrm>
            <a:off x="405384" y="1185326"/>
            <a:ext cx="7282858" cy="5254346"/>
          </a:xfrm>
          <a:prstGeom prst="rect">
            <a:avLst/>
          </a:prstGeom>
        </p:spPr>
      </p:pic>
    </p:spTree>
    <p:extLst>
      <p:ext uri="{BB962C8B-B14F-4D97-AF65-F5344CB8AC3E}">
        <p14:creationId xmlns:p14="http://schemas.microsoft.com/office/powerpoint/2010/main" val="1483131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196752"/>
            <a:ext cx="3754760" cy="5277200"/>
          </a:xfrm>
        </p:spPr>
        <p:txBody>
          <a:bodyPr>
            <a:normAutofit/>
          </a:bodyPr>
          <a:lstStyle/>
          <a:p>
            <a:pPr marL="0" indent="0">
              <a:buNone/>
            </a:pPr>
            <a:r>
              <a:rPr lang="pl-PL" dirty="0">
                <a:solidFill>
                  <a:srgbClr val="FF0000"/>
                </a:solidFill>
              </a:rPr>
              <a:t>CZYM JEST EKOMAPA</a:t>
            </a:r>
          </a:p>
          <a:p>
            <a:pPr marL="0" indent="0">
              <a:buNone/>
            </a:pPr>
            <a:r>
              <a:rPr lang="pl-PL" altLang="pl-PL" b="1" dirty="0"/>
              <a:t>Ekomapa (</a:t>
            </a:r>
            <a:r>
              <a:rPr lang="pl-PL" altLang="pl-PL" b="1" dirty="0" err="1"/>
              <a:t>socjogram</a:t>
            </a:r>
            <a:r>
              <a:rPr lang="pl-PL" altLang="pl-PL" b="1" dirty="0"/>
              <a:t>) </a:t>
            </a:r>
            <a:r>
              <a:rPr lang="pl-PL" altLang="pl-PL" dirty="0"/>
              <a:t>jest obrazem relacji pomiędzy jednostką, parą lub grupą jednostek, rodziną a światem zewnętrznym.</a:t>
            </a:r>
            <a:r>
              <a:rPr lang="en-US" altLang="pl-PL" dirty="0"/>
              <a:t>  </a:t>
            </a:r>
            <a:endParaRPr lang="pl-PL" altLang="pl-PL" dirty="0"/>
          </a:p>
          <a:p>
            <a:pPr marL="0" indent="0">
              <a:buNone/>
            </a:pPr>
            <a:endParaRPr lang="en-US" altLang="pl-PL" sz="2000" b="1" dirty="0"/>
          </a:p>
          <a:p>
            <a:pPr marL="0" indent="0">
              <a:spcBef>
                <a:spcPct val="0"/>
              </a:spcBef>
              <a:buNone/>
            </a:pPr>
            <a:r>
              <a:rPr lang="pl-PL" altLang="pl-PL" b="1" dirty="0"/>
              <a:t>Ekomapa, </a:t>
            </a:r>
            <a:r>
              <a:rPr lang="pl-PL" altLang="pl-PL" dirty="0"/>
              <a:t>jak </a:t>
            </a:r>
            <a:r>
              <a:rPr lang="pl-PL" altLang="pl-PL" b="1" dirty="0"/>
              <a:t>genogram, </a:t>
            </a:r>
            <a:r>
              <a:rPr lang="pl-PL" altLang="pl-PL" dirty="0"/>
              <a:t>to narzędzia stosowane w systemowym podejściu do rodziny</a:t>
            </a:r>
            <a:r>
              <a:rPr lang="pl-PL" altLang="pl-PL" b="1" dirty="0"/>
              <a:t>.</a:t>
            </a:r>
          </a:p>
          <a:p>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16</a:t>
            </a:fld>
            <a:endParaRPr lang="pl-PL"/>
          </a:p>
        </p:txBody>
      </p:sp>
      <p:pic>
        <p:nvPicPr>
          <p:cNvPr id="8" name="Obraz 7">
            <a:extLst>
              <a:ext uri="{FF2B5EF4-FFF2-40B4-BE49-F238E27FC236}">
                <a16:creationId xmlns:a16="http://schemas.microsoft.com/office/drawing/2014/main" xmlns="" id="{C34752F9-37AF-514A-85EE-638B5B3C73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0536" y="1628800"/>
            <a:ext cx="4303154" cy="3600400"/>
          </a:xfrm>
          <a:prstGeom prst="rect">
            <a:avLst/>
          </a:prstGeom>
        </p:spPr>
      </p:pic>
    </p:spTree>
    <p:extLst>
      <p:ext uri="{BB962C8B-B14F-4D97-AF65-F5344CB8AC3E}">
        <p14:creationId xmlns:p14="http://schemas.microsoft.com/office/powerpoint/2010/main" val="1147692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ymbol zastępczy zawartości 5">
            <a:extLst>
              <a:ext uri="{FF2B5EF4-FFF2-40B4-BE49-F238E27FC236}">
                <a16:creationId xmlns:a16="http://schemas.microsoft.com/office/drawing/2014/main" xmlns="" id="{DEBD2083-CE35-8949-BC4F-3028870439B2}"/>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066737" y="908720"/>
            <a:ext cx="6131295" cy="4248472"/>
          </a:xfrm>
        </p:spPr>
      </p:pic>
      <p:sp>
        <p:nvSpPr>
          <p:cNvPr id="3" name="Symbol zastępczy numeru slajdu 2"/>
          <p:cNvSpPr>
            <a:spLocks noGrp="1"/>
          </p:cNvSpPr>
          <p:nvPr>
            <p:ph type="sldNum" sz="quarter" idx="15"/>
          </p:nvPr>
        </p:nvSpPr>
        <p:spPr/>
        <p:txBody>
          <a:bodyPr/>
          <a:lstStyle/>
          <a:p>
            <a:fld id="{37F9822B-69A1-411A-A71A-36C458F40124}" type="slidenum">
              <a:rPr lang="pl-PL" smtClean="0"/>
              <a:t>17</a:t>
            </a:fld>
            <a:endParaRPr lang="pl-PL"/>
          </a:p>
        </p:txBody>
      </p:sp>
      <p:pic>
        <p:nvPicPr>
          <p:cNvPr id="8" name="Symbol zastępczy zawartości 7">
            <a:extLst>
              <a:ext uri="{FF2B5EF4-FFF2-40B4-BE49-F238E27FC236}">
                <a16:creationId xmlns:a16="http://schemas.microsoft.com/office/drawing/2014/main" xmlns="" id="{422F2D4F-E173-5E4C-97F3-35933D1ACD9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038355" y="4951117"/>
            <a:ext cx="4896544" cy="1906883"/>
          </a:xfrm>
          <a:prstGeom prst="rect">
            <a:avLst/>
          </a:prstGeom>
          <a:ln>
            <a:solidFill>
              <a:schemeClr val="tx2"/>
            </a:solidFill>
            <a:miter lim="800000"/>
            <a:headEnd/>
            <a:tailEnd/>
          </a:ln>
        </p:spPr>
      </p:pic>
    </p:spTree>
    <p:extLst>
      <p:ext uri="{BB962C8B-B14F-4D97-AF65-F5344CB8AC3E}">
        <p14:creationId xmlns:p14="http://schemas.microsoft.com/office/powerpoint/2010/main" val="27403897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18</a:t>
            </a:fld>
            <a:endParaRPr lang="pl-PL"/>
          </a:p>
        </p:txBody>
      </p:sp>
      <p:pic>
        <p:nvPicPr>
          <p:cNvPr id="4" name="Symbol zastępczy zawartości 3">
            <a:extLst>
              <a:ext uri="{FF2B5EF4-FFF2-40B4-BE49-F238E27FC236}">
                <a16:creationId xmlns:a16="http://schemas.microsoft.com/office/drawing/2014/main" xmlns="" id="{2515249C-AE09-4445-BAC2-B012707282FC}"/>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rcRect/>
          <a:stretch>
            <a:fillRect/>
          </a:stretch>
        </p:blipFill>
        <p:spPr>
          <a:xfrm>
            <a:off x="405384" y="2466166"/>
            <a:ext cx="7723632" cy="4275202"/>
          </a:xfrm>
        </p:spPr>
      </p:pic>
      <p:sp>
        <p:nvSpPr>
          <p:cNvPr id="2" name="pole tekstowe 1">
            <a:extLst>
              <a:ext uri="{FF2B5EF4-FFF2-40B4-BE49-F238E27FC236}">
                <a16:creationId xmlns:a16="http://schemas.microsoft.com/office/drawing/2014/main" xmlns="" id="{51E85E39-D1FE-EA46-A652-2D6E8E8DD3BD}"/>
              </a:ext>
            </a:extLst>
          </p:cNvPr>
          <p:cNvSpPr txBox="1"/>
          <p:nvPr/>
        </p:nvSpPr>
        <p:spPr>
          <a:xfrm>
            <a:off x="160736" y="1268760"/>
            <a:ext cx="8577880" cy="923330"/>
          </a:xfrm>
          <a:prstGeom prst="rect">
            <a:avLst/>
          </a:prstGeom>
          <a:noFill/>
        </p:spPr>
        <p:txBody>
          <a:bodyPr wrap="square" rtlCol="0">
            <a:spAutoFit/>
          </a:bodyPr>
          <a:lstStyle/>
          <a:p>
            <a:pPr algn="ctr"/>
            <a:r>
              <a:rPr lang="pl-PL" b="1" dirty="0">
                <a:solidFill>
                  <a:srgbClr val="FF0000"/>
                </a:solidFill>
              </a:rPr>
              <a:t>Wykorzystanie współpracy interdyscyplinarnej </a:t>
            </a:r>
          </a:p>
          <a:p>
            <a:pPr algn="ctr"/>
            <a:r>
              <a:rPr lang="pl-PL" b="1" dirty="0">
                <a:solidFill>
                  <a:srgbClr val="FF0000"/>
                </a:solidFill>
              </a:rPr>
              <a:t>w realizacji planowej pracy z rodziną.</a:t>
            </a:r>
          </a:p>
          <a:p>
            <a:pPr algn="ctr"/>
            <a:r>
              <a:rPr lang="pl-PL" b="1" dirty="0">
                <a:solidFill>
                  <a:srgbClr val="FF0000"/>
                </a:solidFill>
              </a:rPr>
              <a:t>W planie pracy uwzględniamy kto, oprócz asystenta wesprze rodzinę</a:t>
            </a:r>
          </a:p>
        </p:txBody>
      </p:sp>
    </p:spTree>
    <p:extLst>
      <p:ext uri="{BB962C8B-B14F-4D97-AF65-F5344CB8AC3E}">
        <p14:creationId xmlns:p14="http://schemas.microsoft.com/office/powerpoint/2010/main" val="3326540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600200"/>
            <a:ext cx="4546848" cy="4873752"/>
          </a:xfrm>
        </p:spPr>
        <p:txBody>
          <a:bodyPr/>
          <a:lstStyle/>
          <a:p>
            <a:pPr marL="0" indent="0">
              <a:buNone/>
            </a:pPr>
            <a:r>
              <a:rPr lang="pl-PL" dirty="0">
                <a:solidFill>
                  <a:srgbClr val="FF0000"/>
                </a:solidFill>
              </a:rPr>
              <a:t>„NIE MA DZIECI - SĄ LUDZIE”</a:t>
            </a:r>
          </a:p>
          <a:p>
            <a:pPr marL="0" indent="0">
              <a:buNone/>
            </a:pPr>
            <a:r>
              <a:rPr lang="pl-PL" sz="1800" dirty="0"/>
              <a:t>Jednym z warunków efektywnego systemu wspierania dziecka i rodziny, jest branie pod uwagę zdania dziecka przez wszystkich, którzy bezpośrednio pracują z dzieckiem (rodziny zastępcze, wychowawcy czy rodzina biologiczna dziecka. </a:t>
            </a:r>
          </a:p>
          <a:p>
            <a:pPr marL="0" indent="0">
              <a:buNone/>
            </a:pPr>
            <a:r>
              <a:rPr lang="pl-PL" sz="1800" dirty="0"/>
              <a:t>Tylko budzenie w dziecku jego własnych marzeń i celów oraz wspieranie dziecka w kolejnych krokach do spełnienia marzeń - może być gwarancją pełnej współpracy z dzieckiem </a:t>
            </a:r>
          </a:p>
          <a:p>
            <a:pPr marL="0" indent="0">
              <a:buNone/>
            </a:pPr>
            <a:endParaRPr lang="pl-PL" dirty="0">
              <a:solidFill>
                <a:srgbClr val="FF0000"/>
              </a:solidFill>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19</a:t>
            </a:fld>
            <a:endParaRPr lang="pl-PL"/>
          </a:p>
        </p:txBody>
      </p:sp>
      <p:pic>
        <p:nvPicPr>
          <p:cNvPr id="4" name="Obraz 4">
            <a:extLst>
              <a:ext uri="{FF2B5EF4-FFF2-40B4-BE49-F238E27FC236}">
                <a16:creationId xmlns:a16="http://schemas.microsoft.com/office/drawing/2014/main" xmlns="" id="{BD693A4D-5A33-1049-82AF-95B16874FD0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59233" y="1196752"/>
            <a:ext cx="3860800" cy="400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98557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xmlns="" id="{4EF8370F-9CC1-4D9C-9A71-864DE9A83F71}"/>
              </a:ext>
            </a:extLst>
          </p:cNvPr>
          <p:cNvSpPr>
            <a:spLocks noGrp="1"/>
          </p:cNvSpPr>
          <p:nvPr>
            <p:ph sz="quarter" idx="1"/>
          </p:nvPr>
        </p:nvSpPr>
        <p:spPr>
          <a:xfrm>
            <a:off x="457200" y="1124744"/>
            <a:ext cx="8147248" cy="5349208"/>
          </a:xfrm>
        </p:spPr>
        <p:txBody>
          <a:bodyPr/>
          <a:lstStyle/>
          <a:p>
            <a:pPr marL="0" indent="0" algn="ctr">
              <a:buNone/>
            </a:pPr>
            <a:r>
              <a:rPr lang="pl-PL" b="1" dirty="0"/>
              <a:t>Czym jest asystowanie rodzinie?</a:t>
            </a:r>
          </a:p>
          <a:p>
            <a:pPr marL="0" indent="0" algn="ctr">
              <a:buNone/>
            </a:pPr>
            <a:r>
              <a:rPr lang="pl-PL" b="1" dirty="0"/>
              <a:t>Czy można rodzinie pomóc?</a:t>
            </a:r>
          </a:p>
          <a:p>
            <a:pPr marL="0" indent="0" algn="ctr">
              <a:buNone/>
            </a:pPr>
            <a:r>
              <a:rPr lang="pl-PL" b="1" dirty="0"/>
              <a:t>Czy można rodzinie coś radzić?</a:t>
            </a:r>
          </a:p>
          <a:p>
            <a:pPr marL="0" indent="0" algn="ctr">
              <a:buNone/>
            </a:pPr>
            <a:r>
              <a:rPr lang="pl-PL" b="1" dirty="0"/>
              <a:t>Co jest głównym celem pracy asystenta rodziny?</a:t>
            </a:r>
          </a:p>
          <a:p>
            <a:pPr marL="0" indent="0" algn="ctr">
              <a:buNone/>
            </a:pPr>
            <a:r>
              <a:rPr lang="pl-PL" b="1" dirty="0"/>
              <a:t>Po co asystentowi współpraca z innymi specjalistami?</a:t>
            </a:r>
          </a:p>
        </p:txBody>
      </p:sp>
      <p:sp>
        <p:nvSpPr>
          <p:cNvPr id="3" name="Symbol zastępczy numeru slajdu 2">
            <a:extLst>
              <a:ext uri="{FF2B5EF4-FFF2-40B4-BE49-F238E27FC236}">
                <a16:creationId xmlns:a16="http://schemas.microsoft.com/office/drawing/2014/main" xmlns="" id="{D3CAD46A-ED88-4C40-946B-1E7DF62240FA}"/>
              </a:ext>
            </a:extLst>
          </p:cNvPr>
          <p:cNvSpPr>
            <a:spLocks noGrp="1"/>
          </p:cNvSpPr>
          <p:nvPr>
            <p:ph type="sldNum" sz="quarter" idx="15"/>
          </p:nvPr>
        </p:nvSpPr>
        <p:spPr/>
        <p:txBody>
          <a:bodyPr/>
          <a:lstStyle/>
          <a:p>
            <a:fld id="{37F9822B-69A1-411A-A71A-36C458F40124}" type="slidenum">
              <a:rPr lang="pl-PL" smtClean="0"/>
              <a:t>2</a:t>
            </a:fld>
            <a:endParaRPr lang="pl-PL"/>
          </a:p>
        </p:txBody>
      </p:sp>
      <p:pic>
        <p:nvPicPr>
          <p:cNvPr id="5" name="Obraz 4" descr="Obraz zawierający osoba, kobieta, wewnątrz, młode&#10;&#10;Opis wygenerowany automatycznie">
            <a:extLst>
              <a:ext uri="{FF2B5EF4-FFF2-40B4-BE49-F238E27FC236}">
                <a16:creationId xmlns:a16="http://schemas.microsoft.com/office/drawing/2014/main" xmlns="" id="{1A49AF80-7580-4EF0-9E83-797F1061F3D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5784" y="3799348"/>
            <a:ext cx="4530080" cy="2718048"/>
          </a:xfrm>
          <a:prstGeom prst="rect">
            <a:avLst/>
          </a:prstGeom>
        </p:spPr>
      </p:pic>
    </p:spTree>
    <p:extLst>
      <p:ext uri="{BB962C8B-B14F-4D97-AF65-F5344CB8AC3E}">
        <p14:creationId xmlns:p14="http://schemas.microsoft.com/office/powerpoint/2010/main" val="44809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600200"/>
            <a:ext cx="4546848" cy="4873752"/>
          </a:xfrm>
        </p:spPr>
        <p:txBody>
          <a:bodyPr>
            <a:normAutofit fontScale="77500" lnSpcReduction="20000"/>
          </a:bodyPr>
          <a:lstStyle/>
          <a:p>
            <a:pPr marL="0" indent="0">
              <a:buNone/>
            </a:pPr>
            <a:r>
              <a:rPr lang="pl-PL" dirty="0">
                <a:solidFill>
                  <a:srgbClr val="FF0000"/>
                </a:solidFill>
              </a:rPr>
              <a:t>Konwencja praw dziecka</a:t>
            </a:r>
          </a:p>
          <a:p>
            <a:r>
              <a:rPr lang="pl-PL" b="1" dirty="0"/>
              <a:t>KONWENCJA</a:t>
            </a:r>
            <a:r>
              <a:rPr lang="pl-PL" dirty="0"/>
              <a:t/>
            </a:r>
            <a:br>
              <a:rPr lang="pl-PL" dirty="0"/>
            </a:br>
            <a:r>
              <a:rPr lang="pl-PL" b="1" dirty="0"/>
              <a:t>O PRAWACH DZIECKA</a:t>
            </a:r>
            <a:endParaRPr lang="pl-PL" dirty="0"/>
          </a:p>
          <a:p>
            <a:r>
              <a:rPr lang="pl-PL" b="1" dirty="0"/>
              <a:t>przyjęta przez Zgromadzenie Ogólne Narodów Zjednoczonych dnia 20 listopada 1989 r.</a:t>
            </a:r>
            <a:endParaRPr lang="pl-PL" dirty="0"/>
          </a:p>
          <a:p>
            <a:pPr marL="0" indent="0">
              <a:buNone/>
            </a:pPr>
            <a:r>
              <a:rPr lang="pl-PL" dirty="0"/>
              <a:t>(Dz. U. z dnia 23 grudnia 1991 r.)</a:t>
            </a:r>
          </a:p>
          <a:p>
            <a:pPr marL="0" indent="0">
              <a:buNone/>
            </a:pPr>
            <a:endParaRPr lang="pl-PL" b="1" dirty="0"/>
          </a:p>
          <a:p>
            <a:pPr marL="0" indent="0" algn="just">
              <a:buNone/>
            </a:pPr>
            <a:r>
              <a:rPr lang="pl-PL" sz="2300" b="1" i="1" dirty="0"/>
              <a:t>„W imieniu Rzeczypospolitej Polskiej</a:t>
            </a:r>
          </a:p>
          <a:p>
            <a:pPr marL="0" indent="0" algn="just">
              <a:buNone/>
            </a:pPr>
            <a:r>
              <a:rPr lang="pl-PL" sz="2300" i="1" dirty="0"/>
              <a:t>PREZYDENT RZECZYPOSPOLITEJ POLSKIEJ podaje do powszechnej wiadomości:</a:t>
            </a:r>
          </a:p>
          <a:p>
            <a:pPr marL="0" indent="0" algn="just">
              <a:buNone/>
            </a:pPr>
            <a:r>
              <a:rPr lang="pl-PL" sz="2300" i="1" dirty="0"/>
              <a:t>W dniu 20 listopada 1989 r. została przyjęta przez Zgromadzenie Ogólne Narodów Zjednoczonych Konwencja o prawach dziecka w następującym brzmieniu…”</a:t>
            </a:r>
          </a:p>
          <a:p>
            <a:pPr marL="0" indent="0">
              <a:buNone/>
            </a:pPr>
            <a:endParaRPr lang="pl-PL" dirty="0">
              <a:solidFill>
                <a:srgbClr val="FF0000"/>
              </a:solidFill>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20</a:t>
            </a:fld>
            <a:endParaRPr lang="pl-PL"/>
          </a:p>
        </p:txBody>
      </p:sp>
      <p:pic>
        <p:nvPicPr>
          <p:cNvPr id="6" name="Obraz 5">
            <a:extLst>
              <a:ext uri="{FF2B5EF4-FFF2-40B4-BE49-F238E27FC236}">
                <a16:creationId xmlns:a16="http://schemas.microsoft.com/office/drawing/2014/main" xmlns="" id="{E6180249-9D94-0345-A111-B888B67852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2204864"/>
            <a:ext cx="3431020" cy="2256950"/>
          </a:xfrm>
          <a:prstGeom prst="rect">
            <a:avLst/>
          </a:prstGeom>
        </p:spPr>
      </p:pic>
      <p:sp>
        <p:nvSpPr>
          <p:cNvPr id="7" name="pole tekstowe 6">
            <a:extLst>
              <a:ext uri="{FF2B5EF4-FFF2-40B4-BE49-F238E27FC236}">
                <a16:creationId xmlns:a16="http://schemas.microsoft.com/office/drawing/2014/main" xmlns="" id="{4346FD74-E912-8543-8122-FE93F89FD490}"/>
              </a:ext>
            </a:extLst>
          </p:cNvPr>
          <p:cNvSpPr txBox="1"/>
          <p:nvPr/>
        </p:nvSpPr>
        <p:spPr>
          <a:xfrm>
            <a:off x="5436097" y="4858871"/>
            <a:ext cx="2808312" cy="1323439"/>
          </a:xfrm>
          <a:prstGeom prst="rect">
            <a:avLst/>
          </a:prstGeom>
          <a:noFill/>
        </p:spPr>
        <p:txBody>
          <a:bodyPr wrap="square" rtlCol="0">
            <a:spAutoFit/>
          </a:bodyPr>
          <a:lstStyle/>
          <a:p>
            <a:pPr algn="just"/>
            <a:r>
              <a:rPr lang="pl-PL" sz="1600" dirty="0"/>
              <a:t>Jej celem jest poprawa losu dzieci na całym świecie oraz zapewnienie im przez państwa dobrej opieki</a:t>
            </a:r>
            <a:br>
              <a:rPr lang="pl-PL" sz="1600" dirty="0"/>
            </a:br>
            <a:r>
              <a:rPr lang="pl-PL" sz="1600" dirty="0"/>
              <a:t>i wychowania. </a:t>
            </a:r>
          </a:p>
        </p:txBody>
      </p:sp>
    </p:spTree>
    <p:extLst>
      <p:ext uri="{BB962C8B-B14F-4D97-AF65-F5344CB8AC3E}">
        <p14:creationId xmlns:p14="http://schemas.microsoft.com/office/powerpoint/2010/main" val="11428585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lstStyle/>
          <a:p>
            <a:endParaRPr lang="pl-PL"/>
          </a:p>
        </p:txBody>
      </p:sp>
      <p:sp>
        <p:nvSpPr>
          <p:cNvPr id="3" name="Symbol zastępczy numeru slajdu 2"/>
          <p:cNvSpPr>
            <a:spLocks noGrp="1"/>
          </p:cNvSpPr>
          <p:nvPr>
            <p:ph type="sldNum" sz="quarter" idx="15"/>
          </p:nvPr>
        </p:nvSpPr>
        <p:spPr/>
        <p:txBody>
          <a:bodyPr/>
          <a:lstStyle/>
          <a:p>
            <a:fld id="{37F9822B-69A1-411A-A71A-36C458F40124}" type="slidenum">
              <a:rPr lang="pl-PL" smtClean="0"/>
              <a:t>21</a:t>
            </a:fld>
            <a:endParaRPr lang="pl-PL"/>
          </a:p>
        </p:txBody>
      </p:sp>
      <p:sp>
        <p:nvSpPr>
          <p:cNvPr id="4" name="Prostokąt 2">
            <a:extLst>
              <a:ext uri="{FF2B5EF4-FFF2-40B4-BE49-F238E27FC236}">
                <a16:creationId xmlns:a16="http://schemas.microsoft.com/office/drawing/2014/main" xmlns="" id="{9DF09ADD-E75B-7945-83C4-07337F3AD9C2}"/>
              </a:ext>
            </a:extLst>
          </p:cNvPr>
          <p:cNvSpPr>
            <a:spLocks noChangeArrowheads="1"/>
          </p:cNvSpPr>
          <p:nvPr/>
        </p:nvSpPr>
        <p:spPr bwMode="auto">
          <a:xfrm>
            <a:off x="179512" y="797510"/>
            <a:ext cx="8424936"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endParaRPr lang="pl-PL" altLang="pl-PL" sz="2400" dirty="0">
              <a:solidFill>
                <a:srgbClr val="000000"/>
              </a:solidFill>
              <a:latin typeface="Times New Roman" charset="0"/>
              <a:ea typeface="Times New Roman" charset="0"/>
              <a:cs typeface="Times New Roman" charset="0"/>
            </a:endParaRPr>
          </a:p>
          <a:p>
            <a:r>
              <a:rPr lang="pl-PL" altLang="pl-PL" sz="2400" b="1" dirty="0">
                <a:solidFill>
                  <a:srgbClr val="FF0000"/>
                </a:solidFill>
                <a:latin typeface="Times New Roman" charset="0"/>
                <a:ea typeface="Times New Roman" charset="0"/>
                <a:cs typeface="Calibri" charset="0"/>
              </a:rPr>
              <a:t>Artykuł 12 1. Państwa-Strony zapewniają dziecku</a:t>
            </a:r>
          </a:p>
          <a:p>
            <a:endParaRPr lang="pl-PL" altLang="pl-PL" sz="2400" dirty="0">
              <a:solidFill>
                <a:srgbClr val="000000"/>
              </a:solidFill>
              <a:latin typeface="Times New Roman" charset="0"/>
              <a:ea typeface="Times New Roman" charset="0"/>
              <a:cs typeface="Times New Roman" charset="0"/>
            </a:endParaRPr>
          </a:p>
          <a:p>
            <a:r>
              <a:rPr lang="pl-PL" altLang="pl-PL" sz="2400" dirty="0">
                <a:solidFill>
                  <a:srgbClr val="000000"/>
                </a:solidFill>
                <a:latin typeface="Times New Roman" charset="0"/>
                <a:ea typeface="Times New Roman" charset="0"/>
                <a:cs typeface="Times New Roman" charset="0"/>
              </a:rPr>
              <a:t>które jest zdolne do kształtowania swych własnych poglądów, </a:t>
            </a:r>
            <a:r>
              <a:rPr lang="pl-PL" altLang="pl-PL" sz="2400" b="1" dirty="0">
                <a:solidFill>
                  <a:srgbClr val="000000"/>
                </a:solidFill>
                <a:latin typeface="Times New Roman" charset="0"/>
                <a:ea typeface="Times New Roman" charset="0"/>
                <a:cs typeface="Times New Roman" charset="0"/>
              </a:rPr>
              <a:t>prawo do swobodnego wyrażania własnych poglądów we wszystkich sprawach dotyczących dziecka</a:t>
            </a:r>
            <a:r>
              <a:rPr lang="pl-PL" altLang="pl-PL" sz="2400" dirty="0">
                <a:solidFill>
                  <a:srgbClr val="000000"/>
                </a:solidFill>
                <a:latin typeface="Times New Roman" charset="0"/>
                <a:ea typeface="Times New Roman" charset="0"/>
                <a:cs typeface="Times New Roman" charset="0"/>
              </a:rPr>
              <a:t>, przyjmując te poglądy z należytą wagą, stosownie do wieku oraz dojrzałości dziecka. </a:t>
            </a:r>
          </a:p>
          <a:p>
            <a:r>
              <a:rPr lang="pl-PL" altLang="pl-PL" sz="2400" dirty="0">
                <a:solidFill>
                  <a:srgbClr val="000000"/>
                </a:solidFill>
                <a:latin typeface="Times New Roman" charset="0"/>
                <a:ea typeface="Times New Roman" charset="0"/>
                <a:cs typeface="Times New Roman" charset="0"/>
              </a:rPr>
              <a:t>2. W tym celu dziecko będzie miało w szczególności zapewnioną </a:t>
            </a:r>
            <a:r>
              <a:rPr lang="pl-PL" altLang="pl-PL" sz="2400" b="1" dirty="0">
                <a:solidFill>
                  <a:srgbClr val="000000"/>
                </a:solidFill>
                <a:latin typeface="Times New Roman" charset="0"/>
                <a:ea typeface="Times New Roman" charset="0"/>
                <a:cs typeface="Times New Roman" charset="0"/>
              </a:rPr>
              <a:t>możliwość wypowiadania się w każdym postępowaniu sądowym i administracyjnym dotyczącym dziecka</a:t>
            </a:r>
            <a:r>
              <a:rPr lang="pl-PL" altLang="pl-PL" sz="2400" dirty="0">
                <a:solidFill>
                  <a:srgbClr val="000000"/>
                </a:solidFill>
                <a:latin typeface="Times New Roman" charset="0"/>
                <a:ea typeface="Times New Roman" charset="0"/>
                <a:cs typeface="Times New Roman" charset="0"/>
              </a:rPr>
              <a:t>, bezpośrednio lub za pośrednictwem przedstawiciela bądź odpowiedniego organu, zgodnie z zasadami proceduralnymi prawa wewnętrznego. </a:t>
            </a:r>
            <a:endParaRPr lang="pl-PL" altLang="pl-PL" sz="2000" dirty="0">
              <a:solidFill>
                <a:srgbClr val="000000"/>
              </a:solidFill>
              <a:latin typeface="Microsoft Sans Serif" charset="0"/>
              <a:ea typeface="Microsoft Sans Serif" charset="0"/>
              <a:cs typeface="Microsoft Sans Serif" charset="0"/>
            </a:endParaRPr>
          </a:p>
        </p:txBody>
      </p:sp>
    </p:spTree>
    <p:extLst>
      <p:ext uri="{BB962C8B-B14F-4D97-AF65-F5344CB8AC3E}">
        <p14:creationId xmlns:p14="http://schemas.microsoft.com/office/powerpoint/2010/main" val="37038503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251520" y="1100136"/>
            <a:ext cx="3610744" cy="5569224"/>
          </a:xfrm>
        </p:spPr>
        <p:txBody>
          <a:bodyPr>
            <a:normAutofit lnSpcReduction="10000"/>
          </a:bodyPr>
          <a:lstStyle/>
          <a:p>
            <a:pPr marL="0" indent="0">
              <a:buNone/>
            </a:pPr>
            <a:r>
              <a:rPr lang="pl-PL" altLang="pl-PL" b="1" dirty="0">
                <a:solidFill>
                  <a:srgbClr val="FF0000"/>
                </a:solidFill>
                <a:latin typeface="Calibri" charset="0"/>
                <a:ea typeface="Calibri" charset="0"/>
                <a:cs typeface="Calibri" charset="0"/>
              </a:rPr>
              <a:t>Rekomendacja Komitetu Ministrów Rady Europy 2012</a:t>
            </a:r>
          </a:p>
          <a:p>
            <a:pPr marL="0" indent="0">
              <a:buNone/>
            </a:pPr>
            <a:r>
              <a:rPr lang="pl-PL" altLang="pl-PL" dirty="0">
                <a:solidFill>
                  <a:srgbClr val="000000"/>
                </a:solidFill>
                <a:latin typeface="Calibri" charset="0"/>
                <a:ea typeface="Arial" charset="0"/>
                <a:cs typeface="Arial" charset="0"/>
              </a:rPr>
              <a:t>W sposób szczególny należy zapewnić możliwości partycypacji dzieciom wykluczonym i podlegającym różnym formom dyskryminacji. Rodzice i opiekunowie są odpowiedzialni za wychowanie i rozwój dziecka, w tym za realizację prawa dziecka do partycypacji - od momentu jego narodzin.</a:t>
            </a:r>
            <a:endParaRPr lang="pl-PL" altLang="pl-PL" i="1" dirty="0">
              <a:latin typeface="Calibri" charset="0"/>
              <a:ea typeface="Arial" charset="0"/>
              <a:cs typeface="Arial" charset="0"/>
            </a:endParaRPr>
          </a:p>
          <a:p>
            <a:pPr marL="0" indent="0">
              <a:buNone/>
            </a:pPr>
            <a:endParaRPr lang="pl-PL" b="1" dirty="0">
              <a:solidFill>
                <a:srgbClr val="FF0000"/>
              </a:solidFill>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22</a:t>
            </a:fld>
            <a:endParaRPr lang="pl-PL"/>
          </a:p>
        </p:txBody>
      </p:sp>
      <p:pic>
        <p:nvPicPr>
          <p:cNvPr id="4" name="Obraz 1">
            <a:extLst>
              <a:ext uri="{FF2B5EF4-FFF2-40B4-BE49-F238E27FC236}">
                <a16:creationId xmlns:a16="http://schemas.microsoft.com/office/drawing/2014/main" xmlns="" id="{8CC47560-FCEA-4D44-9786-D2592341165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7945" y="1916832"/>
            <a:ext cx="4365872" cy="324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81070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251520" y="1124744"/>
            <a:ext cx="8424936" cy="5349208"/>
          </a:xfrm>
        </p:spPr>
        <p:txBody>
          <a:bodyPr>
            <a:normAutofit fontScale="92500"/>
          </a:bodyPr>
          <a:lstStyle/>
          <a:p>
            <a:pPr algn="just"/>
            <a:r>
              <a:rPr lang="pl-PL" altLang="pl-PL" dirty="0">
                <a:solidFill>
                  <a:srgbClr val="FF0000"/>
                </a:solidFill>
                <a:latin typeface="Calibri" charset="0"/>
                <a:ea typeface="Calibri" charset="0"/>
                <a:cs typeface="Calibri" charset="0"/>
              </a:rPr>
              <a:t>Rekomendacja CM/</a:t>
            </a:r>
            <a:r>
              <a:rPr lang="pl-PL" altLang="pl-PL" dirty="0" err="1">
                <a:solidFill>
                  <a:srgbClr val="FF0000"/>
                </a:solidFill>
                <a:latin typeface="Calibri" charset="0"/>
                <a:ea typeface="Calibri" charset="0"/>
                <a:cs typeface="Calibri" charset="0"/>
              </a:rPr>
              <a:t>Rec</a:t>
            </a:r>
            <a:r>
              <a:rPr lang="pl-PL" altLang="pl-PL" dirty="0">
                <a:solidFill>
                  <a:srgbClr val="FF0000"/>
                </a:solidFill>
                <a:latin typeface="Calibri" charset="0"/>
                <a:ea typeface="Calibri" charset="0"/>
                <a:cs typeface="Calibri" charset="0"/>
              </a:rPr>
              <a:t> (2012)2 Komitetu Ministrów Rady Europy o Partycypacji Dzieci i Młodych Ludzi poniżej 18 roku życia.</a:t>
            </a:r>
            <a:r>
              <a:rPr lang="pl-PL" altLang="pl-PL" dirty="0">
                <a:latin typeface="Calibri" charset="0"/>
                <a:ea typeface="Calibri" charset="0"/>
                <a:cs typeface="Calibri" charset="0"/>
              </a:rPr>
              <a:t/>
            </a:r>
            <a:br>
              <a:rPr lang="pl-PL" altLang="pl-PL" dirty="0">
                <a:latin typeface="Calibri" charset="0"/>
                <a:ea typeface="Calibri" charset="0"/>
                <a:cs typeface="Calibri" charset="0"/>
              </a:rPr>
            </a:br>
            <a:endParaRPr lang="pl-PL" altLang="pl-PL" dirty="0">
              <a:latin typeface="Calibri" charset="0"/>
              <a:ea typeface="Calibri" charset="0"/>
              <a:cs typeface="Calibri" charset="0"/>
            </a:endParaRPr>
          </a:p>
          <a:p>
            <a:pPr algn="just"/>
            <a:r>
              <a:rPr lang="pl-PL" altLang="pl-PL" sz="2100" b="1" u="sng" dirty="0">
                <a:solidFill>
                  <a:srgbClr val="000000"/>
                </a:solidFill>
                <a:latin typeface="Calibri" panose="020F0502020204030204" pitchFamily="34" charset="0"/>
                <a:ea typeface="Microsoft Sans Serif" charset="0"/>
                <a:cs typeface="Calibri" panose="020F0502020204030204" pitchFamily="34" charset="0"/>
              </a:rPr>
              <a:t>Nie ma limitu wieku jeśli chodzi o swobodne wyrażanie opinii przez dzieci.</a:t>
            </a:r>
          </a:p>
          <a:p>
            <a:pPr marL="0" indent="0" algn="just">
              <a:buNone/>
            </a:pPr>
            <a:r>
              <a:rPr lang="pl-PL" altLang="pl-PL" sz="2100" dirty="0">
                <a:solidFill>
                  <a:srgbClr val="000000"/>
                </a:solidFill>
                <a:latin typeface="Calibri" panose="020F0502020204030204" pitchFamily="34" charset="0"/>
                <a:ea typeface="Microsoft Sans Serif" charset="0"/>
                <a:cs typeface="Calibri" panose="020F0502020204030204" pitchFamily="34" charset="0"/>
              </a:rPr>
              <a:t>Wszystkie dzieci i młodzi ludzie, włączając w to dzieci w wieku przedszkolnym, jak również te, które zakończyły już edukację, mają prawo do bycia wysłuchanym we wszystkich sprawach, które ich dotyczą. Ich poglądy powinny być potraktowane z należytą powagą w odniesieniu do wieku i dojrzałości dzieci. </a:t>
            </a:r>
          </a:p>
          <a:p>
            <a:pPr marL="0" indent="0" algn="just">
              <a:buNone/>
            </a:pPr>
            <a:r>
              <a:rPr lang="pl-PL" altLang="pl-PL" sz="2100" b="1" dirty="0">
                <a:solidFill>
                  <a:srgbClr val="000000"/>
                </a:solidFill>
                <a:latin typeface="Calibri" panose="020F0502020204030204" pitchFamily="34" charset="0"/>
                <a:ea typeface="Microsoft Sans Serif" charset="0"/>
                <a:cs typeface="Calibri" panose="020F0502020204030204" pitchFamily="34" charset="0"/>
              </a:rPr>
              <a:t>     </a:t>
            </a:r>
            <a:r>
              <a:rPr lang="pl-PL" altLang="pl-PL" sz="2100" b="1" u="sng" dirty="0">
                <a:solidFill>
                  <a:srgbClr val="000000"/>
                </a:solidFill>
                <a:latin typeface="Calibri" panose="020F0502020204030204" pitchFamily="34" charset="0"/>
                <a:ea typeface="Microsoft Sans Serif" charset="0"/>
                <a:cs typeface="Calibri" panose="020F0502020204030204" pitchFamily="34" charset="0"/>
              </a:rPr>
              <a:t> Prawo do partycypacji nie jest ograniczone przez żadne uwarunkowania</a:t>
            </a:r>
            <a:r>
              <a:rPr lang="pl-PL" altLang="pl-PL" sz="2100" dirty="0">
                <a:solidFill>
                  <a:srgbClr val="000000"/>
                </a:solidFill>
                <a:latin typeface="Calibri" panose="020F0502020204030204" pitchFamily="34" charset="0"/>
                <a:ea typeface="Microsoft Sans Serif" charset="0"/>
                <a:cs typeface="Calibri" panose="020F0502020204030204" pitchFamily="34" charset="0"/>
              </a:rPr>
              <a:t> takie jak pochodzenie etniczne, kolor skóry, płeć, niepełnosprawność, orientacja seksualna czy jakiekolwiek inne względy. Należy zwrócić uwagę na wyposażanie dzieci i młodych ludzi w możliwości i kompetencje wyrażania własnych poglądów. W miarę zwiększania przez dzieci I młodych ludzi osobistych kompetencji, dorośli powinni zachęcać dzieci do korzystania ze zwiększającego się zakresu wpływu na decyzje, które ich dotyczą. </a:t>
            </a:r>
            <a:endParaRPr lang="pl-PL" altLang="pl-PL" sz="2100" dirty="0">
              <a:latin typeface="Calibri" panose="020F0502020204030204" pitchFamily="34" charset="0"/>
              <a:cs typeface="Calibri" panose="020F0502020204030204" pitchFamily="34" charset="0"/>
            </a:endParaRPr>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23</a:t>
            </a:fld>
            <a:endParaRPr lang="pl-PL"/>
          </a:p>
        </p:txBody>
      </p:sp>
    </p:spTree>
    <p:extLst>
      <p:ext uri="{BB962C8B-B14F-4D97-AF65-F5344CB8AC3E}">
        <p14:creationId xmlns:p14="http://schemas.microsoft.com/office/powerpoint/2010/main" val="24945043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xmlns="" id="{52F36E51-7A34-459A-A3DA-EE2CC637A3C3}"/>
              </a:ext>
            </a:extLst>
          </p:cNvPr>
          <p:cNvSpPr>
            <a:spLocks noGrp="1"/>
          </p:cNvSpPr>
          <p:nvPr>
            <p:ph sz="quarter" idx="1"/>
          </p:nvPr>
        </p:nvSpPr>
        <p:spPr>
          <a:xfrm>
            <a:off x="474290" y="980728"/>
            <a:ext cx="7467600" cy="3384376"/>
          </a:xfrm>
        </p:spPr>
        <p:txBody>
          <a:bodyPr>
            <a:normAutofit/>
          </a:bodyPr>
          <a:lstStyle/>
          <a:p>
            <a:pPr marL="0" indent="0" algn="ctr">
              <a:buNone/>
            </a:pPr>
            <a:r>
              <a:rPr lang="pl-PL" sz="4400" b="1" dirty="0"/>
              <a:t>MODEL LUNDY</a:t>
            </a:r>
          </a:p>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dirty="0"/>
          </a:p>
          <a:p>
            <a:pPr marL="0" indent="0" algn="ctr">
              <a:buNone/>
            </a:pPr>
            <a:endParaRPr lang="pl-PL" dirty="0"/>
          </a:p>
          <a:p>
            <a:pPr marL="0" indent="0" algn="just">
              <a:buNone/>
            </a:pPr>
            <a:endParaRPr lang="pl-PL" dirty="0"/>
          </a:p>
        </p:txBody>
      </p:sp>
      <p:sp>
        <p:nvSpPr>
          <p:cNvPr id="3" name="Symbol zastępczy numeru slajdu 2">
            <a:extLst>
              <a:ext uri="{FF2B5EF4-FFF2-40B4-BE49-F238E27FC236}">
                <a16:creationId xmlns:a16="http://schemas.microsoft.com/office/drawing/2014/main" xmlns="" id="{D02836E1-C4A8-4CD3-A8A1-4237D56A617A}"/>
              </a:ext>
            </a:extLst>
          </p:cNvPr>
          <p:cNvSpPr>
            <a:spLocks noGrp="1"/>
          </p:cNvSpPr>
          <p:nvPr>
            <p:ph type="sldNum" sz="quarter" idx="15"/>
          </p:nvPr>
        </p:nvSpPr>
        <p:spPr/>
        <p:txBody>
          <a:bodyPr/>
          <a:lstStyle/>
          <a:p>
            <a:fld id="{37F9822B-69A1-411A-A71A-36C458F40124}" type="slidenum">
              <a:rPr lang="pl-PL" smtClean="0"/>
              <a:t>24</a:t>
            </a:fld>
            <a:endParaRPr lang="pl-PL"/>
          </a:p>
        </p:txBody>
      </p:sp>
      <p:pic>
        <p:nvPicPr>
          <p:cNvPr id="4" name="Obraz 3">
            <a:extLst>
              <a:ext uri="{FF2B5EF4-FFF2-40B4-BE49-F238E27FC236}">
                <a16:creationId xmlns:a16="http://schemas.microsoft.com/office/drawing/2014/main" xmlns="" id="{862AFE50-1A26-4732-8C5C-58719D4FD92B}"/>
              </a:ext>
            </a:extLst>
          </p:cNvPr>
          <p:cNvPicPr/>
          <p:nvPr/>
        </p:nvPicPr>
        <p:blipFill>
          <a:blip r:embed="rId2">
            <a:extLst>
              <a:ext uri="{28A0092B-C50C-407E-A947-70E740481C1C}">
                <a14:useLocalDpi xmlns:a14="http://schemas.microsoft.com/office/drawing/2010/main" val="0"/>
              </a:ext>
            </a:extLst>
          </a:blip>
          <a:stretch>
            <a:fillRect/>
          </a:stretch>
        </p:blipFill>
        <p:spPr>
          <a:xfrm>
            <a:off x="570384" y="1700808"/>
            <a:ext cx="8003232" cy="2836912"/>
          </a:xfrm>
          <a:prstGeom prst="rect">
            <a:avLst/>
          </a:prstGeom>
        </p:spPr>
      </p:pic>
      <p:sp>
        <p:nvSpPr>
          <p:cNvPr id="5" name="Prostokąt 4">
            <a:extLst>
              <a:ext uri="{FF2B5EF4-FFF2-40B4-BE49-F238E27FC236}">
                <a16:creationId xmlns:a16="http://schemas.microsoft.com/office/drawing/2014/main" xmlns="" id="{1C9B9D49-E5C6-4B25-9085-C89E5FFA2FC6}"/>
              </a:ext>
            </a:extLst>
          </p:cNvPr>
          <p:cNvSpPr/>
          <p:nvPr/>
        </p:nvSpPr>
        <p:spPr>
          <a:xfrm>
            <a:off x="107504" y="4413561"/>
            <a:ext cx="8631112" cy="2246769"/>
          </a:xfrm>
          <a:prstGeom prst="rect">
            <a:avLst/>
          </a:prstGeom>
        </p:spPr>
        <p:txBody>
          <a:bodyPr wrap="square">
            <a:spAutoFit/>
          </a:bodyPr>
          <a:lstStyle/>
          <a:p>
            <a:pPr marL="265113" lvl="1" indent="-265113">
              <a:buFont typeface="Symbol" panose="05050102010706020507" pitchFamily="18" charset="2"/>
              <a:buChar char=""/>
              <a:tabLst>
                <a:tab pos="457200" algn="l"/>
              </a:tabLst>
            </a:pPr>
            <a:r>
              <a:rPr lang="pl-PL" sz="2000" b="1" dirty="0">
                <a:latin typeface="Times New Roman" panose="02020603050405020304" pitchFamily="18" charset="0"/>
                <a:cs typeface="Times New Roman" panose="02020603050405020304" pitchFamily="18" charset="0"/>
              </a:rPr>
              <a:t>Przestrzeń: </a:t>
            </a:r>
            <a:r>
              <a:rPr lang="pl-PL" sz="2000" dirty="0">
                <a:latin typeface="Times New Roman" panose="02020603050405020304" pitchFamily="18" charset="0"/>
                <a:cs typeface="Times New Roman" panose="02020603050405020304" pitchFamily="18" charset="0"/>
              </a:rPr>
              <a:t>Dzieci muszą mieć bezpieczne, „</a:t>
            </a:r>
            <a:r>
              <a:rPr lang="pl-PL" sz="2000" dirty="0" err="1">
                <a:latin typeface="Times New Roman" panose="02020603050405020304" pitchFamily="18" charset="0"/>
                <a:cs typeface="Times New Roman" panose="02020603050405020304" pitchFamily="18" charset="0"/>
              </a:rPr>
              <a:t>inkluzywne</a:t>
            </a:r>
            <a:r>
              <a:rPr lang="pl-PL" sz="2000" dirty="0">
                <a:latin typeface="Times New Roman" panose="02020603050405020304" pitchFamily="18" charset="0"/>
                <a:cs typeface="Times New Roman" panose="02020603050405020304" pitchFamily="18" charset="0"/>
              </a:rPr>
              <a:t>” możliwości do formułowania i wyrażania własnych opinii</a:t>
            </a:r>
          </a:p>
          <a:p>
            <a:pPr marL="265113" lvl="1" indent="-265113">
              <a:spcAft>
                <a:spcPts val="0"/>
              </a:spcAft>
              <a:buFont typeface="Symbol" panose="05050102010706020507" pitchFamily="18" charset="2"/>
              <a:buChar char=""/>
              <a:tabLst>
                <a:tab pos="457200" algn="l"/>
              </a:tabLst>
            </a:pPr>
            <a:r>
              <a:rPr lang="pl-PL" sz="2000"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Głos: </a:t>
            </a:r>
            <a:r>
              <a:rPr lang="pl-PL" sz="2000" dirty="0">
                <a:latin typeface="Times New Roman" panose="02020603050405020304" pitchFamily="18" charset="0"/>
                <a:ea typeface="Calibri" panose="020F0502020204030204" pitchFamily="34" charset="0"/>
                <a:cs typeface="Times New Roman" panose="02020603050405020304" pitchFamily="18" charset="0"/>
              </a:rPr>
              <a:t>Dzieci należy wspierać i zachęcać do wyrażania własnych poglądów</a:t>
            </a:r>
          </a:p>
          <a:p>
            <a:pPr marL="265113" lvl="1" indent="-265113">
              <a:spcAft>
                <a:spcPts val="0"/>
              </a:spcAft>
              <a:buFont typeface="Symbol" panose="05050102010706020507" pitchFamily="18" charset="2"/>
              <a:buChar char=""/>
              <a:tabLst>
                <a:tab pos="457200" algn="l"/>
              </a:tabLst>
            </a:pPr>
            <a:r>
              <a:rPr lang="pl-PL" sz="2000"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Odbiór (publiczność): </a:t>
            </a:r>
            <a:r>
              <a:rPr lang="pl-PL" sz="2000" dirty="0">
                <a:latin typeface="Times New Roman" panose="02020603050405020304" pitchFamily="18" charset="0"/>
                <a:ea typeface="Calibri" panose="020F0502020204030204" pitchFamily="34" charset="0"/>
                <a:cs typeface="Times New Roman" panose="02020603050405020304" pitchFamily="18" charset="0"/>
              </a:rPr>
              <a:t>Należy wypracować mechanizmy wysłuchiwania poglądów dzieci</a:t>
            </a:r>
          </a:p>
          <a:p>
            <a:pPr marL="265113" lvl="1" indent="-265113">
              <a:spcAft>
                <a:spcPts val="0"/>
              </a:spcAft>
              <a:buFont typeface="Symbol" panose="05050102010706020507" pitchFamily="18" charset="2"/>
              <a:buChar char=""/>
              <a:tabLst>
                <a:tab pos="457200" algn="l"/>
              </a:tabLst>
            </a:pPr>
            <a:r>
              <a:rPr lang="pl-PL" sz="2000" b="1" dirty="0">
                <a:solidFill>
                  <a:srgbClr val="000000"/>
                </a:solidFill>
                <a:latin typeface="Times New Roman" panose="02020603050405020304" pitchFamily="18" charset="0"/>
                <a:ea typeface="Arial" panose="020B0604020202020204" pitchFamily="34" charset="0"/>
                <a:cs typeface="Times New Roman" panose="02020603050405020304" pitchFamily="18" charset="0"/>
              </a:rPr>
              <a:t>Wpływ: </a:t>
            </a:r>
            <a:r>
              <a:rPr lang="pl-PL" sz="2000" dirty="0">
                <a:latin typeface="Times New Roman" panose="02020603050405020304" pitchFamily="18" charset="0"/>
                <a:ea typeface="Calibri" panose="020F0502020204030204" pitchFamily="34" charset="0"/>
                <a:cs typeface="Times New Roman" panose="02020603050405020304" pitchFamily="18" charset="0"/>
              </a:rPr>
              <a:t>W miarę możliwości postulaty i opinie dzieci powinny być brane  ]</a:t>
            </a:r>
          </a:p>
          <a:p>
            <a:pPr marL="0" lvl="1">
              <a:spcAft>
                <a:spcPts val="0"/>
              </a:spcAft>
              <a:tabLst>
                <a:tab pos="457200" algn="l"/>
              </a:tabLst>
            </a:pPr>
            <a:r>
              <a:rPr lang="pl-PL" sz="2000" dirty="0">
                <a:latin typeface="Times New Roman" panose="02020603050405020304" pitchFamily="18" charset="0"/>
                <a:ea typeface="Calibri" panose="020F0502020204030204" pitchFamily="34" charset="0"/>
                <a:cs typeface="Times New Roman" panose="02020603050405020304" pitchFamily="18" charset="0"/>
              </a:rPr>
              <a:t>    pod uwagę w działaniach</a:t>
            </a:r>
            <a:endParaRPr lang="pl-PL"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04491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a:extLst>
              <a:ext uri="{FF2B5EF4-FFF2-40B4-BE49-F238E27FC236}">
                <a16:creationId xmlns:a16="http://schemas.microsoft.com/office/drawing/2014/main" xmlns="" id="{516CE801-7B98-4C2E-8B66-9E7627472438}"/>
              </a:ext>
            </a:extLst>
          </p:cNvPr>
          <p:cNvSpPr>
            <a:spLocks noGrp="1"/>
          </p:cNvSpPr>
          <p:nvPr>
            <p:ph sz="quarter" idx="1"/>
          </p:nvPr>
        </p:nvSpPr>
        <p:spPr>
          <a:xfrm>
            <a:off x="179512" y="1052736"/>
            <a:ext cx="8559104" cy="5760640"/>
          </a:xfrm>
        </p:spPr>
        <p:txBody>
          <a:bodyPr>
            <a:normAutofit fontScale="62500" lnSpcReduction="20000"/>
          </a:bodyPr>
          <a:lstStyle/>
          <a:p>
            <a:pPr marL="0" indent="0">
              <a:buNone/>
            </a:pPr>
            <a:r>
              <a:rPr lang="pl-PL" b="1" dirty="0"/>
              <a:t>PRZESTRZEŃ</a:t>
            </a:r>
          </a:p>
          <a:p>
            <a:pPr lvl="0"/>
            <a:r>
              <a:rPr lang="pl-PL" sz="2900" dirty="0"/>
              <a:t>Czy dowiadywano się, jaki jest pogląd dziecka?</a:t>
            </a:r>
          </a:p>
          <a:p>
            <a:pPr lvl="0"/>
            <a:r>
              <a:rPr lang="pl-PL" sz="2900" dirty="0"/>
              <a:t>Czy dziecko miało bezpieczną, nieskrępowaną przestrzeń do wypowiedzi?</a:t>
            </a:r>
          </a:p>
          <a:p>
            <a:pPr lvl="0"/>
            <a:r>
              <a:rPr lang="pl-PL" sz="2900" dirty="0"/>
              <a:t>Czy zapewniono możliwość wypowiedzi wszystkim dzieciom (bez względu na wiek?)</a:t>
            </a:r>
          </a:p>
          <a:p>
            <a:pPr marL="0" indent="0">
              <a:buNone/>
            </a:pPr>
            <a:r>
              <a:rPr lang="pl-PL" sz="2900" b="1" dirty="0"/>
              <a:t>GŁOS</a:t>
            </a:r>
          </a:p>
          <a:p>
            <a:pPr lvl="0"/>
            <a:r>
              <a:rPr lang="pl-PL" sz="2900" dirty="0"/>
              <a:t>Czy poinformowano dzieci, w jaki sposób mogą wypowiedzieć swoje poglądy?</a:t>
            </a:r>
          </a:p>
          <a:p>
            <a:pPr lvl="0"/>
            <a:r>
              <a:rPr lang="pl-PL" sz="2900" dirty="0"/>
              <a:t>Czy dzieci wiedzą, że wypowiadanie przez nie poglądów lub udział w podejmowaniu decyzji są dobrowolne?</a:t>
            </a:r>
          </a:p>
          <a:p>
            <a:pPr lvl="0"/>
            <a:r>
              <a:rPr lang="pl-PL" sz="2900" dirty="0"/>
              <a:t>Czy dzieci miały wybór, jeśli chodzi o sposoby wyrażania własnych opinii?</a:t>
            </a:r>
          </a:p>
          <a:p>
            <a:pPr marL="0" indent="0">
              <a:buNone/>
            </a:pPr>
            <a:r>
              <a:rPr lang="pl-PL" sz="2900" b="1" dirty="0"/>
              <a:t>ODBIÓR</a:t>
            </a:r>
          </a:p>
          <a:p>
            <a:pPr lvl="0"/>
            <a:r>
              <a:rPr lang="pl-PL" sz="2900" dirty="0"/>
              <a:t>Czy istnieje mechanizm ugłaśniania poglądów dzieci?</a:t>
            </a:r>
          </a:p>
          <a:p>
            <a:pPr lvl="0"/>
            <a:r>
              <a:rPr lang="pl-PL" sz="2900" dirty="0"/>
              <a:t>Czy dzieci wiedzą, do kogo wypowiadają swoje opinie i poglądy?</a:t>
            </a:r>
          </a:p>
          <a:p>
            <a:pPr lvl="0"/>
            <a:r>
              <a:rPr lang="pl-PL" sz="2900" dirty="0"/>
              <a:t>Czy dzieci mają możliwość wypowiedzenia swoich opinii wobec osób decyzyjnych?</a:t>
            </a:r>
          </a:p>
          <a:p>
            <a:pPr marL="0" lvl="0" indent="0">
              <a:buNone/>
            </a:pPr>
            <a:r>
              <a:rPr lang="pl-PL" sz="2900" b="1" dirty="0"/>
              <a:t> WPŁYW</a:t>
            </a:r>
            <a:endParaRPr lang="pl-PL" sz="2900" dirty="0"/>
          </a:p>
          <a:p>
            <a:pPr lvl="0"/>
            <a:r>
              <a:rPr lang="pl-PL" sz="2900" dirty="0"/>
              <a:t>Czy poglądy dzieci zostały wzięte pod uwagę przez osobę decyzyjną?</a:t>
            </a:r>
          </a:p>
          <a:p>
            <a:pPr lvl="0"/>
            <a:r>
              <a:rPr lang="pl-PL" sz="2900" dirty="0"/>
              <a:t>Czy istnieją procedury rozpatrywania poglądów i propozycji dzieci?</a:t>
            </a:r>
          </a:p>
          <a:p>
            <a:pPr lvl="0"/>
            <a:r>
              <a:rPr lang="pl-PL" sz="2900" dirty="0"/>
              <a:t>Czy dzieci otrzymują komunikaty zwrotne po wyrażeniu przez nie opinii?</a:t>
            </a:r>
          </a:p>
          <a:p>
            <a:endParaRPr lang="pl-PL" dirty="0"/>
          </a:p>
        </p:txBody>
      </p:sp>
      <p:sp>
        <p:nvSpPr>
          <p:cNvPr id="3" name="Symbol zastępczy numeru slajdu 2">
            <a:extLst>
              <a:ext uri="{FF2B5EF4-FFF2-40B4-BE49-F238E27FC236}">
                <a16:creationId xmlns:a16="http://schemas.microsoft.com/office/drawing/2014/main" xmlns="" id="{7D90EA2D-57DE-44C3-9ACA-086EE7F08130}"/>
              </a:ext>
            </a:extLst>
          </p:cNvPr>
          <p:cNvSpPr>
            <a:spLocks noGrp="1"/>
          </p:cNvSpPr>
          <p:nvPr>
            <p:ph type="sldNum" sz="quarter" idx="15"/>
          </p:nvPr>
        </p:nvSpPr>
        <p:spPr/>
        <p:txBody>
          <a:bodyPr/>
          <a:lstStyle/>
          <a:p>
            <a:fld id="{37F9822B-69A1-411A-A71A-36C458F40124}" type="slidenum">
              <a:rPr lang="pl-PL" smtClean="0"/>
              <a:t>25</a:t>
            </a:fld>
            <a:endParaRPr lang="pl-PL"/>
          </a:p>
        </p:txBody>
      </p:sp>
    </p:spTree>
    <p:extLst>
      <p:ext uri="{BB962C8B-B14F-4D97-AF65-F5344CB8AC3E}">
        <p14:creationId xmlns:p14="http://schemas.microsoft.com/office/powerpoint/2010/main" val="35441752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07504" y="1032286"/>
            <a:ext cx="8665944" cy="5205192"/>
          </a:xfrm>
        </p:spPr>
        <p:txBody>
          <a:bodyPr>
            <a:normAutofit/>
          </a:bodyPr>
          <a:lstStyle/>
          <a:p>
            <a:pPr marL="0" indent="0" algn="ctr">
              <a:buNone/>
              <a:defRPr/>
            </a:pPr>
            <a:r>
              <a:rPr lang="pl-PL" altLang="pl-PL" b="1" dirty="0">
                <a:solidFill>
                  <a:srgbClr val="FF0000"/>
                </a:solidFill>
                <a:latin typeface="Calibri" panose="020F0502020204030204" pitchFamily="34" charset="0"/>
                <a:cs typeface="Calibri" panose="020F0502020204030204" pitchFamily="34" charset="0"/>
              </a:rPr>
              <a:t>Podejście wzmacniające i praca na zasobach</a:t>
            </a:r>
          </a:p>
          <a:p>
            <a:pPr marL="0" indent="0">
              <a:spcBef>
                <a:spcPts val="0"/>
              </a:spcBef>
              <a:buNone/>
              <a:defRPr/>
            </a:pPr>
            <a:r>
              <a:rPr lang="pl-PL" altLang="pl-PL" b="1" dirty="0">
                <a:solidFill>
                  <a:schemeClr val="bg2">
                    <a:lumMod val="10000"/>
                  </a:schemeClr>
                </a:solidFill>
                <a:latin typeface="Calibri" panose="020F0502020204030204" pitchFamily="34" charset="0"/>
                <a:cs typeface="Calibri" panose="020F0502020204030204" pitchFamily="34" charset="0"/>
              </a:rPr>
              <a:t>Ustawa o wspieraniu rodziny i systemie pieczy zastępczej:</a:t>
            </a:r>
          </a:p>
          <a:p>
            <a:pPr marL="0" indent="0">
              <a:spcBef>
                <a:spcPts val="0"/>
              </a:spcBef>
              <a:buNone/>
              <a:defRPr/>
            </a:pPr>
            <a:r>
              <a:rPr lang="pl-PL" altLang="pl-PL" dirty="0">
                <a:solidFill>
                  <a:schemeClr val="bg2">
                    <a:lumMod val="10000"/>
                  </a:schemeClr>
                </a:solidFill>
                <a:latin typeface="Calibri" panose="020F0502020204030204" pitchFamily="34" charset="0"/>
                <a:cs typeface="Calibri" panose="020F0502020204030204" pitchFamily="34" charset="0"/>
              </a:rPr>
              <a:t>„</a:t>
            </a:r>
            <a:r>
              <a:rPr lang="pl-PL" altLang="pl-PL" b="1" dirty="0">
                <a:solidFill>
                  <a:schemeClr val="bg2">
                    <a:lumMod val="10000"/>
                  </a:schemeClr>
                </a:solidFill>
                <a:latin typeface="Calibri" panose="020F0502020204030204" pitchFamily="34" charset="0"/>
                <a:cs typeface="Calibri" panose="020F0502020204030204" pitchFamily="34" charset="0"/>
              </a:rPr>
              <a:t>wspieranie rodziny ma się odbywać za jej zgodą i przy jej aktywnym udziale, z uwzględnieniem zasobów własnych oraz źródeł wsparcia zewnętrznego.” (art. 8.3)</a:t>
            </a:r>
          </a:p>
          <a:p>
            <a:pPr marL="0" indent="0">
              <a:spcBef>
                <a:spcPts val="0"/>
              </a:spcBef>
              <a:buNone/>
              <a:defRPr/>
            </a:pPr>
            <a:r>
              <a:rPr lang="pl-PL" altLang="pl-PL" dirty="0">
                <a:solidFill>
                  <a:schemeClr val="bg2">
                    <a:lumMod val="10000"/>
                  </a:schemeClr>
                </a:solidFill>
                <a:latin typeface="Calibri" panose="020F0502020204030204" pitchFamily="34" charset="0"/>
                <a:cs typeface="Calibri" panose="020F0502020204030204" pitchFamily="34" charset="0"/>
              </a:rPr>
              <a:t>Nieliczne ośrodki stosują podejście wzmacniające zasoby rodziny (wewnętrzne i zewnętrzne). Brakuje narzędzi analizowania zasobów rodziny. W rezultacie rodziny czują się oceniane, szykanowane, poniżane – przez narzucanie im diagnoz, etykiet i planów.</a:t>
            </a:r>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26</a:t>
            </a:fld>
            <a:endParaRPr lang="pl-PL"/>
          </a:p>
        </p:txBody>
      </p:sp>
      <p:pic>
        <p:nvPicPr>
          <p:cNvPr id="5" name="Obraz 4" descr="Obraz zawierający zewnętrzne, niebo, plaża, woda&#10;&#10;Opis wygenerowany automatycznie">
            <a:extLst>
              <a:ext uri="{FF2B5EF4-FFF2-40B4-BE49-F238E27FC236}">
                <a16:creationId xmlns:a16="http://schemas.microsoft.com/office/drawing/2014/main" xmlns="" id="{81C2C4E6-5B67-4821-9163-D75D275866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1586" y="4370467"/>
            <a:ext cx="4760828" cy="2487533"/>
          </a:xfrm>
          <a:prstGeom prst="rect">
            <a:avLst/>
          </a:prstGeom>
        </p:spPr>
      </p:pic>
    </p:spTree>
    <p:extLst>
      <p:ext uri="{BB962C8B-B14F-4D97-AF65-F5344CB8AC3E}">
        <p14:creationId xmlns:p14="http://schemas.microsoft.com/office/powerpoint/2010/main" val="2320459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lstStyle/>
          <a:p>
            <a:pPr marL="0" indent="0" algn="ctr">
              <a:buNone/>
            </a:pPr>
            <a:r>
              <a:rPr lang="pl-PL" b="1" dirty="0">
                <a:solidFill>
                  <a:srgbClr val="FF0000"/>
                </a:solidFill>
                <a:latin typeface="Calibri" panose="020F0502020204030204" pitchFamily="34" charset="0"/>
                <a:cs typeface="Calibri" panose="020F0502020204030204" pitchFamily="34" charset="0"/>
              </a:rPr>
              <a:t>Wykorzystanie podejścia skupionego na rozwiązanych we  współpracy interdyscyplinarnej </a:t>
            </a:r>
            <a:endParaRPr lang="pl-PL" b="1"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27</a:t>
            </a:fld>
            <a:endParaRPr lang="pl-PL"/>
          </a:p>
        </p:txBody>
      </p:sp>
      <p:pic>
        <p:nvPicPr>
          <p:cNvPr id="5" name="Picture 4" descr="C:\Users\Admin\Desktop\636113893889315663181955301_Dream--Cover.jpg">
            <a:extLst>
              <a:ext uri="{FF2B5EF4-FFF2-40B4-BE49-F238E27FC236}">
                <a16:creationId xmlns:a16="http://schemas.microsoft.com/office/drawing/2014/main" xmlns="" id="{B3ED4965-BD37-154C-9227-7A730E359FF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567756"/>
            <a:ext cx="8101302" cy="293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91239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07504" y="1052736"/>
            <a:ext cx="8496944" cy="5421216"/>
          </a:xfrm>
        </p:spPr>
        <p:txBody>
          <a:bodyPr/>
          <a:lstStyle/>
          <a:p>
            <a:pPr marL="0" indent="0" algn="ctr">
              <a:buNone/>
            </a:pPr>
            <a:r>
              <a:rPr lang="pl-PL" b="1" dirty="0">
                <a:solidFill>
                  <a:srgbClr val="FF0000"/>
                </a:solidFill>
                <a:latin typeface="Calibri" panose="020F0502020204030204" pitchFamily="34" charset="0"/>
                <a:cs typeface="Calibri" panose="020F0502020204030204" pitchFamily="34" charset="0"/>
              </a:rPr>
              <a:t>Co bardziej motywuje?</a:t>
            </a:r>
          </a:p>
          <a:p>
            <a:pPr marL="0" indent="0" algn="ctr">
              <a:spcBef>
                <a:spcPts val="0"/>
              </a:spcBef>
              <a:buNone/>
            </a:pPr>
            <a:r>
              <a:rPr lang="pl-PL" b="1" dirty="0"/>
              <a:t>Pokazywanie możliwości spełnienia marzeń?</a:t>
            </a:r>
            <a:br>
              <a:rPr lang="pl-PL" b="1" dirty="0"/>
            </a:br>
            <a:r>
              <a:rPr lang="pl-PL" b="1" dirty="0"/>
              <a:t>Analizowanie  przyczyn kryzysu?</a:t>
            </a:r>
            <a:br>
              <a:rPr lang="pl-PL" b="1" dirty="0"/>
            </a:br>
            <a:r>
              <a:rPr lang="pl-PL" b="1" dirty="0"/>
              <a:t>Wskazywanie na to, czego nie zrobiliśmy?</a:t>
            </a:r>
            <a:br>
              <a:rPr lang="pl-PL" b="1" dirty="0"/>
            </a:br>
            <a:r>
              <a:rPr lang="pl-PL" b="1" dirty="0"/>
              <a:t>Wskazywanie na to, co możemy zrobić?</a:t>
            </a:r>
          </a:p>
          <a:p>
            <a:pPr marL="0" indent="0" algn="ctr">
              <a:spcBef>
                <a:spcPts val="0"/>
              </a:spcBef>
              <a:buNone/>
            </a:pPr>
            <a:r>
              <a:rPr lang="pl-PL" b="1" dirty="0"/>
              <a:t>Pokazywanie dotychczasowych osiągnięć? </a:t>
            </a:r>
            <a:br>
              <a:rPr lang="pl-PL" b="1" dirty="0"/>
            </a:br>
            <a:r>
              <a:rPr lang="pl-PL" b="1" dirty="0"/>
              <a:t>Budowanie nadziei?</a:t>
            </a:r>
            <a:br>
              <a:rPr lang="pl-PL" b="1" dirty="0"/>
            </a:br>
            <a:r>
              <a:rPr lang="pl-PL" b="1" dirty="0"/>
              <a:t>Omawianie błędów?</a:t>
            </a:r>
            <a:endParaRPr lang="pl-PL" b="1"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28</a:t>
            </a:fld>
            <a:endParaRPr lang="pl-PL"/>
          </a:p>
        </p:txBody>
      </p:sp>
      <p:pic>
        <p:nvPicPr>
          <p:cNvPr id="5" name="Obraz 4" descr="Obraz zawierający pozujący, osoba, zdjęcie, kobieta&#10;&#10;Opis wygenerowany automatycznie">
            <a:extLst>
              <a:ext uri="{FF2B5EF4-FFF2-40B4-BE49-F238E27FC236}">
                <a16:creationId xmlns:a16="http://schemas.microsoft.com/office/drawing/2014/main" xmlns="" id="{2E6399A3-2B2C-4D1C-9B53-45CCA2A4E3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9976" y="4319502"/>
            <a:ext cx="4572000" cy="2571750"/>
          </a:xfrm>
          <a:prstGeom prst="rect">
            <a:avLst/>
          </a:prstGeom>
        </p:spPr>
      </p:pic>
    </p:spTree>
    <p:extLst>
      <p:ext uri="{BB962C8B-B14F-4D97-AF65-F5344CB8AC3E}">
        <p14:creationId xmlns:p14="http://schemas.microsoft.com/office/powerpoint/2010/main" val="21102158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lstStyle/>
          <a:p>
            <a:pPr marL="0" indent="0" algn="ctr">
              <a:buNone/>
            </a:pPr>
            <a:r>
              <a:rPr lang="pl-PL" b="1" dirty="0">
                <a:solidFill>
                  <a:srgbClr val="FF0000"/>
                </a:solidFill>
                <a:latin typeface="Calibri" panose="020F0502020204030204" pitchFamily="34" charset="0"/>
                <a:cs typeface="Calibri" panose="020F0502020204030204" pitchFamily="34" charset="0"/>
              </a:rPr>
              <a:t>Wisconsin 1982 – eksperyment w kręgielni</a:t>
            </a:r>
          </a:p>
          <a:p>
            <a:pPr marL="0" indent="0" algn="ctr">
              <a:buNone/>
            </a:pPr>
            <a:endParaRPr lang="pl-PL" b="1" dirty="0">
              <a:solidFill>
                <a:srgbClr val="FF0000"/>
              </a:solidFill>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29</a:t>
            </a:fld>
            <a:endParaRPr lang="pl-PL"/>
          </a:p>
        </p:txBody>
      </p:sp>
      <p:pic>
        <p:nvPicPr>
          <p:cNvPr id="4" name="Picture 2" descr="http://makingaustraliahappy.abc.net.au/images/news_happ_ep2_bowling.jpg">
            <a:extLst>
              <a:ext uri="{FF2B5EF4-FFF2-40B4-BE49-F238E27FC236}">
                <a16:creationId xmlns:a16="http://schemas.microsoft.com/office/drawing/2014/main" xmlns="" id="{01A32A4F-3060-974A-9767-16A9C4D769A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2565698"/>
            <a:ext cx="5697819"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972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3</a:t>
            </a:fld>
            <a:endParaRPr lang="pl-PL"/>
          </a:p>
        </p:txBody>
      </p:sp>
      <p:sp>
        <p:nvSpPr>
          <p:cNvPr id="4" name="Symbol zastępczy zawartości 3">
            <a:extLst>
              <a:ext uri="{FF2B5EF4-FFF2-40B4-BE49-F238E27FC236}">
                <a16:creationId xmlns:a16="http://schemas.microsoft.com/office/drawing/2014/main" xmlns="" id="{9524C53F-8292-0849-A862-CE8309284868}"/>
              </a:ext>
            </a:extLst>
          </p:cNvPr>
          <p:cNvSpPr>
            <a:spLocks noGrp="1"/>
          </p:cNvSpPr>
          <p:nvPr>
            <p:ph sz="quarter" idx="1"/>
          </p:nvPr>
        </p:nvSpPr>
        <p:spPr>
          <a:xfrm>
            <a:off x="755576" y="6322100"/>
            <a:ext cx="5976664" cy="504056"/>
          </a:xfrm>
        </p:spPr>
        <p:txBody>
          <a:bodyPr>
            <a:normAutofit fontScale="62500" lnSpcReduction="20000"/>
          </a:bodyPr>
          <a:lstStyle/>
          <a:p>
            <a:pPr marL="0" indent="0" algn="just">
              <a:buNone/>
            </a:pPr>
            <a:r>
              <a:rPr lang="pl-PL" dirty="0"/>
              <a:t>A. Dunajska, D. Dunajska, B. Klein, Asystentura w pomocy społecznej, Wyd. </a:t>
            </a:r>
            <a:r>
              <a:rPr lang="pl-PL" dirty="0" err="1"/>
              <a:t>Verlag</a:t>
            </a:r>
            <a:r>
              <a:rPr lang="pl-PL" dirty="0"/>
              <a:t> </a:t>
            </a:r>
            <a:r>
              <a:rPr lang="pl-PL" dirty="0" err="1"/>
              <a:t>Dashofer</a:t>
            </a:r>
            <a:r>
              <a:rPr lang="pl-PL" dirty="0"/>
              <a:t>, Warszawa, 2011, s. 37 – 38.</a:t>
            </a:r>
          </a:p>
        </p:txBody>
      </p:sp>
      <p:sp>
        <p:nvSpPr>
          <p:cNvPr id="5" name="Prostokąt 4">
            <a:extLst>
              <a:ext uri="{FF2B5EF4-FFF2-40B4-BE49-F238E27FC236}">
                <a16:creationId xmlns:a16="http://schemas.microsoft.com/office/drawing/2014/main" xmlns="" id="{A6AF5FF6-CA9A-014D-94E2-00AA906E624D}"/>
              </a:ext>
            </a:extLst>
          </p:cNvPr>
          <p:cNvSpPr/>
          <p:nvPr/>
        </p:nvSpPr>
        <p:spPr>
          <a:xfrm>
            <a:off x="179512" y="1124744"/>
            <a:ext cx="8559104" cy="2893100"/>
          </a:xfrm>
          <a:prstGeom prst="rect">
            <a:avLst/>
          </a:prstGeom>
        </p:spPr>
        <p:txBody>
          <a:bodyPr wrap="square">
            <a:spAutoFit/>
          </a:bodyPr>
          <a:lstStyle/>
          <a:p>
            <a:r>
              <a:rPr lang="pl-PL" sz="2400" b="1" dirty="0">
                <a:latin typeface="Arial" panose="020B0604020202020204" pitchFamily="34" charset="0"/>
              </a:rPr>
              <a:t>Asystent rodziny</a:t>
            </a:r>
            <a:r>
              <a:rPr lang="pl-PL" sz="2400" dirty="0">
                <a:latin typeface="Arial" panose="020B0604020202020204" pitchFamily="34" charset="0"/>
              </a:rPr>
              <a:t> – osoba przez pewien czas wspierająca </a:t>
            </a:r>
            <a:r>
              <a:rPr lang="pl-PL" sz="2400" dirty="0">
                <a:latin typeface="Arial" panose="020B0604020202020204" pitchFamily="34" charset="0"/>
                <a:hlinkClick r:id="rId3" tooltip="Rodzina (socjologia)">
                  <a:extLst>
                    <a:ext uri="{A12FA001-AC4F-418D-AE19-62706E023703}">
                      <ahyp:hlinkClr xmlns:ahyp="http://schemas.microsoft.com/office/drawing/2018/hyperlinkcolor" xmlns="" val="tx"/>
                    </a:ext>
                  </a:extLst>
                </a:hlinkClick>
              </a:rPr>
              <a:t>rodzinę</a:t>
            </a:r>
            <a:r>
              <a:rPr lang="pl-PL" sz="2400" dirty="0">
                <a:latin typeface="Arial" panose="020B0604020202020204" pitchFamily="34" charset="0"/>
              </a:rPr>
              <a:t>, aby w przyszłości samodzielnie potrafiła pokonywać trudności życiowe, zwłaszcza dotyczące </a:t>
            </a:r>
            <a:r>
              <a:rPr lang="pl-PL" sz="2400" dirty="0">
                <a:latin typeface="Arial" panose="020B0604020202020204" pitchFamily="34" charset="0"/>
                <a:hlinkClick r:id="rId3" tooltip="Opieka">
                  <a:extLst>
                    <a:ext uri="{A12FA001-AC4F-418D-AE19-62706E023703}">
                      <ahyp:hlinkClr xmlns:ahyp="http://schemas.microsoft.com/office/drawing/2018/hyperlinkcolor" xmlns="" val="tx"/>
                    </a:ext>
                  </a:extLst>
                </a:hlinkClick>
              </a:rPr>
              <a:t>opieki</a:t>
            </a:r>
            <a:r>
              <a:rPr lang="pl-PL" sz="2400" dirty="0">
                <a:latin typeface="Arial" panose="020B0604020202020204" pitchFamily="34" charset="0"/>
              </a:rPr>
              <a:t> i </a:t>
            </a:r>
            <a:r>
              <a:rPr lang="pl-PL" sz="2400" dirty="0">
                <a:latin typeface="Arial" panose="020B0604020202020204" pitchFamily="34" charset="0"/>
                <a:hlinkClick r:id="rId3" tooltip="Wychowanie">
                  <a:extLst>
                    <a:ext uri="{A12FA001-AC4F-418D-AE19-62706E023703}">
                      <ahyp:hlinkClr xmlns:ahyp="http://schemas.microsoft.com/office/drawing/2018/hyperlinkcolor" xmlns="" val="tx"/>
                    </a:ext>
                  </a:extLst>
                </a:hlinkClick>
              </a:rPr>
              <a:t>wychowania</a:t>
            </a:r>
            <a:r>
              <a:rPr lang="pl-PL" sz="2400" dirty="0">
                <a:latin typeface="Arial" panose="020B0604020202020204" pitchFamily="34" charset="0"/>
              </a:rPr>
              <a:t> dzieci. </a:t>
            </a:r>
          </a:p>
          <a:p>
            <a:r>
              <a:rPr lang="pl-PL" sz="2400" dirty="0">
                <a:latin typeface="Arial" panose="020B0604020202020204" pitchFamily="34" charset="0"/>
              </a:rPr>
              <a:t>Termin asystent został wyprowadzony od słowa „asysta”, które jest określeniem na osobę towarzyszącą komuś, współobecną, pomagającą, będącą w pogotowiu.</a:t>
            </a:r>
          </a:p>
          <a:p>
            <a:endParaRPr lang="pl-PL" sz="1400" dirty="0">
              <a:latin typeface="Arial" panose="020B0604020202020204" pitchFamily="34" charset="0"/>
            </a:endParaRPr>
          </a:p>
        </p:txBody>
      </p:sp>
      <p:pic>
        <p:nvPicPr>
          <p:cNvPr id="6" name="Obraz 5" descr="Obraz zawierający osoba, wewnątrz, siedzi, tort&#10;&#10;Opis wygenerowany automatycznie">
            <a:extLst>
              <a:ext uri="{FF2B5EF4-FFF2-40B4-BE49-F238E27FC236}">
                <a16:creationId xmlns:a16="http://schemas.microsoft.com/office/drawing/2014/main" xmlns="" id="{F5FB3B24-3F90-4560-A0FD-422DF19A76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8188" y="3905609"/>
            <a:ext cx="4927624" cy="2380042"/>
          </a:xfrm>
          <a:prstGeom prst="rect">
            <a:avLst/>
          </a:prstGeom>
        </p:spPr>
      </p:pic>
    </p:spTree>
    <p:extLst>
      <p:ext uri="{BB962C8B-B14F-4D97-AF65-F5344CB8AC3E}">
        <p14:creationId xmlns:p14="http://schemas.microsoft.com/office/powerpoint/2010/main" val="219123598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268760"/>
            <a:ext cx="7671816" cy="5205192"/>
          </a:xfrm>
        </p:spPr>
        <p:txBody>
          <a:bodyPr/>
          <a:lstStyle/>
          <a:p>
            <a:pPr marL="0" indent="0" algn="ctr">
              <a:buNone/>
            </a:pPr>
            <a:r>
              <a:rPr lang="pl-PL" b="1" dirty="0">
                <a:solidFill>
                  <a:srgbClr val="FF0000"/>
                </a:solidFill>
              </a:rPr>
              <a:t>Założenia tradycyjnej pracy socjalnej</a:t>
            </a:r>
          </a:p>
          <a:p>
            <a:pPr>
              <a:spcAft>
                <a:spcPts val="600"/>
              </a:spcAft>
            </a:pPr>
            <a:r>
              <a:rPr lang="pl-PL" dirty="0"/>
              <a:t>Korekcja deficytów, skupianie się na problemach</a:t>
            </a:r>
          </a:p>
          <a:p>
            <a:pPr>
              <a:spcAft>
                <a:spcPts val="600"/>
              </a:spcAft>
            </a:pPr>
            <a:r>
              <a:rPr lang="pl-PL" dirty="0"/>
              <a:t>Pomagający jest osobą kluczową, odpowiedzialną za interpretację problemu, znalezienie przyczyn, a następnie dostosowanie technik „interwencji” do problemu</a:t>
            </a:r>
          </a:p>
          <a:p>
            <a:pPr>
              <a:spcAft>
                <a:spcPts val="600"/>
              </a:spcAft>
            </a:pPr>
            <a:endParaRPr lang="pl-PL" dirty="0"/>
          </a:p>
          <a:p>
            <a:pPr marL="0" indent="0" algn="ctr">
              <a:buNone/>
            </a:pPr>
            <a:endParaRPr lang="pl-PL" b="1" dirty="0">
              <a:solidFill>
                <a:srgbClr val="FF0000"/>
              </a:solidFill>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30</a:t>
            </a:fld>
            <a:endParaRPr lang="pl-PL"/>
          </a:p>
        </p:txBody>
      </p:sp>
      <p:graphicFrame>
        <p:nvGraphicFramePr>
          <p:cNvPr id="8" name="Diagram 7">
            <a:extLst>
              <a:ext uri="{FF2B5EF4-FFF2-40B4-BE49-F238E27FC236}">
                <a16:creationId xmlns:a16="http://schemas.microsoft.com/office/drawing/2014/main" xmlns="" id="{D23E5D9D-7508-DE48-8CA4-AE95A9EC7FB7}"/>
              </a:ext>
            </a:extLst>
          </p:cNvPr>
          <p:cNvGraphicFramePr/>
          <p:nvPr>
            <p:extLst>
              <p:ext uri="{D42A27DB-BD31-4B8C-83A1-F6EECF244321}">
                <p14:modId xmlns:p14="http://schemas.microsoft.com/office/powerpoint/2010/main" val="3193469137"/>
              </p:ext>
            </p:extLst>
          </p:nvPr>
        </p:nvGraphicFramePr>
        <p:xfrm>
          <a:off x="457200" y="3573016"/>
          <a:ext cx="7671816" cy="2721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4430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07504" y="1268760"/>
            <a:ext cx="8631112" cy="5205192"/>
          </a:xfrm>
        </p:spPr>
        <p:txBody>
          <a:bodyPr/>
          <a:lstStyle/>
          <a:p>
            <a:pPr marL="0" indent="0" algn="ctr">
              <a:buNone/>
            </a:pPr>
            <a:r>
              <a:rPr lang="pl-PL" b="1" dirty="0">
                <a:solidFill>
                  <a:srgbClr val="FF0000"/>
                </a:solidFill>
              </a:rPr>
              <a:t>Praca socjalna według Międzynarodowej Federacji Pracowników Socjalnych – 2000</a:t>
            </a:r>
          </a:p>
          <a:p>
            <a:pPr>
              <a:spcAft>
                <a:spcPts val="600"/>
              </a:spcAft>
            </a:pPr>
            <a:endParaRPr lang="pl-PL" dirty="0"/>
          </a:p>
          <a:p>
            <a:r>
              <a:rPr lang="pl-PL" dirty="0"/>
              <a:t>Wzmacnianie zmiany</a:t>
            </a:r>
          </a:p>
          <a:p>
            <a:r>
              <a:rPr lang="pl-PL" dirty="0"/>
              <a:t>Rozwiązywanie problemów w relacjach</a:t>
            </a:r>
          </a:p>
          <a:p>
            <a:r>
              <a:rPr lang="pl-PL" b="1" dirty="0"/>
              <a:t>Wzmacnianie potencjału</a:t>
            </a:r>
          </a:p>
          <a:p>
            <a:r>
              <a:rPr lang="pl-PL" dirty="0"/>
              <a:t>Wyzwalanie ludzi do wzbogacania ich dobrostanu</a:t>
            </a:r>
          </a:p>
          <a:p>
            <a:endParaRPr lang="pl-PL" b="1" dirty="0">
              <a:solidFill>
                <a:srgbClr val="FF0000"/>
              </a:solidFill>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31</a:t>
            </a:fld>
            <a:endParaRPr lang="pl-PL"/>
          </a:p>
        </p:txBody>
      </p:sp>
      <p:pic>
        <p:nvPicPr>
          <p:cNvPr id="5" name="Picture 2" descr="http://profile.ak.fbcdn.net/hprofile-ak-snc4/50352_159001600035_5581537_n.jpg">
            <a:extLst>
              <a:ext uri="{FF2B5EF4-FFF2-40B4-BE49-F238E27FC236}">
                <a16:creationId xmlns:a16="http://schemas.microsoft.com/office/drawing/2014/main" xmlns="" id="{32384396-DF84-364A-9E53-43FA751B32B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31840" y="4383104"/>
            <a:ext cx="2642460" cy="21007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1820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79512" y="1268760"/>
            <a:ext cx="5256583" cy="5400600"/>
          </a:xfrm>
        </p:spPr>
        <p:txBody>
          <a:bodyPr>
            <a:normAutofit/>
          </a:bodyPr>
          <a:lstStyle/>
          <a:p>
            <a:pPr marL="182563" indent="0">
              <a:buNone/>
            </a:pPr>
            <a:r>
              <a:rPr lang="pl-PL" altLang="pl-PL" sz="2000" dirty="0"/>
              <a:t>Badania skuteczności działań na rzecz dzieci i rodzin (</a:t>
            </a:r>
            <a:r>
              <a:rPr lang="pl-PL" altLang="pl-PL" sz="2000" dirty="0" err="1"/>
              <a:t>Wampold</a:t>
            </a:r>
            <a:r>
              <a:rPr lang="pl-PL" altLang="pl-PL" sz="2000" dirty="0"/>
              <a:t> i Lambert). Skuteczność zależy od:</a:t>
            </a:r>
          </a:p>
          <a:p>
            <a:pPr marL="182563" indent="0">
              <a:buNone/>
            </a:pPr>
            <a:endParaRPr lang="pl-PL" altLang="pl-PL" sz="2000" dirty="0"/>
          </a:p>
          <a:p>
            <a:pPr marL="182563" indent="0">
              <a:buNone/>
            </a:pPr>
            <a:r>
              <a:rPr lang="pl-PL" altLang="pl-PL" sz="2000" dirty="0"/>
              <a:t>15 % - dobór terapii, </a:t>
            </a:r>
          </a:p>
          <a:p>
            <a:pPr marL="182563" indent="0">
              <a:buNone/>
            </a:pPr>
            <a:r>
              <a:rPr lang="pl-PL" altLang="pl-PL" sz="2000" dirty="0"/>
              <a:t>40 % - przypadkowe wydarzenia</a:t>
            </a:r>
          </a:p>
          <a:p>
            <a:pPr marL="182563" indent="0">
              <a:buNone/>
            </a:pPr>
            <a:r>
              <a:rPr lang="pl-PL" altLang="pl-PL" sz="2000" b="1" dirty="0">
                <a:solidFill>
                  <a:srgbClr val="E46C0A"/>
                </a:solidFill>
                <a:ea typeface="Calibri" charset="0"/>
                <a:cs typeface="Calibri" charset="0"/>
              </a:rPr>
              <a:t>45 % </a:t>
            </a:r>
            <a:r>
              <a:rPr lang="pl-PL" altLang="pl-PL" sz="2000" b="1" dirty="0"/>
              <a:t>- przeświadczenie klienta, że  pomagający jest osobą ciepłą, rozumiejącą, akceptującą</a:t>
            </a:r>
          </a:p>
          <a:p>
            <a:pPr marL="182563" indent="0">
              <a:buNone/>
            </a:pPr>
            <a:r>
              <a:rPr lang="pl-PL" altLang="pl-PL" sz="2000" b="1" dirty="0">
                <a:solidFill>
                  <a:srgbClr val="E46C0A"/>
                </a:solidFill>
                <a:ea typeface="Calibri" charset="0"/>
                <a:cs typeface="Calibri" charset="0"/>
              </a:rPr>
              <a:t>	</a:t>
            </a:r>
          </a:p>
          <a:p>
            <a:pPr marL="182563" indent="0">
              <a:buNone/>
            </a:pPr>
            <a:r>
              <a:rPr lang="pl-PL" altLang="pl-PL" sz="2000" b="1" dirty="0">
                <a:solidFill>
                  <a:srgbClr val="E46C0A"/>
                </a:solidFill>
                <a:ea typeface="Calibri" charset="0"/>
                <a:cs typeface="Calibri" charset="0"/>
              </a:rPr>
              <a:t>	</a:t>
            </a:r>
            <a:r>
              <a:rPr lang="pl-PL" altLang="pl-PL" sz="2000" b="1" dirty="0">
                <a:solidFill>
                  <a:srgbClr val="FF0000"/>
                </a:solidFill>
                <a:ea typeface="Calibri" charset="0"/>
                <a:cs typeface="Calibri" charset="0"/>
              </a:rPr>
              <a:t>Ważne jest osobiste zaangażowanie pomagającego, autentyczność, szczerość, empatia.</a:t>
            </a:r>
          </a:p>
        </p:txBody>
      </p:sp>
      <p:sp>
        <p:nvSpPr>
          <p:cNvPr id="3" name="Symbol zastępczy numeru slajdu 2"/>
          <p:cNvSpPr>
            <a:spLocks noGrp="1"/>
          </p:cNvSpPr>
          <p:nvPr>
            <p:ph type="sldNum" sz="quarter" idx="15"/>
          </p:nvPr>
        </p:nvSpPr>
        <p:spPr/>
        <p:txBody>
          <a:bodyPr/>
          <a:lstStyle/>
          <a:p>
            <a:fld id="{37F9822B-69A1-411A-A71A-36C458F40124}" type="slidenum">
              <a:rPr lang="pl-PL" smtClean="0"/>
              <a:t>32</a:t>
            </a:fld>
            <a:endParaRPr lang="pl-PL"/>
          </a:p>
        </p:txBody>
      </p:sp>
      <p:pic>
        <p:nvPicPr>
          <p:cNvPr id="5" name="Obraz 4" descr="Obraz zawierający osoba, podłoże, wewnątrz, siedzi&#10;&#10;Opis wygenerowany automatycznie">
            <a:extLst>
              <a:ext uri="{FF2B5EF4-FFF2-40B4-BE49-F238E27FC236}">
                <a16:creationId xmlns:a16="http://schemas.microsoft.com/office/drawing/2014/main" xmlns="" id="{BEA7246B-70B8-4E27-BFB4-1DF134526B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20072" y="1986559"/>
            <a:ext cx="3314649" cy="3314649"/>
          </a:xfrm>
          <a:prstGeom prst="rect">
            <a:avLst/>
          </a:prstGeom>
        </p:spPr>
      </p:pic>
    </p:spTree>
    <p:extLst>
      <p:ext uri="{BB962C8B-B14F-4D97-AF65-F5344CB8AC3E}">
        <p14:creationId xmlns:p14="http://schemas.microsoft.com/office/powerpoint/2010/main" val="8435401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268760"/>
            <a:ext cx="4762871" cy="5400600"/>
          </a:xfrm>
        </p:spPr>
        <p:txBody>
          <a:bodyPr>
            <a:normAutofit/>
          </a:bodyPr>
          <a:lstStyle/>
          <a:p>
            <a:pPr marL="0" indent="0">
              <a:buNone/>
            </a:pPr>
            <a:r>
              <a:rPr lang="pl-PL" sz="2000" b="1" dirty="0">
                <a:solidFill>
                  <a:srgbClr val="FF0000"/>
                </a:solidFill>
              </a:rPr>
              <a:t>Steve de </a:t>
            </a:r>
            <a:r>
              <a:rPr lang="pl-PL" sz="2000" b="1" dirty="0" err="1">
                <a:solidFill>
                  <a:srgbClr val="FF0000"/>
                </a:solidFill>
              </a:rPr>
              <a:t>Shazer</a:t>
            </a:r>
            <a:r>
              <a:rPr lang="pl-PL" sz="2000" b="1" dirty="0">
                <a:solidFill>
                  <a:srgbClr val="FF0000"/>
                </a:solidFill>
              </a:rPr>
              <a:t> i </a:t>
            </a:r>
            <a:r>
              <a:rPr lang="pl-PL" sz="2000" b="1" dirty="0" err="1">
                <a:solidFill>
                  <a:srgbClr val="FF0000"/>
                </a:solidFill>
              </a:rPr>
              <a:t>Insoo</a:t>
            </a:r>
            <a:r>
              <a:rPr lang="pl-PL" sz="2000" b="1" dirty="0">
                <a:solidFill>
                  <a:srgbClr val="FF0000"/>
                </a:solidFill>
              </a:rPr>
              <a:t> Kim Berg</a:t>
            </a:r>
          </a:p>
          <a:p>
            <a:pPr>
              <a:buFont typeface="Wingdings" panose="05000000000000000000" pitchFamily="2" charset="2"/>
              <a:buChar char="§"/>
            </a:pPr>
            <a:r>
              <a:rPr lang="pl-PL" sz="2000" dirty="0"/>
              <a:t>Twórcy Ośrodka Terapii Krótkoterminowej w </a:t>
            </a:r>
            <a:r>
              <a:rPr lang="pl-PL" sz="2000" dirty="0" err="1"/>
              <a:t>Milwakee</a:t>
            </a:r>
            <a:r>
              <a:rPr lang="pl-PL" sz="2000" dirty="0"/>
              <a:t> (USA) – lata 80-te xx wieku</a:t>
            </a:r>
          </a:p>
          <a:p>
            <a:pPr>
              <a:buFont typeface="Wingdings" panose="05000000000000000000" pitchFamily="2" charset="2"/>
              <a:buChar char="§"/>
            </a:pPr>
            <a:r>
              <a:rPr lang="pl-PL" sz="2000" dirty="0"/>
              <a:t>De </a:t>
            </a:r>
            <a:r>
              <a:rPr lang="pl-PL" sz="2000" dirty="0" err="1"/>
              <a:t>Shazer</a:t>
            </a:r>
            <a:r>
              <a:rPr lang="pl-PL" sz="2000" dirty="0"/>
              <a:t> był muzykiem </a:t>
            </a:r>
          </a:p>
          <a:p>
            <a:pPr marL="0" indent="0">
              <a:buNone/>
            </a:pPr>
            <a:r>
              <a:rPr lang="pl-PL" sz="2000" dirty="0"/>
              <a:t>   i psychoterapeutą</a:t>
            </a:r>
          </a:p>
          <a:p>
            <a:pPr>
              <a:buFont typeface="Wingdings" panose="05000000000000000000" pitchFamily="2" charset="2"/>
              <a:buChar char="§"/>
            </a:pPr>
            <a:r>
              <a:rPr lang="pl-PL" sz="2000" dirty="0" err="1"/>
              <a:t>Insoo</a:t>
            </a:r>
            <a:r>
              <a:rPr lang="pl-PL" sz="2000" dirty="0"/>
              <a:t> Kim Berg, jego żona</a:t>
            </a:r>
          </a:p>
          <a:p>
            <a:pPr marL="0" indent="0">
              <a:buNone/>
            </a:pPr>
            <a:r>
              <a:rPr lang="pl-PL" sz="2000" dirty="0"/>
              <a:t>   była psychoterapeutką i</a:t>
            </a:r>
          </a:p>
          <a:p>
            <a:pPr marL="0" indent="0">
              <a:buNone/>
            </a:pPr>
            <a:r>
              <a:rPr lang="pl-PL" sz="2000" dirty="0"/>
              <a:t>   </a:t>
            </a:r>
            <a:r>
              <a:rPr lang="pl-PL" sz="2000" dirty="0" err="1"/>
              <a:t>superwizorką</a:t>
            </a:r>
            <a:endParaRPr lang="pl-PL" sz="2000" dirty="0"/>
          </a:p>
          <a:p>
            <a:pPr>
              <a:buFont typeface="Wingdings" panose="05000000000000000000" pitchFamily="2" charset="2"/>
              <a:buChar char="§"/>
            </a:pPr>
            <a:r>
              <a:rPr lang="pl-PL" sz="2000" dirty="0"/>
              <a:t>Wywarli ogromny wpływ</a:t>
            </a:r>
          </a:p>
          <a:p>
            <a:pPr marL="0" indent="0">
              <a:buNone/>
            </a:pPr>
            <a:r>
              <a:rPr lang="pl-PL" sz="2000" dirty="0"/>
              <a:t>   na rozwój podejścia </a:t>
            </a:r>
          </a:p>
          <a:p>
            <a:pPr marL="0" indent="0">
              <a:buNone/>
            </a:pPr>
            <a:r>
              <a:rPr lang="pl-PL" sz="2000" dirty="0"/>
              <a:t>   skupionego na </a:t>
            </a:r>
          </a:p>
          <a:p>
            <a:pPr marL="0" indent="0">
              <a:buNone/>
            </a:pPr>
            <a:r>
              <a:rPr lang="pl-PL" sz="2000" dirty="0"/>
              <a:t>   rozwiązaniach</a:t>
            </a:r>
          </a:p>
          <a:p>
            <a:pPr marL="0" indent="0">
              <a:buNone/>
            </a:pPr>
            <a:r>
              <a:rPr lang="pl-PL" sz="2000" b="1" dirty="0">
                <a:solidFill>
                  <a:srgbClr val="FF0000"/>
                </a:solidFill>
              </a:rPr>
              <a:t> </a:t>
            </a:r>
            <a:endParaRPr lang="pl-PL" sz="2000" b="1"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33</a:t>
            </a:fld>
            <a:endParaRPr lang="pl-PL"/>
          </a:p>
        </p:txBody>
      </p:sp>
      <p:pic>
        <p:nvPicPr>
          <p:cNvPr id="6" name="Picture 2" descr="D:\Users\K3\KOPIA _ TOSHIBA\Pulpit\Steve_Insoo.bmp">
            <a:extLst>
              <a:ext uri="{FF2B5EF4-FFF2-40B4-BE49-F238E27FC236}">
                <a16:creationId xmlns:a16="http://schemas.microsoft.com/office/drawing/2014/main" xmlns="" id="{EDC05CE9-6C37-DC4C-89ED-0EC4C7CCF8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7622" y="1844824"/>
            <a:ext cx="3707905" cy="37601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35413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79512" y="1052736"/>
            <a:ext cx="8640960" cy="5616624"/>
          </a:xfrm>
        </p:spPr>
        <p:txBody>
          <a:bodyPr>
            <a:normAutofit/>
          </a:bodyPr>
          <a:lstStyle/>
          <a:p>
            <a:pPr marL="0" indent="0">
              <a:spcBef>
                <a:spcPts val="0"/>
              </a:spcBef>
              <a:buNone/>
            </a:pPr>
            <a:r>
              <a:rPr lang="pl-PL" sz="2000" b="1" dirty="0">
                <a:solidFill>
                  <a:srgbClr val="FF0000"/>
                </a:solidFill>
              </a:rPr>
              <a:t>  „Zasady” Steve de </a:t>
            </a:r>
            <a:r>
              <a:rPr lang="pl-PL" sz="2000" b="1" dirty="0" err="1">
                <a:solidFill>
                  <a:srgbClr val="FF0000"/>
                </a:solidFill>
              </a:rPr>
              <a:t>Shazer’a</a:t>
            </a:r>
            <a:endParaRPr lang="pl-PL" sz="2000" b="1" dirty="0"/>
          </a:p>
          <a:p>
            <a:pPr>
              <a:spcBef>
                <a:spcPts val="0"/>
              </a:spcBef>
            </a:pPr>
            <a:r>
              <a:rPr lang="pl-PL" sz="2000" b="1" dirty="0"/>
              <a:t>Jeżeli  coś działa, nie zmieniaj tego</a:t>
            </a:r>
          </a:p>
          <a:p>
            <a:pPr>
              <a:spcBef>
                <a:spcPts val="0"/>
              </a:spcBef>
            </a:pPr>
            <a:r>
              <a:rPr lang="pl-PL" sz="2000" b="1" dirty="0"/>
              <a:t>Jeżeli coś nie działa, zrób coś innego</a:t>
            </a:r>
          </a:p>
          <a:p>
            <a:pPr>
              <a:spcBef>
                <a:spcPts val="0"/>
              </a:spcBef>
            </a:pPr>
            <a:r>
              <a:rPr lang="pl-PL" sz="2000" b="1" dirty="0"/>
              <a:t>Znajdź wyjątki w problemie</a:t>
            </a:r>
          </a:p>
          <a:p>
            <a:pPr>
              <a:spcBef>
                <a:spcPts val="0"/>
              </a:spcBef>
            </a:pPr>
            <a:r>
              <a:rPr lang="pl-PL" sz="2000" b="1" dirty="0"/>
              <a:t>Zmiana jest nieunikniona</a:t>
            </a:r>
          </a:p>
          <a:p>
            <a:pPr>
              <a:spcBef>
                <a:spcPts val="0"/>
              </a:spcBef>
            </a:pPr>
            <a:r>
              <a:rPr lang="pl-PL" sz="2000" b="1" dirty="0"/>
              <a:t>Potrzebna jest tylko mała zmiana.</a:t>
            </a:r>
          </a:p>
          <a:p>
            <a:pPr lvl="0">
              <a:spcBef>
                <a:spcPts val="0"/>
              </a:spcBef>
            </a:pPr>
            <a:r>
              <a:rPr lang="pl-PL" sz="2000" b="1" dirty="0"/>
              <a:t>Większość klientów już posiada zasoby potrzebne do zmiany. </a:t>
            </a:r>
          </a:p>
          <a:p>
            <a:pPr lvl="0">
              <a:spcBef>
                <a:spcPts val="0"/>
              </a:spcBef>
            </a:pPr>
            <a:r>
              <a:rPr lang="pl-PL" sz="2000" b="1" dirty="0"/>
              <a:t>Problemy to nieskuteczne próby radzenia sobie z trudnościami.</a:t>
            </a:r>
          </a:p>
          <a:p>
            <a:pPr marL="0" indent="0">
              <a:buNone/>
            </a:pPr>
            <a:r>
              <a:rPr lang="pl-PL" sz="2000" b="1" dirty="0">
                <a:solidFill>
                  <a:srgbClr val="FF0000"/>
                </a:solidFill>
              </a:rPr>
              <a:t> </a:t>
            </a:r>
            <a:endParaRPr lang="pl-PL" sz="2000" b="1"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34</a:t>
            </a:fld>
            <a:endParaRPr lang="pl-PL"/>
          </a:p>
        </p:txBody>
      </p:sp>
      <p:pic>
        <p:nvPicPr>
          <p:cNvPr id="6" name="Obraz 5" descr="Obraz zawierający zewnętrzne, niebo&#10;&#10;Opis wygenerowany automatycznie">
            <a:extLst>
              <a:ext uri="{FF2B5EF4-FFF2-40B4-BE49-F238E27FC236}">
                <a16:creationId xmlns:a16="http://schemas.microsoft.com/office/drawing/2014/main" xmlns="" id="{1D5F8D46-DE8C-4109-85B0-0726DAD649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62508" y="3910539"/>
            <a:ext cx="4418983" cy="2947461"/>
          </a:xfrm>
          <a:prstGeom prst="rect">
            <a:avLst/>
          </a:prstGeom>
        </p:spPr>
      </p:pic>
    </p:spTree>
    <p:extLst>
      <p:ext uri="{BB962C8B-B14F-4D97-AF65-F5344CB8AC3E}">
        <p14:creationId xmlns:p14="http://schemas.microsoft.com/office/powerpoint/2010/main" val="24368455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268760"/>
            <a:ext cx="8147248" cy="5400600"/>
          </a:xfrm>
        </p:spPr>
        <p:txBody>
          <a:bodyPr>
            <a:normAutofit/>
          </a:bodyPr>
          <a:lstStyle/>
          <a:p>
            <a:pPr marL="0" indent="0">
              <a:spcBef>
                <a:spcPts val="0"/>
              </a:spcBef>
              <a:buNone/>
            </a:pPr>
            <a:r>
              <a:rPr lang="pl-PL" sz="2000" b="1" dirty="0">
                <a:solidFill>
                  <a:srgbClr val="FF0000"/>
                </a:solidFill>
              </a:rPr>
              <a:t>Rodzaje pytań podejścia </a:t>
            </a:r>
            <a:br>
              <a:rPr lang="pl-PL" sz="2000" b="1" dirty="0">
                <a:solidFill>
                  <a:srgbClr val="FF0000"/>
                </a:solidFill>
              </a:rPr>
            </a:br>
            <a:r>
              <a:rPr lang="pl-PL" sz="2000" b="1" dirty="0">
                <a:solidFill>
                  <a:srgbClr val="FF0000"/>
                </a:solidFill>
              </a:rPr>
              <a:t>skupionego na rozwiązaniach</a:t>
            </a:r>
          </a:p>
          <a:p>
            <a:pPr marL="0" indent="0">
              <a:spcBef>
                <a:spcPts val="0"/>
              </a:spcBef>
              <a:buNone/>
            </a:pPr>
            <a:endParaRPr lang="pl-PL" sz="2000" b="1" dirty="0"/>
          </a:p>
          <a:p>
            <a:pPr marL="0" lvl="0" indent="0">
              <a:lnSpc>
                <a:spcPct val="120000"/>
              </a:lnSpc>
              <a:spcBef>
                <a:spcPts val="0"/>
              </a:spcBef>
              <a:buNone/>
            </a:pPr>
            <a:r>
              <a:rPr lang="pl-PL" sz="2000" b="1" dirty="0"/>
              <a:t>1. Pytania o zmiany, o osiągnięcia</a:t>
            </a:r>
          </a:p>
          <a:p>
            <a:pPr marL="0" lvl="0" indent="0">
              <a:lnSpc>
                <a:spcPct val="120000"/>
              </a:lnSpc>
              <a:spcBef>
                <a:spcPts val="0"/>
              </a:spcBef>
              <a:buNone/>
            </a:pPr>
            <a:r>
              <a:rPr lang="pl-PL" sz="2000" b="1" dirty="0"/>
              <a:t>2. Pytanie o cel (w tym marzenia)</a:t>
            </a:r>
          </a:p>
          <a:p>
            <a:pPr marL="0" lvl="0" indent="0">
              <a:lnSpc>
                <a:spcPct val="120000"/>
              </a:lnSpc>
              <a:spcBef>
                <a:spcPts val="0"/>
              </a:spcBef>
              <a:buNone/>
            </a:pPr>
            <a:r>
              <a:rPr lang="pl-PL" sz="2000" b="1" dirty="0"/>
              <a:t>3. Pytania „co jeszcze?”</a:t>
            </a:r>
          </a:p>
          <a:p>
            <a:pPr marL="0" indent="0">
              <a:lnSpc>
                <a:spcPct val="120000"/>
              </a:lnSpc>
              <a:spcBef>
                <a:spcPts val="0"/>
              </a:spcBef>
              <a:buNone/>
            </a:pPr>
            <a:r>
              <a:rPr lang="pl-PL" sz="2000" b="1" dirty="0"/>
              <a:t>4. Pytania o wyjątki</a:t>
            </a:r>
          </a:p>
          <a:p>
            <a:pPr marL="0" lvl="0" indent="0">
              <a:lnSpc>
                <a:spcPct val="120000"/>
              </a:lnSpc>
              <a:spcBef>
                <a:spcPts val="0"/>
              </a:spcBef>
              <a:buNone/>
            </a:pPr>
            <a:r>
              <a:rPr lang="pl-PL" sz="2000" b="1" dirty="0"/>
              <a:t>5. Pytania skalujące</a:t>
            </a:r>
          </a:p>
          <a:p>
            <a:pPr marL="0" indent="0">
              <a:lnSpc>
                <a:spcPct val="120000"/>
              </a:lnSpc>
              <a:spcBef>
                <a:spcPts val="0"/>
              </a:spcBef>
              <a:buNone/>
            </a:pPr>
            <a:r>
              <a:rPr lang="pl-PL" sz="2000" b="1" dirty="0"/>
              <a:t>6. Pytania o umiejętności (kompetencje) </a:t>
            </a:r>
          </a:p>
          <a:p>
            <a:pPr marL="0" indent="0" algn="ctr">
              <a:buNone/>
            </a:pPr>
            <a:r>
              <a:rPr lang="pl-PL" sz="2000" b="1" dirty="0"/>
              <a:t>Zwykle pytania zaczynają się od „co?” i „jak?”</a:t>
            </a:r>
          </a:p>
          <a:p>
            <a:pPr marL="0" indent="0">
              <a:spcBef>
                <a:spcPts val="0"/>
              </a:spcBef>
              <a:buNone/>
            </a:pPr>
            <a:endParaRPr lang="pl-PL" sz="2000" b="1" dirty="0"/>
          </a:p>
          <a:p>
            <a:pPr marL="0" indent="0">
              <a:buNone/>
            </a:pPr>
            <a:r>
              <a:rPr lang="pl-PL" sz="2000" b="1" dirty="0">
                <a:solidFill>
                  <a:srgbClr val="FF0000"/>
                </a:solidFill>
              </a:rPr>
              <a:t> </a:t>
            </a:r>
            <a:endParaRPr lang="pl-PL" sz="2000" b="1"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35</a:t>
            </a:fld>
            <a:endParaRPr lang="pl-PL"/>
          </a:p>
        </p:txBody>
      </p:sp>
      <p:pic>
        <p:nvPicPr>
          <p:cNvPr id="6" name="Picture 2" descr="http://www.sativex.co.uk/data/image/outcome-measures.jpg">
            <a:extLst>
              <a:ext uri="{FF2B5EF4-FFF2-40B4-BE49-F238E27FC236}">
                <a16:creationId xmlns:a16="http://schemas.microsoft.com/office/drawing/2014/main" xmlns="" id="{26D6F0A0-401A-AB4F-B807-F8F9AA17612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276" y="4970338"/>
            <a:ext cx="7650395" cy="1527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37918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268760"/>
            <a:ext cx="8147248" cy="5400600"/>
          </a:xfrm>
        </p:spPr>
        <p:txBody>
          <a:bodyPr>
            <a:normAutofit/>
          </a:bodyPr>
          <a:lstStyle/>
          <a:p>
            <a:pPr marL="0" indent="0" algn="ctr">
              <a:spcBef>
                <a:spcPts val="0"/>
              </a:spcBef>
              <a:buNone/>
            </a:pPr>
            <a:r>
              <a:rPr lang="pl-PL" sz="2000" b="1" dirty="0">
                <a:solidFill>
                  <a:srgbClr val="FF0000"/>
                </a:solidFill>
              </a:rPr>
              <a:t>Zadawanie pytań i tworzenie obrazu zmiany</a:t>
            </a:r>
          </a:p>
          <a:p>
            <a:pPr marL="0" indent="0">
              <a:spcBef>
                <a:spcPts val="0"/>
              </a:spcBef>
              <a:buNone/>
            </a:pPr>
            <a:endParaRPr lang="pl-PL" sz="2000" b="1" dirty="0"/>
          </a:p>
          <a:p>
            <a:pPr>
              <a:spcBef>
                <a:spcPts val="0"/>
              </a:spcBef>
            </a:pPr>
            <a:r>
              <a:rPr lang="pl-PL" sz="2000" b="1" dirty="0"/>
              <a:t>Możliwe rozwiązania</a:t>
            </a:r>
          </a:p>
          <a:p>
            <a:pPr>
              <a:spcBef>
                <a:spcPts val="0"/>
              </a:spcBef>
            </a:pPr>
            <a:r>
              <a:rPr lang="pl-PL" sz="2000" b="1" dirty="0"/>
              <a:t>Marzenia, cele</a:t>
            </a:r>
          </a:p>
          <a:p>
            <a:pPr>
              <a:spcBef>
                <a:spcPts val="0"/>
              </a:spcBef>
            </a:pPr>
            <a:r>
              <a:rPr lang="pl-PL" sz="2000" b="1" dirty="0"/>
              <a:t>Wyjątki</a:t>
            </a:r>
          </a:p>
          <a:p>
            <a:pPr>
              <a:spcBef>
                <a:spcPts val="0"/>
              </a:spcBef>
            </a:pPr>
            <a:r>
              <a:rPr lang="pl-PL" sz="2000" b="1" dirty="0"/>
              <a:t>Zasoby, kompetencje, mocne strony</a:t>
            </a:r>
          </a:p>
          <a:p>
            <a:pPr>
              <a:spcBef>
                <a:spcPts val="0"/>
              </a:spcBef>
            </a:pPr>
            <a:r>
              <a:rPr lang="pl-PL" sz="2000" b="1" dirty="0"/>
              <a:t>Ulubione zajęcia</a:t>
            </a:r>
          </a:p>
          <a:p>
            <a:pPr>
              <a:spcBef>
                <a:spcPts val="0"/>
              </a:spcBef>
            </a:pPr>
            <a:r>
              <a:rPr lang="pl-PL" sz="2000" b="1" dirty="0"/>
              <a:t>Tworzenie wizji zmienionej sytuacji</a:t>
            </a:r>
          </a:p>
          <a:p>
            <a:pPr>
              <a:spcBef>
                <a:spcPts val="0"/>
              </a:spcBef>
            </a:pPr>
            <a:r>
              <a:rPr lang="pl-PL" sz="2000" b="1" dirty="0"/>
              <a:t>Planowanie pierwszego kroku</a:t>
            </a:r>
          </a:p>
          <a:p>
            <a:pPr>
              <a:spcBef>
                <a:spcPts val="0"/>
              </a:spcBef>
            </a:pPr>
            <a:endParaRPr lang="pl-PL" sz="2000" b="1" dirty="0"/>
          </a:p>
          <a:p>
            <a:pPr marL="0" indent="0" algn="ctr">
              <a:spcBef>
                <a:spcPts val="0"/>
              </a:spcBef>
              <a:buNone/>
            </a:pPr>
            <a:r>
              <a:rPr lang="pl-PL" sz="2000" b="1" dirty="0"/>
              <a:t>NAWET JEDEN MAŁY KROK ZBLIŻA NAS DO CELU!</a:t>
            </a:r>
          </a:p>
          <a:p>
            <a:pPr marL="0" lvl="0" indent="0">
              <a:lnSpc>
                <a:spcPct val="120000"/>
              </a:lnSpc>
              <a:spcBef>
                <a:spcPts val="0"/>
              </a:spcBef>
              <a:buNone/>
            </a:pPr>
            <a:endParaRPr lang="pl-PL" sz="2000" b="1" dirty="0"/>
          </a:p>
          <a:p>
            <a:pPr marL="0" indent="0">
              <a:buNone/>
            </a:pPr>
            <a:r>
              <a:rPr lang="pl-PL" sz="2000" b="1" dirty="0">
                <a:solidFill>
                  <a:srgbClr val="FF0000"/>
                </a:solidFill>
              </a:rPr>
              <a:t> </a:t>
            </a:r>
            <a:endParaRPr lang="pl-PL" sz="2000" b="1"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36</a:t>
            </a:fld>
            <a:endParaRPr lang="pl-PL"/>
          </a:p>
        </p:txBody>
      </p:sp>
      <p:pic>
        <p:nvPicPr>
          <p:cNvPr id="5" name="Picture 2" descr="C:\Users\Admin\Desktop\goals.jpg">
            <a:extLst>
              <a:ext uri="{FF2B5EF4-FFF2-40B4-BE49-F238E27FC236}">
                <a16:creationId xmlns:a16="http://schemas.microsoft.com/office/drawing/2014/main" xmlns="" id="{4CB93BC8-62E8-0F40-B0B5-92ECFF4B7D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5856" y="4855793"/>
            <a:ext cx="2606957" cy="17271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25186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600200"/>
            <a:ext cx="7931224" cy="4873752"/>
          </a:xfrm>
        </p:spPr>
        <p:txBody>
          <a:bodyPr/>
          <a:lstStyle/>
          <a:p>
            <a:pPr marL="0" indent="0" algn="ctr">
              <a:buNone/>
            </a:pPr>
            <a:r>
              <a:rPr lang="pl-PL" b="1" dirty="0">
                <a:solidFill>
                  <a:srgbClr val="FF0000"/>
                </a:solidFill>
                <a:latin typeface="Calibri" panose="020F0502020204030204" pitchFamily="34" charset="0"/>
                <a:cs typeface="Calibri" panose="020F0502020204030204" pitchFamily="34" charset="0"/>
              </a:rPr>
              <a:t>Wykorzystanie współpracy interdyscyplinarnej - </a:t>
            </a:r>
          </a:p>
          <a:p>
            <a:pPr marL="0" indent="0" algn="ctr">
              <a:buNone/>
            </a:pPr>
            <a:r>
              <a:rPr lang="pl-PL" b="1" dirty="0">
                <a:solidFill>
                  <a:srgbClr val="FF0000"/>
                </a:solidFill>
                <a:latin typeface="Calibri" panose="020F0502020204030204" pitchFamily="34" charset="0"/>
                <a:cs typeface="Calibri" panose="020F0502020204030204" pitchFamily="34" charset="0"/>
              </a:rPr>
              <a:t>praca z rodziną dziecka umieszczonego w pieczy</a:t>
            </a:r>
            <a:endParaRPr lang="pl-PL" b="1"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37</a:t>
            </a:fld>
            <a:endParaRPr lang="pl-PL"/>
          </a:p>
        </p:txBody>
      </p:sp>
      <p:pic>
        <p:nvPicPr>
          <p:cNvPr id="6" name="Obraz 5" descr="Obraz zawierający odzież&#10;&#10;Opis wygenerowany automatycznie">
            <a:extLst>
              <a:ext uri="{FF2B5EF4-FFF2-40B4-BE49-F238E27FC236}">
                <a16:creationId xmlns:a16="http://schemas.microsoft.com/office/drawing/2014/main" xmlns="" id="{70A02E61-D765-40D6-87CD-DD27C6E873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1884" y="2731536"/>
            <a:ext cx="6660232" cy="3742416"/>
          </a:xfrm>
          <a:prstGeom prst="rect">
            <a:avLst/>
          </a:prstGeom>
        </p:spPr>
      </p:pic>
    </p:spTree>
    <p:extLst>
      <p:ext uri="{BB962C8B-B14F-4D97-AF65-F5344CB8AC3E}">
        <p14:creationId xmlns:p14="http://schemas.microsoft.com/office/powerpoint/2010/main" val="15624576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normAutofit fontScale="85000" lnSpcReduction="10000"/>
          </a:bodyPr>
          <a:lstStyle/>
          <a:p>
            <a:pPr marL="0" indent="0">
              <a:buNone/>
            </a:pPr>
            <a:r>
              <a:rPr lang="pl-PL" sz="2800" b="1" dirty="0">
                <a:solidFill>
                  <a:srgbClr val="FF0000"/>
                </a:solidFill>
              </a:rPr>
              <a:t>Etap 1</a:t>
            </a:r>
            <a:br>
              <a:rPr lang="pl-PL" sz="2800" b="1" dirty="0">
                <a:solidFill>
                  <a:srgbClr val="FF0000"/>
                </a:solidFill>
              </a:rPr>
            </a:br>
            <a:r>
              <a:rPr lang="pl-PL" sz="2100" b="1" dirty="0">
                <a:solidFill>
                  <a:srgbClr val="FF0000"/>
                </a:solidFill>
              </a:rPr>
              <a:t>Rozpoczęcie pracy z rodziną po zgłoszeniu do OPS</a:t>
            </a:r>
          </a:p>
          <a:p>
            <a:pPr marL="0" indent="0">
              <a:buClr>
                <a:schemeClr val="accent3"/>
              </a:buClr>
              <a:buNone/>
              <a:defRPr/>
            </a:pPr>
            <a:r>
              <a:rPr lang="pl-PL" b="1" dirty="0"/>
              <a:t>Pracownik socjalny: </a:t>
            </a:r>
            <a:r>
              <a:rPr lang="pl-PL" dirty="0"/>
              <a:t>Przydzielenie asystenta rodziny, przekazanie informacji z wywiadu środowiskowego</a:t>
            </a:r>
          </a:p>
          <a:p>
            <a:pPr marL="0" indent="0">
              <a:buClr>
                <a:schemeClr val="accent3"/>
              </a:buClr>
              <a:buNone/>
              <a:defRPr/>
            </a:pPr>
            <a:r>
              <a:rPr lang="pl-PL" b="1" dirty="0"/>
              <a:t>Asystent rodziny:</a:t>
            </a:r>
          </a:p>
          <a:p>
            <a:pPr>
              <a:buClr>
                <a:schemeClr val="accent3"/>
              </a:buClr>
              <a:buFont typeface="Wingdings" panose="05000000000000000000" pitchFamily="2" charset="2"/>
              <a:buChar char="Ø"/>
              <a:defRPr/>
            </a:pPr>
            <a:r>
              <a:rPr lang="pl-PL" dirty="0"/>
              <a:t>Pozyskanie </a:t>
            </a:r>
            <a:r>
              <a:rPr lang="pl-PL" b="1" dirty="0"/>
              <a:t>zaufania</a:t>
            </a:r>
            <a:r>
              <a:rPr lang="pl-PL" dirty="0"/>
              <a:t> rodziny, budowanie </a:t>
            </a:r>
            <a:r>
              <a:rPr lang="pl-PL" b="1" dirty="0"/>
              <a:t>pozytywnych relacji</a:t>
            </a:r>
            <a:r>
              <a:rPr lang="pl-PL" dirty="0"/>
              <a:t>, opartych na wypracowanych zasadach i jasno określonych rolach </a:t>
            </a:r>
          </a:p>
          <a:p>
            <a:pPr>
              <a:buClr>
                <a:schemeClr val="accent3"/>
              </a:buClr>
              <a:buFont typeface="Wingdings" panose="05000000000000000000" pitchFamily="2" charset="2"/>
              <a:buChar char="Ø"/>
              <a:defRPr/>
            </a:pPr>
            <a:r>
              <a:rPr lang="pl-PL" dirty="0"/>
              <a:t>Tworzenie </a:t>
            </a:r>
            <a:r>
              <a:rPr lang="pl-PL" b="1" dirty="0"/>
              <a:t>mapy zasobów rodzinnych </a:t>
            </a:r>
            <a:r>
              <a:rPr lang="pl-PL" dirty="0"/>
              <a:t>(genogram)</a:t>
            </a:r>
          </a:p>
          <a:p>
            <a:pPr>
              <a:buClr>
                <a:schemeClr val="accent3"/>
              </a:buClr>
              <a:buFont typeface="Wingdings" panose="05000000000000000000" pitchFamily="2" charset="2"/>
              <a:buChar char="Ø"/>
              <a:defRPr/>
            </a:pPr>
            <a:r>
              <a:rPr lang="pl-PL" dirty="0"/>
              <a:t>Zebranie informacji (faktów) o </a:t>
            </a:r>
            <a:r>
              <a:rPr lang="pl-PL" b="1" dirty="0"/>
              <a:t>przyczynach kryzysu</a:t>
            </a:r>
          </a:p>
          <a:p>
            <a:pPr>
              <a:buClr>
                <a:schemeClr val="accent3"/>
              </a:buClr>
              <a:buFont typeface="Wingdings" panose="05000000000000000000" pitchFamily="2" charset="2"/>
              <a:buChar char="Ø"/>
              <a:defRPr/>
            </a:pPr>
            <a:r>
              <a:rPr lang="pl-PL" dirty="0"/>
              <a:t>Tworzenie </a:t>
            </a:r>
            <a:r>
              <a:rPr lang="pl-PL" b="1" dirty="0"/>
              <a:t>mapy zasobów zewnętrznych</a:t>
            </a:r>
          </a:p>
          <a:p>
            <a:pPr>
              <a:buClr>
                <a:schemeClr val="accent3"/>
              </a:buClr>
              <a:buFont typeface="Wingdings" panose="05000000000000000000" pitchFamily="2" charset="2"/>
              <a:buChar char="Ø"/>
              <a:defRPr/>
            </a:pPr>
            <a:r>
              <a:rPr lang="pl-PL" dirty="0"/>
              <a:t>Wytyczenie </a:t>
            </a:r>
            <a:r>
              <a:rPr lang="pl-PL" b="1" dirty="0"/>
              <a:t>celu pracy </a:t>
            </a:r>
            <a:r>
              <a:rPr lang="pl-PL" dirty="0"/>
              <a:t>z udziałem rodziny (zachowanie integralności rodziny) – </a:t>
            </a:r>
            <a:r>
              <a:rPr lang="pl-PL" b="1" dirty="0"/>
              <a:t>rozmowa o marzeniach, aspiracjach, możliwościach</a:t>
            </a:r>
          </a:p>
          <a:p>
            <a:pPr>
              <a:buClr>
                <a:schemeClr val="accent3"/>
              </a:buClr>
              <a:buFont typeface="Wingdings" panose="05000000000000000000" pitchFamily="2" charset="2"/>
              <a:buChar char="Ø"/>
              <a:defRPr/>
            </a:pPr>
            <a:r>
              <a:rPr lang="pl-PL" dirty="0"/>
              <a:t>Opracowanie wraz z rodziną </a:t>
            </a:r>
            <a:r>
              <a:rPr lang="pl-PL" b="1" dirty="0"/>
              <a:t>planu pracy z rodziną</a:t>
            </a:r>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38</a:t>
            </a:fld>
            <a:endParaRPr lang="pl-PL"/>
          </a:p>
        </p:txBody>
      </p:sp>
      <p:sp>
        <p:nvSpPr>
          <p:cNvPr id="4" name="pole tekstowe 3">
            <a:extLst>
              <a:ext uri="{FF2B5EF4-FFF2-40B4-BE49-F238E27FC236}">
                <a16:creationId xmlns:a16="http://schemas.microsoft.com/office/drawing/2014/main" xmlns="" id="{B85231A4-F6DE-384F-81BC-E223EA3697A0}"/>
              </a:ext>
            </a:extLst>
          </p:cNvPr>
          <p:cNvSpPr txBox="1"/>
          <p:nvPr/>
        </p:nvSpPr>
        <p:spPr>
          <a:xfrm>
            <a:off x="598584" y="1124744"/>
            <a:ext cx="7184831" cy="369332"/>
          </a:xfrm>
          <a:prstGeom prst="rect">
            <a:avLst/>
          </a:prstGeom>
          <a:noFill/>
        </p:spPr>
        <p:txBody>
          <a:bodyPr wrap="square" rtlCol="0">
            <a:spAutoFit/>
          </a:bodyPr>
          <a:lstStyle/>
          <a:p>
            <a:pPr algn="ctr"/>
            <a:r>
              <a:rPr lang="pl-PL" b="1" dirty="0">
                <a:solidFill>
                  <a:srgbClr val="7030A0"/>
                </a:solidFill>
              </a:rPr>
              <a:t>Kto i w czym pomoże rodzinie ?</a:t>
            </a:r>
          </a:p>
        </p:txBody>
      </p:sp>
    </p:spTree>
    <p:extLst>
      <p:ext uri="{BB962C8B-B14F-4D97-AF65-F5344CB8AC3E}">
        <p14:creationId xmlns:p14="http://schemas.microsoft.com/office/powerpoint/2010/main" val="42697760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p:txBody>
          <a:bodyPr>
            <a:normAutofit fontScale="92500"/>
          </a:bodyPr>
          <a:lstStyle/>
          <a:p>
            <a:pPr marL="0" indent="0">
              <a:buNone/>
            </a:pPr>
            <a:r>
              <a:rPr lang="pl-PL" sz="2600" b="1" dirty="0">
                <a:solidFill>
                  <a:srgbClr val="FF0000"/>
                </a:solidFill>
              </a:rPr>
              <a:t>Etap 2</a:t>
            </a:r>
            <a:br>
              <a:rPr lang="pl-PL" sz="2600" b="1" dirty="0">
                <a:solidFill>
                  <a:srgbClr val="FF0000"/>
                </a:solidFill>
              </a:rPr>
            </a:br>
            <a:r>
              <a:rPr lang="pl-PL" sz="2200" b="1" dirty="0">
                <a:solidFill>
                  <a:srgbClr val="FF0000"/>
                </a:solidFill>
              </a:rPr>
              <a:t>Praca z rodziną w środowisku</a:t>
            </a:r>
          </a:p>
          <a:p>
            <a:pPr marL="0" indent="0">
              <a:buClr>
                <a:schemeClr val="accent3"/>
              </a:buClr>
              <a:buNone/>
              <a:defRPr/>
            </a:pPr>
            <a:r>
              <a:rPr lang="pl-PL" b="1" dirty="0"/>
              <a:t>Asystent rodziny:</a:t>
            </a:r>
          </a:p>
          <a:p>
            <a:pPr>
              <a:buClr>
                <a:schemeClr val="accent3"/>
              </a:buClr>
              <a:buFontTx/>
              <a:buChar char="-"/>
              <a:defRPr/>
            </a:pPr>
            <a:r>
              <a:rPr lang="pl-PL" sz="2200" dirty="0"/>
              <a:t>Poszukiwanie  i aktywizowanie zasobów rodzinnych  (rozbudowywanie genogramu, spotkania indywidualne, rodzinne, Konferencja Grupy Rodzinnej)</a:t>
            </a:r>
          </a:p>
          <a:p>
            <a:pPr>
              <a:buClr>
                <a:schemeClr val="accent3"/>
              </a:buClr>
              <a:buFontTx/>
              <a:buChar char="-"/>
              <a:defRPr/>
            </a:pPr>
            <a:r>
              <a:rPr lang="pl-PL" sz="2200" dirty="0"/>
              <a:t>Pomoc w znalezieniu i uruchomieniu zasobów zewnętrznych (pomoc socjalna, medyczna, edukacyjna – oficjalna lub nieoficjalna, pomoc sąsiedzka , organizacji pozarządowych, specjalistów itd.</a:t>
            </a:r>
          </a:p>
          <a:p>
            <a:pPr>
              <a:buClr>
                <a:schemeClr val="accent3"/>
              </a:buClr>
              <a:buFontTx/>
              <a:buChar char="-"/>
              <a:defRPr/>
            </a:pPr>
            <a:r>
              <a:rPr lang="pl-PL" sz="2200" dirty="0"/>
              <a:t>Dalsze budowanie relacji z rodziną opartej na zaufaniu  i zachowaniu niezbędnych granic</a:t>
            </a:r>
          </a:p>
          <a:p>
            <a:pPr>
              <a:buClr>
                <a:schemeClr val="accent3"/>
              </a:buClr>
              <a:buFontTx/>
              <a:buChar char="-"/>
              <a:defRPr/>
            </a:pPr>
            <a:r>
              <a:rPr lang="pl-PL" sz="2200" dirty="0"/>
              <a:t>Wzmacnianie marzeń, budowanie planów, poszukiwanie rozwiązań</a:t>
            </a:r>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39</a:t>
            </a:fld>
            <a:endParaRPr lang="pl-PL"/>
          </a:p>
        </p:txBody>
      </p:sp>
      <p:sp>
        <p:nvSpPr>
          <p:cNvPr id="4" name="pole tekstowe 3">
            <a:extLst>
              <a:ext uri="{FF2B5EF4-FFF2-40B4-BE49-F238E27FC236}">
                <a16:creationId xmlns:a16="http://schemas.microsoft.com/office/drawing/2014/main" xmlns="" id="{1F39DE5C-1F83-3846-9034-3DEC54AF55B0}"/>
              </a:ext>
            </a:extLst>
          </p:cNvPr>
          <p:cNvSpPr txBox="1"/>
          <p:nvPr/>
        </p:nvSpPr>
        <p:spPr>
          <a:xfrm>
            <a:off x="1626512" y="1335741"/>
            <a:ext cx="5393759" cy="369332"/>
          </a:xfrm>
          <a:prstGeom prst="rect">
            <a:avLst/>
          </a:prstGeom>
          <a:noFill/>
        </p:spPr>
        <p:txBody>
          <a:bodyPr wrap="square" rtlCol="0">
            <a:spAutoFit/>
          </a:bodyPr>
          <a:lstStyle/>
          <a:p>
            <a:pPr algn="ctr"/>
            <a:r>
              <a:rPr lang="pl-PL" b="1" dirty="0">
                <a:solidFill>
                  <a:srgbClr val="7030A0"/>
                </a:solidFill>
              </a:rPr>
              <a:t>Kto i w czym pomoże asystentowi ?</a:t>
            </a:r>
          </a:p>
        </p:txBody>
      </p:sp>
    </p:spTree>
    <p:extLst>
      <p:ext uri="{BB962C8B-B14F-4D97-AF65-F5344CB8AC3E}">
        <p14:creationId xmlns:p14="http://schemas.microsoft.com/office/powerpoint/2010/main" val="33896189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4</a:t>
            </a:fld>
            <a:endParaRPr lang="pl-PL"/>
          </a:p>
        </p:txBody>
      </p:sp>
      <p:sp>
        <p:nvSpPr>
          <p:cNvPr id="4" name="Symbol zastępczy zawartości 3">
            <a:extLst>
              <a:ext uri="{FF2B5EF4-FFF2-40B4-BE49-F238E27FC236}">
                <a16:creationId xmlns:a16="http://schemas.microsoft.com/office/drawing/2014/main" xmlns="" id="{9524C53F-8292-0849-A862-CE8309284868}"/>
              </a:ext>
            </a:extLst>
          </p:cNvPr>
          <p:cNvSpPr>
            <a:spLocks noGrp="1"/>
          </p:cNvSpPr>
          <p:nvPr>
            <p:ph sz="quarter" idx="1"/>
          </p:nvPr>
        </p:nvSpPr>
        <p:spPr>
          <a:xfrm>
            <a:off x="251520" y="5908958"/>
            <a:ext cx="7877496" cy="832410"/>
          </a:xfrm>
        </p:spPr>
        <p:txBody>
          <a:bodyPr>
            <a:normAutofit fontScale="85000" lnSpcReduction="10000"/>
          </a:bodyPr>
          <a:lstStyle/>
          <a:p>
            <a:pPr marL="0" indent="0" algn="just">
              <a:buNone/>
            </a:pPr>
            <a:r>
              <a:rPr lang="pl-PL" sz="1700" dirty="0"/>
              <a:t>I. </a:t>
            </a:r>
            <a:r>
              <a:rPr lang="pl-PL" sz="1700" dirty="0" err="1"/>
              <a:t>Krasiejko</a:t>
            </a:r>
            <a:r>
              <a:rPr lang="pl-PL" sz="1700" dirty="0"/>
              <a:t>, Praca socjalna w praktyce asystenta rodziny. Przykład podejścia skoncentrowanego na rozwiązaniach, Wyd. Naukowe Śląsk, Katowice 2011, I. </a:t>
            </a:r>
            <a:r>
              <a:rPr lang="pl-PL" sz="1700" dirty="0" err="1"/>
              <a:t>Krasiejko</a:t>
            </a:r>
            <a:r>
              <a:rPr lang="pl-PL" sz="1700" dirty="0"/>
              <a:t>, Metodyka działania asystenta rodziny, Wydanie 2, Wyd. Naukowe Śląsk, Katowice 2012.</a:t>
            </a:r>
          </a:p>
          <a:p>
            <a:pPr marL="0" indent="0">
              <a:buNone/>
            </a:pPr>
            <a:endParaRPr lang="pl-PL" dirty="0"/>
          </a:p>
        </p:txBody>
      </p:sp>
      <p:sp>
        <p:nvSpPr>
          <p:cNvPr id="5" name="Prostokąt 4">
            <a:extLst>
              <a:ext uri="{FF2B5EF4-FFF2-40B4-BE49-F238E27FC236}">
                <a16:creationId xmlns:a16="http://schemas.microsoft.com/office/drawing/2014/main" xmlns="" id="{A6AF5FF6-CA9A-014D-94E2-00AA906E624D}"/>
              </a:ext>
            </a:extLst>
          </p:cNvPr>
          <p:cNvSpPr/>
          <p:nvPr/>
        </p:nvSpPr>
        <p:spPr>
          <a:xfrm>
            <a:off x="251520" y="1124744"/>
            <a:ext cx="5904656" cy="4832092"/>
          </a:xfrm>
          <a:prstGeom prst="rect">
            <a:avLst/>
          </a:prstGeom>
        </p:spPr>
        <p:txBody>
          <a:bodyPr wrap="square">
            <a:spAutoFit/>
          </a:bodyPr>
          <a:lstStyle/>
          <a:p>
            <a:r>
              <a:rPr lang="pl-PL" sz="2200" b="1" dirty="0"/>
              <a:t>Asystent rodziny </a:t>
            </a:r>
            <a:r>
              <a:rPr lang="pl-PL" sz="2200" dirty="0"/>
              <a:t>w tej koncepcji ma za zadanie zmienić stosunek osób w rodzinie do własnej sprawczości, zwiększyć ich poczucie wpływu na własne życie, podnieść samoocenę… Ma wzbudzić w nich wiarę we własne możliwości oraz motywację do podejmowania działań, do tej pory uznawanych za niemożliwe. </a:t>
            </a:r>
          </a:p>
          <a:p>
            <a:r>
              <a:rPr lang="pl-PL" sz="2200" dirty="0"/>
              <a:t>Takie rozumienie asystentury jest bliskie koncepcji budzenia sił ludzkich w </a:t>
            </a:r>
            <a:r>
              <a:rPr lang="pl-PL" sz="2200" b="1" dirty="0"/>
              <a:t>podejściu skoncentrowanym na rozwiązaniach, gdzie celem jest wzmacnianie poczucia sprawczości, nadziei, optymizmu.</a:t>
            </a:r>
            <a:endParaRPr lang="pl-PL" sz="2200" b="1" dirty="0">
              <a:latin typeface="Arial" panose="020B0604020202020204" pitchFamily="34" charset="0"/>
            </a:endParaRPr>
          </a:p>
        </p:txBody>
      </p:sp>
      <p:pic>
        <p:nvPicPr>
          <p:cNvPr id="8" name="Obraz 7">
            <a:extLst>
              <a:ext uri="{FF2B5EF4-FFF2-40B4-BE49-F238E27FC236}">
                <a16:creationId xmlns:a16="http://schemas.microsoft.com/office/drawing/2014/main" xmlns="" id="{A1E0E7AD-8747-FD47-8755-2F83DE72E923}"/>
              </a:ext>
            </a:extLst>
          </p:cNvPr>
          <p:cNvPicPr>
            <a:picLocks noChangeAspect="1"/>
          </p:cNvPicPr>
          <p:nvPr/>
        </p:nvPicPr>
        <p:blipFill>
          <a:blip r:embed="rId2"/>
          <a:stretch>
            <a:fillRect/>
          </a:stretch>
        </p:blipFill>
        <p:spPr>
          <a:xfrm>
            <a:off x="6228184" y="1435219"/>
            <a:ext cx="2362200" cy="3441700"/>
          </a:xfrm>
          <a:prstGeom prst="rect">
            <a:avLst/>
          </a:prstGeom>
        </p:spPr>
      </p:pic>
    </p:spTree>
    <p:extLst>
      <p:ext uri="{BB962C8B-B14F-4D97-AF65-F5344CB8AC3E}">
        <p14:creationId xmlns:p14="http://schemas.microsoft.com/office/powerpoint/2010/main" val="3636725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251520" y="1196752"/>
            <a:ext cx="8352928" cy="5277200"/>
          </a:xfrm>
        </p:spPr>
        <p:txBody>
          <a:bodyPr>
            <a:normAutofit/>
          </a:bodyPr>
          <a:lstStyle/>
          <a:p>
            <a:pPr marL="0" indent="0">
              <a:buNone/>
            </a:pPr>
            <a:r>
              <a:rPr lang="pl-PL" b="1" dirty="0">
                <a:solidFill>
                  <a:srgbClr val="FF0000"/>
                </a:solidFill>
              </a:rPr>
              <a:t>Etap 3</a:t>
            </a:r>
            <a:br>
              <a:rPr lang="pl-PL" b="1" dirty="0">
                <a:solidFill>
                  <a:srgbClr val="FF0000"/>
                </a:solidFill>
              </a:rPr>
            </a:br>
            <a:r>
              <a:rPr lang="pl-PL" sz="2000" b="1" dirty="0">
                <a:solidFill>
                  <a:srgbClr val="FF0000"/>
                </a:solidFill>
              </a:rPr>
              <a:t>Rozmowy w tym m.in. rozmowa interwencyjna; stawianie granic; pokazywanie konsekwencji… itp.</a:t>
            </a:r>
            <a:br>
              <a:rPr lang="pl-PL" sz="2000" b="1" dirty="0">
                <a:solidFill>
                  <a:srgbClr val="FF0000"/>
                </a:solidFill>
              </a:rPr>
            </a:br>
            <a:r>
              <a:rPr lang="pl-PL" sz="2000" b="1" dirty="0"/>
              <a:t>Szansa na zmianę przez „wstrząśnięcie” </a:t>
            </a:r>
          </a:p>
          <a:p>
            <a:pPr marL="0" indent="0">
              <a:buNone/>
            </a:pPr>
            <a:endParaRPr lang="pl-PL" sz="2000" b="1"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40</a:t>
            </a:fld>
            <a:endParaRPr lang="pl-PL"/>
          </a:p>
        </p:txBody>
      </p:sp>
      <p:pic>
        <p:nvPicPr>
          <p:cNvPr id="4" name="Symbol zastępczy zawartości 5" descr="1.jpg">
            <a:extLst>
              <a:ext uri="{FF2B5EF4-FFF2-40B4-BE49-F238E27FC236}">
                <a16:creationId xmlns:a16="http://schemas.microsoft.com/office/drawing/2014/main" xmlns="" id="{5227ED9A-CED9-764B-9F5D-4B5C1951AD8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115616" y="3140968"/>
            <a:ext cx="6049292" cy="3044952"/>
          </a:xfrm>
          <a:prstGeom prst="rect">
            <a:avLst/>
          </a:prstGeom>
        </p:spPr>
      </p:pic>
    </p:spTree>
    <p:extLst>
      <p:ext uri="{BB962C8B-B14F-4D97-AF65-F5344CB8AC3E}">
        <p14:creationId xmlns:p14="http://schemas.microsoft.com/office/powerpoint/2010/main" val="11171111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196752"/>
            <a:ext cx="7467600" cy="5277200"/>
          </a:xfrm>
        </p:spPr>
        <p:txBody>
          <a:bodyPr>
            <a:normAutofit/>
          </a:bodyPr>
          <a:lstStyle/>
          <a:p>
            <a:pPr marL="0" indent="0">
              <a:buNone/>
            </a:pPr>
            <a:r>
              <a:rPr lang="pl-PL" b="1" dirty="0">
                <a:solidFill>
                  <a:srgbClr val="FF0000"/>
                </a:solidFill>
              </a:rPr>
              <a:t>Etap 4</a:t>
            </a:r>
            <a:br>
              <a:rPr lang="pl-PL" b="1" dirty="0">
                <a:solidFill>
                  <a:srgbClr val="FF0000"/>
                </a:solidFill>
              </a:rPr>
            </a:br>
            <a:r>
              <a:rPr lang="pl-PL" altLang="pl-PL" b="1" dirty="0">
                <a:solidFill>
                  <a:srgbClr val="FF0000"/>
                </a:solidFill>
                <a:latin typeface="Calibri" panose="020F0502020204030204" pitchFamily="34" charset="0"/>
                <a:ea typeface="Times New Roman" charset="0"/>
                <a:cs typeface="Calibri" panose="020F0502020204030204" pitchFamily="34" charset="0"/>
              </a:rPr>
              <a:t>Umieszczenie dziecka w pieczy  zastępczej po decyzji sądu</a:t>
            </a:r>
            <a:endParaRPr lang="pl-PL" b="1" dirty="0">
              <a:solidFill>
                <a:srgbClr val="FF0000"/>
              </a:solidFill>
              <a:latin typeface="Calibri" panose="020F0502020204030204" pitchFamily="34" charset="0"/>
              <a:cs typeface="Calibri" panose="020F0502020204030204" pitchFamily="34" charset="0"/>
            </a:endParaRPr>
          </a:p>
          <a:p>
            <a:pPr marL="0" indent="0">
              <a:buNone/>
              <a:defRPr/>
            </a:pPr>
            <a:r>
              <a:rPr lang="pl-PL" altLang="pl-PL" sz="2200" b="1" dirty="0">
                <a:latin typeface="Calibri" panose="020F0502020204030204" pitchFamily="34" charset="0"/>
                <a:cs typeface="Calibri" panose="020F0502020204030204" pitchFamily="34" charset="0"/>
              </a:rPr>
              <a:t>Asystent rodziny:</a:t>
            </a:r>
            <a:r>
              <a:rPr lang="pl-PL" altLang="pl-PL" sz="2200" dirty="0">
                <a:latin typeface="Calibri" panose="020F0502020204030204" pitchFamily="34" charset="0"/>
                <a:cs typeface="Calibri" panose="020F0502020204030204" pitchFamily="34" charset="0"/>
              </a:rPr>
              <a:t>  Spotkanie przygotowujące rodzinę na odebranie dziecka (dzieci), rozmowa – techniki podejścia skupionego na rozwiązaniach – „Co by się musiało stać, żeby dziecko mogło wrócić?”, zapewnienie o wsparciu </a:t>
            </a:r>
          </a:p>
          <a:p>
            <a:pPr marL="0" indent="0">
              <a:spcBef>
                <a:spcPts val="0"/>
              </a:spcBef>
              <a:buNone/>
              <a:defRPr/>
            </a:pPr>
            <a:endParaRPr lang="pl-PL" altLang="pl-PL" sz="2200" b="1" dirty="0">
              <a:latin typeface="Calibri" panose="020F0502020204030204" pitchFamily="34" charset="0"/>
              <a:cs typeface="Calibri" panose="020F0502020204030204" pitchFamily="34" charset="0"/>
            </a:endParaRPr>
          </a:p>
          <a:p>
            <a:pPr marL="0" indent="0">
              <a:spcBef>
                <a:spcPts val="0"/>
              </a:spcBef>
              <a:buNone/>
              <a:defRPr/>
            </a:pPr>
            <a:r>
              <a:rPr lang="pl-PL" altLang="pl-PL" sz="2200" b="1" dirty="0">
                <a:latin typeface="Calibri" panose="020F0502020204030204" pitchFamily="34" charset="0"/>
                <a:cs typeface="Calibri" panose="020F0502020204030204" pitchFamily="34" charset="0"/>
              </a:rPr>
              <a:t>Koordynator rodzinnej pieczy, wychowawca: </a:t>
            </a:r>
            <a:r>
              <a:rPr lang="pl-PL" altLang="pl-PL" sz="2200" dirty="0">
                <a:latin typeface="Calibri" panose="020F0502020204030204" pitchFamily="34" charset="0"/>
                <a:cs typeface="Calibri" panose="020F0502020204030204" pitchFamily="34" charset="0"/>
              </a:rPr>
              <a:t>Przygotowanie nowego środowiska na </a:t>
            </a:r>
          </a:p>
          <a:p>
            <a:pPr marL="0" indent="0">
              <a:spcBef>
                <a:spcPts val="0"/>
              </a:spcBef>
              <a:buNone/>
              <a:defRPr/>
            </a:pPr>
            <a:r>
              <a:rPr lang="pl-PL" altLang="pl-PL" sz="2200" dirty="0">
                <a:latin typeface="Calibri" panose="020F0502020204030204" pitchFamily="34" charset="0"/>
                <a:cs typeface="Calibri" panose="020F0502020204030204" pitchFamily="34" charset="0"/>
              </a:rPr>
              <a:t>przyjście dziecka, zbieranie</a:t>
            </a:r>
          </a:p>
          <a:p>
            <a:pPr marL="0" indent="0">
              <a:spcBef>
                <a:spcPts val="0"/>
              </a:spcBef>
              <a:buNone/>
              <a:defRPr/>
            </a:pPr>
            <a:r>
              <a:rPr lang="pl-PL" altLang="pl-PL" sz="2200" dirty="0">
                <a:latin typeface="Calibri" panose="020F0502020204030204" pitchFamily="34" charset="0"/>
                <a:cs typeface="Calibri" panose="020F0502020204030204" pitchFamily="34" charset="0"/>
              </a:rPr>
              <a:t>informacji, budowanie</a:t>
            </a:r>
          </a:p>
          <a:p>
            <a:pPr marL="0" indent="0">
              <a:spcBef>
                <a:spcPts val="0"/>
              </a:spcBef>
              <a:buNone/>
              <a:defRPr/>
            </a:pPr>
            <a:r>
              <a:rPr lang="pl-PL" altLang="pl-PL" sz="2200" dirty="0">
                <a:latin typeface="Calibri" panose="020F0502020204030204" pitchFamily="34" charset="0"/>
                <a:cs typeface="Calibri" panose="020F0502020204030204" pitchFamily="34" charset="0"/>
              </a:rPr>
              <a:t>fundamentów do </a:t>
            </a:r>
            <a:r>
              <a:rPr lang="pl-PL" altLang="pl-PL" sz="2200" dirty="0" err="1">
                <a:latin typeface="Calibri" panose="020F0502020204030204" pitchFamily="34" charset="0"/>
                <a:cs typeface="Calibri" panose="020F0502020204030204" pitchFamily="34" charset="0"/>
              </a:rPr>
              <a:t>empatycz</a:t>
            </a:r>
            <a:r>
              <a:rPr lang="pl-PL" altLang="pl-PL" sz="2200" dirty="0">
                <a:latin typeface="Calibri" panose="020F0502020204030204" pitchFamily="34" charset="0"/>
                <a:cs typeface="Calibri" panose="020F0502020204030204" pitchFamily="34" charset="0"/>
              </a:rPr>
              <a:t>-</a:t>
            </a:r>
          </a:p>
          <a:p>
            <a:pPr marL="0" indent="0">
              <a:spcBef>
                <a:spcPts val="0"/>
              </a:spcBef>
              <a:buNone/>
              <a:defRPr/>
            </a:pPr>
            <a:r>
              <a:rPr lang="pl-PL" altLang="pl-PL" sz="2200" dirty="0" err="1">
                <a:latin typeface="Calibri" panose="020F0502020204030204" pitchFamily="34" charset="0"/>
                <a:cs typeface="Calibri" panose="020F0502020204030204" pitchFamily="34" charset="0"/>
              </a:rPr>
              <a:t>nego</a:t>
            </a:r>
            <a:r>
              <a:rPr lang="pl-PL" altLang="pl-PL" sz="2200" dirty="0">
                <a:latin typeface="Calibri" panose="020F0502020204030204" pitchFamily="34" charset="0"/>
                <a:cs typeface="Calibri" panose="020F0502020204030204" pitchFamily="34" charset="0"/>
              </a:rPr>
              <a:t> myślenia o dziecku</a:t>
            </a:r>
            <a:endParaRPr lang="pl-PL" sz="2200"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41</a:t>
            </a:fld>
            <a:endParaRPr lang="pl-PL"/>
          </a:p>
        </p:txBody>
      </p:sp>
      <p:pic>
        <p:nvPicPr>
          <p:cNvPr id="4" name="Picture 5" descr="C:\Users\Admin\Desktop\gallery-1458657234-page-family-ghk.jpg">
            <a:extLst>
              <a:ext uri="{FF2B5EF4-FFF2-40B4-BE49-F238E27FC236}">
                <a16:creationId xmlns:a16="http://schemas.microsoft.com/office/drawing/2014/main" xmlns="" id="{3C71492F-C96D-AE4C-82AC-0364F40A0C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4434769"/>
            <a:ext cx="3888432" cy="2452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52197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251520" y="980728"/>
            <a:ext cx="8568952" cy="5651432"/>
          </a:xfrm>
        </p:spPr>
        <p:txBody>
          <a:bodyPr>
            <a:normAutofit/>
          </a:bodyPr>
          <a:lstStyle/>
          <a:p>
            <a:pPr marL="0" indent="0">
              <a:buNone/>
            </a:pPr>
            <a:r>
              <a:rPr lang="pl-PL" dirty="0">
                <a:solidFill>
                  <a:srgbClr val="FF0000"/>
                </a:solidFill>
                <a:latin typeface="Calibri" panose="020F0502020204030204" pitchFamily="34" charset="0"/>
                <a:cs typeface="Calibri" panose="020F0502020204030204" pitchFamily="34" charset="0"/>
              </a:rPr>
              <a:t>Etap 5</a:t>
            </a:r>
            <a:br>
              <a:rPr lang="pl-PL" dirty="0">
                <a:solidFill>
                  <a:srgbClr val="FF0000"/>
                </a:solidFill>
                <a:latin typeface="Calibri" panose="020F0502020204030204" pitchFamily="34" charset="0"/>
                <a:cs typeface="Calibri" panose="020F0502020204030204" pitchFamily="34" charset="0"/>
              </a:rPr>
            </a:br>
            <a:r>
              <a:rPr lang="pl-PL" altLang="pl-PL" dirty="0">
                <a:solidFill>
                  <a:srgbClr val="FF0000"/>
                </a:solidFill>
                <a:latin typeface="Calibri" panose="020F0502020204030204" pitchFamily="34" charset="0"/>
                <a:cs typeface="Calibri" panose="020F0502020204030204" pitchFamily="34" charset="0"/>
              </a:rPr>
              <a:t>Pierwsze dni po umieszczeniu dziecka w pieczy</a:t>
            </a:r>
          </a:p>
          <a:p>
            <a:pPr marL="0" indent="0">
              <a:buNone/>
            </a:pPr>
            <a:endParaRPr lang="pl-PL" altLang="pl-PL" sz="2000" dirty="0">
              <a:solidFill>
                <a:srgbClr val="000000"/>
              </a:solidFill>
              <a:latin typeface="Times New Roman" charset="0"/>
              <a:ea typeface="Times New Roman" charset="0"/>
              <a:cs typeface="Times New Roman"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42</a:t>
            </a:fld>
            <a:endParaRPr lang="pl-PL"/>
          </a:p>
        </p:txBody>
      </p:sp>
      <p:sp>
        <p:nvSpPr>
          <p:cNvPr id="5" name="pole tekstowe 4">
            <a:extLst>
              <a:ext uri="{FF2B5EF4-FFF2-40B4-BE49-F238E27FC236}">
                <a16:creationId xmlns:a16="http://schemas.microsoft.com/office/drawing/2014/main" xmlns="" id="{B39EC863-A9A2-764B-8FF5-EA76C2578118}"/>
              </a:ext>
            </a:extLst>
          </p:cNvPr>
          <p:cNvSpPr txBox="1"/>
          <p:nvPr/>
        </p:nvSpPr>
        <p:spPr>
          <a:xfrm>
            <a:off x="5436096" y="1660158"/>
            <a:ext cx="184731" cy="369332"/>
          </a:xfrm>
          <a:prstGeom prst="rect">
            <a:avLst/>
          </a:prstGeom>
          <a:noFill/>
        </p:spPr>
        <p:txBody>
          <a:bodyPr wrap="none" rtlCol="0">
            <a:spAutoFit/>
          </a:bodyPr>
          <a:lstStyle/>
          <a:p>
            <a:endParaRPr lang="pl-PL" dirty="0"/>
          </a:p>
        </p:txBody>
      </p:sp>
      <p:pic>
        <p:nvPicPr>
          <p:cNvPr id="7" name="Obraz 6">
            <a:extLst>
              <a:ext uri="{FF2B5EF4-FFF2-40B4-BE49-F238E27FC236}">
                <a16:creationId xmlns:a16="http://schemas.microsoft.com/office/drawing/2014/main" xmlns="" id="{02BEDDD4-23EC-6940-95DA-8F12D49687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615" y="1772816"/>
            <a:ext cx="8664001" cy="5085184"/>
          </a:xfrm>
          <a:prstGeom prst="rect">
            <a:avLst/>
          </a:prstGeom>
        </p:spPr>
      </p:pic>
    </p:spTree>
    <p:extLst>
      <p:ext uri="{BB962C8B-B14F-4D97-AF65-F5344CB8AC3E}">
        <p14:creationId xmlns:p14="http://schemas.microsoft.com/office/powerpoint/2010/main" val="11241840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79512" y="1052736"/>
            <a:ext cx="8559104" cy="5421216"/>
          </a:xfrm>
        </p:spPr>
        <p:txBody>
          <a:bodyPr>
            <a:normAutofit/>
          </a:bodyPr>
          <a:lstStyle/>
          <a:p>
            <a:pPr marL="0" indent="0">
              <a:buNone/>
            </a:pPr>
            <a:r>
              <a:rPr lang="pl-PL" b="1" dirty="0">
                <a:solidFill>
                  <a:srgbClr val="FF0000"/>
                </a:solidFill>
              </a:rPr>
              <a:t>Etap 6</a:t>
            </a:r>
            <a:br>
              <a:rPr lang="pl-PL" b="1" dirty="0">
                <a:solidFill>
                  <a:srgbClr val="FF0000"/>
                </a:solidFill>
              </a:rPr>
            </a:br>
            <a:r>
              <a:rPr lang="pl-PL" sz="2000" b="1" dirty="0">
                <a:solidFill>
                  <a:srgbClr val="FF0000"/>
                </a:solidFill>
              </a:rPr>
              <a:t>Pierwsze spotkanie z rodziną po umieszczeniu dziecka w pieczy- zawierania umowy z rodziną</a:t>
            </a:r>
            <a:endParaRPr lang="pl-PL" sz="2000" b="1" dirty="0">
              <a:solidFill>
                <a:srgbClr val="FF0000"/>
              </a:solidFill>
              <a:latin typeface="Calibri" panose="020F0502020204030204" pitchFamily="34" charset="0"/>
              <a:cs typeface="Calibri" panose="020F0502020204030204" pitchFamily="34" charset="0"/>
            </a:endParaRPr>
          </a:p>
          <a:p>
            <a:pPr marL="0" indent="0">
              <a:buNone/>
            </a:pPr>
            <a:r>
              <a:rPr lang="pl-PL" altLang="pl-PL" sz="2000" b="1" dirty="0"/>
              <a:t>Cel: Zachęcenie do kolejnych spotkań, współpracy, budowanie zaufania i relacji</a:t>
            </a:r>
          </a:p>
        </p:txBody>
      </p:sp>
      <p:sp>
        <p:nvSpPr>
          <p:cNvPr id="3" name="Symbol zastępczy numeru slajdu 2"/>
          <p:cNvSpPr>
            <a:spLocks noGrp="1"/>
          </p:cNvSpPr>
          <p:nvPr>
            <p:ph type="sldNum" sz="quarter" idx="15"/>
          </p:nvPr>
        </p:nvSpPr>
        <p:spPr/>
        <p:txBody>
          <a:bodyPr/>
          <a:lstStyle/>
          <a:p>
            <a:fld id="{37F9822B-69A1-411A-A71A-36C458F40124}" type="slidenum">
              <a:rPr lang="pl-PL" smtClean="0"/>
              <a:t>43</a:t>
            </a:fld>
            <a:endParaRPr lang="pl-PL"/>
          </a:p>
        </p:txBody>
      </p:sp>
      <p:pic>
        <p:nvPicPr>
          <p:cNvPr id="6" name="Obraz 5" descr="Obraz zawierający osoba, dziecko, ściana, wewnątrz&#10;&#10;Opis wygenerowany automatycznie">
            <a:extLst>
              <a:ext uri="{FF2B5EF4-FFF2-40B4-BE49-F238E27FC236}">
                <a16:creationId xmlns:a16="http://schemas.microsoft.com/office/drawing/2014/main" xmlns="" id="{95DEDC09-3E3A-4306-9141-4A543529E7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97183" y="3198324"/>
            <a:ext cx="5349634" cy="3056934"/>
          </a:xfrm>
          <a:prstGeom prst="rect">
            <a:avLst/>
          </a:prstGeom>
        </p:spPr>
      </p:pic>
    </p:spTree>
    <p:extLst>
      <p:ext uri="{BB962C8B-B14F-4D97-AF65-F5344CB8AC3E}">
        <p14:creationId xmlns:p14="http://schemas.microsoft.com/office/powerpoint/2010/main" val="9335861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57200" y="1196752"/>
            <a:ext cx="7467600" cy="5277200"/>
          </a:xfrm>
        </p:spPr>
        <p:txBody>
          <a:bodyPr>
            <a:normAutofit/>
          </a:bodyPr>
          <a:lstStyle/>
          <a:p>
            <a:pPr marL="0" indent="0">
              <a:buNone/>
            </a:pPr>
            <a:r>
              <a:rPr lang="pl-PL" b="1" dirty="0">
                <a:solidFill>
                  <a:srgbClr val="FF0000"/>
                </a:solidFill>
              </a:rPr>
              <a:t>Etap 6 b</a:t>
            </a:r>
            <a:br>
              <a:rPr lang="pl-PL" b="1" dirty="0">
                <a:solidFill>
                  <a:srgbClr val="FF0000"/>
                </a:solidFill>
              </a:rPr>
            </a:br>
            <a:r>
              <a:rPr lang="pl-PL" sz="2000" b="1" dirty="0">
                <a:solidFill>
                  <a:srgbClr val="FF0000"/>
                </a:solidFill>
                <a:latin typeface="Calibri" panose="020F0502020204030204" pitchFamily="34" charset="0"/>
                <a:cs typeface="Calibri" panose="020F0502020204030204" pitchFamily="34" charset="0"/>
              </a:rPr>
              <a:t>Praca z rodziną po umieszczeniu dziecka w pieczy </a:t>
            </a:r>
            <a:r>
              <a:rPr lang="mr-IN" sz="2000" b="1" dirty="0">
                <a:solidFill>
                  <a:srgbClr val="FF0000"/>
                </a:solidFill>
                <a:latin typeface="Calibri" panose="020F0502020204030204" pitchFamily="34" charset="0"/>
              </a:rPr>
              <a:t>–</a:t>
            </a:r>
            <a:r>
              <a:rPr lang="pl-PL" sz="2000" b="1" dirty="0">
                <a:solidFill>
                  <a:srgbClr val="FF0000"/>
                </a:solidFill>
                <a:latin typeface="Calibri" panose="020F0502020204030204" pitchFamily="34" charset="0"/>
              </a:rPr>
              <a:t> </a:t>
            </a:r>
            <a:r>
              <a:rPr lang="pl-PL" sz="2000" b="1" dirty="0">
                <a:solidFill>
                  <a:srgbClr val="FF0000"/>
                </a:solidFill>
                <a:latin typeface="Calibri" panose="020F0502020204030204" pitchFamily="34" charset="0"/>
                <a:cs typeface="Calibri" panose="020F0502020204030204" pitchFamily="34" charset="0"/>
              </a:rPr>
              <a:t>rodzina niewspółpracująca, </a:t>
            </a:r>
            <a:r>
              <a:rPr lang="pl-PL" sz="2000" dirty="0">
                <a:latin typeface="Calibri" panose="020F0502020204030204" pitchFamily="34" charset="0"/>
                <a:cs typeface="Calibri" panose="020F0502020204030204" pitchFamily="34" charset="0"/>
              </a:rPr>
              <a:t>zadania dla pomagającego:</a:t>
            </a:r>
          </a:p>
          <a:p>
            <a:pPr marL="0" indent="0">
              <a:buNone/>
            </a:pPr>
            <a:endParaRPr lang="pl-PL" altLang="pl-PL" sz="2000"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44</a:t>
            </a:fld>
            <a:endParaRPr lang="pl-PL"/>
          </a:p>
        </p:txBody>
      </p:sp>
      <p:sp>
        <p:nvSpPr>
          <p:cNvPr id="6" name="Symbol zastępczy zawartości 2">
            <a:extLst>
              <a:ext uri="{FF2B5EF4-FFF2-40B4-BE49-F238E27FC236}">
                <a16:creationId xmlns:a16="http://schemas.microsoft.com/office/drawing/2014/main" xmlns="" id="{E914432E-1335-6F47-8FE7-F63395AA5368}"/>
              </a:ext>
            </a:extLst>
          </p:cNvPr>
          <p:cNvSpPr txBox="1">
            <a:spLocks/>
          </p:cNvSpPr>
          <p:nvPr/>
        </p:nvSpPr>
        <p:spPr>
          <a:xfrm>
            <a:off x="323528" y="2060848"/>
            <a:ext cx="6624960" cy="4797152"/>
          </a:xfrm>
          <a:prstGeom prst="rect">
            <a:avLst/>
          </a:prstGeom>
        </p:spPr>
        <p:txBody>
          <a:bodyPr vert="horz" anchor="ctr">
            <a:normAutofit fontScale="92500" lnSpcReduction="10000"/>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80000"/>
              </a:lnSpc>
              <a:buFont typeface="Wingdings 2" charset="2"/>
              <a:buNone/>
            </a:pPr>
            <a:r>
              <a:rPr lang="pl-PL" altLang="pl-PL" sz="2000" dirty="0">
                <a:latin typeface="Times New Roman" charset="0"/>
                <a:ea typeface="Times New Roman" charset="0"/>
                <a:cs typeface="Times New Roman" charset="0"/>
              </a:rPr>
              <a:t>1</a:t>
            </a:r>
            <a:r>
              <a:rPr lang="pl-PL" altLang="pl-PL" sz="2000" dirty="0">
                <a:latin typeface="Calibri" panose="020F0502020204030204" pitchFamily="34" charset="0"/>
                <a:ea typeface="Times New Roman" charset="0"/>
                <a:cs typeface="Calibri" panose="020F0502020204030204" pitchFamily="34" charset="0"/>
              </a:rPr>
              <a:t>.</a:t>
            </a:r>
            <a:r>
              <a:rPr lang="pl-PL" altLang="pl-PL" sz="2000" dirty="0">
                <a:latin typeface="Calibri" panose="020F0502020204030204" pitchFamily="34" charset="0"/>
                <a:cs typeface="Calibri" panose="020F0502020204030204" pitchFamily="34" charset="0"/>
              </a:rPr>
              <a:t> Zastanowić się: </a:t>
            </a:r>
            <a:r>
              <a:rPr lang="pl-PL" altLang="pl-PL" sz="2000" b="1" dirty="0">
                <a:latin typeface="Calibri" panose="020F0502020204030204" pitchFamily="34" charset="0"/>
                <a:ea typeface="Times New Roman" charset="0"/>
                <a:cs typeface="Calibri" panose="020F0502020204030204" pitchFamily="34" charset="0"/>
              </a:rPr>
              <a:t>Czego jeszcze nie zrobiliśmy, żeby zachęcić rodziców?</a:t>
            </a:r>
            <a:r>
              <a:rPr lang="pl-PL" altLang="pl-PL" sz="2000" dirty="0">
                <a:latin typeface="Calibri" panose="020F0502020204030204" pitchFamily="34" charset="0"/>
                <a:ea typeface="Times New Roman" charset="0"/>
                <a:cs typeface="Calibri" panose="020F0502020204030204" pitchFamily="34" charset="0"/>
              </a:rPr>
              <a:t>  Co budzi ich obawy, co im utrudnia współpracę. Czy ja na ich miejscu mógłbym czuć i działać podobnie?</a:t>
            </a:r>
          </a:p>
          <a:p>
            <a:pPr marL="0" indent="0">
              <a:lnSpc>
                <a:spcPct val="80000"/>
              </a:lnSpc>
              <a:buFont typeface="Wingdings 2" charset="2"/>
              <a:buNone/>
            </a:pPr>
            <a:r>
              <a:rPr lang="pl-PL" altLang="pl-PL" sz="2000" b="1" dirty="0">
                <a:latin typeface="Calibri" panose="020F0502020204030204" pitchFamily="34" charset="0"/>
                <a:ea typeface="Times New Roman" charset="0"/>
                <a:cs typeface="Calibri" panose="020F0502020204030204" pitchFamily="34" charset="0"/>
              </a:rPr>
              <a:t>2. Analiza genogramu i ekomapy</a:t>
            </a:r>
            <a:r>
              <a:rPr lang="pl-PL" altLang="pl-PL" sz="2000" dirty="0">
                <a:latin typeface="Calibri" panose="020F0502020204030204" pitchFamily="34" charset="0"/>
                <a:ea typeface="Times New Roman" charset="0"/>
                <a:cs typeface="Calibri" panose="020F0502020204030204" pitchFamily="34" charset="0"/>
              </a:rPr>
              <a:t> dziecka w poszukiwaniu mocnych stron (zasobów) rodziny. </a:t>
            </a:r>
          </a:p>
          <a:p>
            <a:pPr marL="0" indent="0">
              <a:lnSpc>
                <a:spcPct val="80000"/>
              </a:lnSpc>
              <a:buFont typeface="Wingdings 2" charset="2"/>
              <a:buNone/>
            </a:pPr>
            <a:r>
              <a:rPr lang="pl-PL" altLang="pl-PL" sz="2000" b="1" dirty="0">
                <a:latin typeface="Calibri" panose="020F0502020204030204" pitchFamily="34" charset="0"/>
                <a:ea typeface="Times New Roman" charset="0"/>
                <a:cs typeface="Calibri" panose="020F0502020204030204" pitchFamily="34" charset="0"/>
              </a:rPr>
              <a:t>3. Urealnianie sytuacji wobec dzieci</a:t>
            </a:r>
            <a:r>
              <a:rPr lang="pl-PL" altLang="pl-PL" sz="2000" dirty="0">
                <a:latin typeface="Calibri" panose="020F0502020204030204" pitchFamily="34" charset="0"/>
                <a:ea typeface="Times New Roman" charset="0"/>
                <a:cs typeface="Calibri" panose="020F0502020204030204" pitchFamily="34" charset="0"/>
              </a:rPr>
              <a:t>, które powinny znać fakty (przy czym należy unikać oceniania rodziców). </a:t>
            </a:r>
          </a:p>
          <a:p>
            <a:pPr marL="0" indent="0">
              <a:lnSpc>
                <a:spcPct val="80000"/>
              </a:lnSpc>
              <a:buFont typeface="Wingdings 2" charset="2"/>
              <a:buNone/>
            </a:pPr>
            <a:r>
              <a:rPr lang="pl-PL" altLang="pl-PL" sz="2000" b="1" dirty="0">
                <a:latin typeface="Calibri" panose="020F0502020204030204" pitchFamily="34" charset="0"/>
                <a:ea typeface="Times New Roman" charset="0"/>
                <a:cs typeface="Calibri" panose="020F0502020204030204" pitchFamily="34" charset="0"/>
              </a:rPr>
              <a:t>4.</a:t>
            </a:r>
            <a:r>
              <a:rPr lang="pl-PL" altLang="pl-PL" sz="2000" dirty="0">
                <a:latin typeface="Calibri" panose="020F0502020204030204" pitchFamily="34" charset="0"/>
                <a:ea typeface="Times New Roman" charset="0"/>
                <a:cs typeface="Calibri" panose="020F0502020204030204" pitchFamily="34" charset="0"/>
              </a:rPr>
              <a:t> Czasami trzeba </a:t>
            </a:r>
            <a:r>
              <a:rPr lang="pl-PL" altLang="pl-PL" sz="2000" b="1" dirty="0">
                <a:latin typeface="Calibri" panose="020F0502020204030204" pitchFamily="34" charset="0"/>
                <a:ea typeface="Times New Roman" charset="0"/>
                <a:cs typeface="Calibri" panose="020F0502020204030204" pitchFamily="34" charset="0"/>
              </a:rPr>
              <a:t>przejąć inicjatywę </a:t>
            </a:r>
            <a:r>
              <a:rPr lang="pl-PL" altLang="pl-PL" sz="2000" dirty="0">
                <a:latin typeface="Calibri" panose="020F0502020204030204" pitchFamily="34" charset="0"/>
                <a:ea typeface="Times New Roman" charset="0"/>
                <a:cs typeface="Calibri" panose="020F0502020204030204" pitchFamily="34" charset="0"/>
              </a:rPr>
              <a:t>i zamiast przyjazdu rodzica, opiekun musi zorganizować wyjazd razem z dzieckiem do rodzica, by poznać przyczyny braku kontaktu.</a:t>
            </a:r>
          </a:p>
          <a:p>
            <a:pPr marL="0" indent="0">
              <a:lnSpc>
                <a:spcPct val="80000"/>
              </a:lnSpc>
              <a:buFont typeface="Wingdings 2" charset="2"/>
              <a:buNone/>
            </a:pPr>
            <a:r>
              <a:rPr lang="pl-PL" altLang="pl-PL" sz="2000" b="1" dirty="0">
                <a:latin typeface="Calibri" panose="020F0502020204030204" pitchFamily="34" charset="0"/>
                <a:ea typeface="Times New Roman" charset="0"/>
                <a:cs typeface="Calibri" panose="020F0502020204030204" pitchFamily="34" charset="0"/>
              </a:rPr>
              <a:t>5.</a:t>
            </a:r>
            <a:r>
              <a:rPr lang="pl-PL" altLang="pl-PL" sz="2000" dirty="0">
                <a:latin typeface="Calibri" panose="020F0502020204030204" pitchFamily="34" charset="0"/>
                <a:ea typeface="Times New Roman" charset="0"/>
                <a:cs typeface="Calibri" panose="020F0502020204030204" pitchFamily="34" charset="0"/>
              </a:rPr>
              <a:t> </a:t>
            </a:r>
            <a:r>
              <a:rPr lang="pl-PL" altLang="pl-PL" sz="2000" b="1" dirty="0">
                <a:latin typeface="Calibri" panose="020F0502020204030204" pitchFamily="34" charset="0"/>
                <a:ea typeface="Times New Roman" charset="0"/>
                <a:cs typeface="Calibri" panose="020F0502020204030204" pitchFamily="34" charset="0"/>
              </a:rPr>
              <a:t>Podjąć próbę zmodyfikowania umowy.</a:t>
            </a:r>
            <a:r>
              <a:rPr lang="pl-PL" altLang="pl-PL" sz="2000" dirty="0">
                <a:latin typeface="Calibri" panose="020F0502020204030204" pitchFamily="34" charset="0"/>
                <a:ea typeface="Times New Roman" charset="0"/>
                <a:cs typeface="Calibri" panose="020F0502020204030204" pitchFamily="34" charset="0"/>
              </a:rPr>
              <a:t>                                       Być może zadania okazały się za trudne dla rodziców, lub zmieniły się okoliczności (może mama nie przyjechała, bo wstydziła się obrażeń po pobiciu przez męża, może pieniądze na bilety wydała na alkohol itp.)</a:t>
            </a:r>
          </a:p>
          <a:p>
            <a:pPr marL="0" indent="0">
              <a:lnSpc>
                <a:spcPct val="80000"/>
              </a:lnSpc>
              <a:buFont typeface="Wingdings 2" charset="2"/>
              <a:buNone/>
            </a:pPr>
            <a:r>
              <a:rPr lang="pl-PL" altLang="pl-PL" sz="2000" dirty="0">
                <a:latin typeface="Calibri" panose="020F0502020204030204" pitchFamily="34" charset="0"/>
                <a:ea typeface="Times New Roman" charset="0"/>
                <a:cs typeface="Calibri" panose="020F0502020204030204" pitchFamily="34" charset="0"/>
              </a:rPr>
              <a:t>6. Analiza przyczyn kryzysu rodziny i </a:t>
            </a:r>
            <a:r>
              <a:rPr lang="pl-PL" altLang="pl-PL" sz="2000" b="1" dirty="0">
                <a:latin typeface="Calibri" panose="020F0502020204030204" pitchFamily="34" charset="0"/>
                <a:ea typeface="Times New Roman" charset="0"/>
                <a:cs typeface="Calibri" panose="020F0502020204030204" pitchFamily="34" charset="0"/>
              </a:rPr>
              <a:t>wzmacnianie rodziców po zadaniach</a:t>
            </a:r>
            <a:r>
              <a:rPr lang="pl-PL" altLang="pl-PL" sz="2000" dirty="0">
                <a:latin typeface="Calibri" panose="020F0502020204030204" pitchFamily="34" charset="0"/>
                <a:ea typeface="Times New Roman" charset="0"/>
                <a:cs typeface="Calibri" panose="020F0502020204030204" pitchFamily="34" charset="0"/>
              </a:rPr>
              <a:t>, które byli jednak w stanie wykonać.</a:t>
            </a:r>
          </a:p>
          <a:p>
            <a:pPr marL="0" indent="0">
              <a:lnSpc>
                <a:spcPct val="80000"/>
              </a:lnSpc>
              <a:buFont typeface="Wingdings 2" charset="2"/>
              <a:buNone/>
            </a:pPr>
            <a:r>
              <a:rPr lang="pl-PL" altLang="pl-PL" sz="2000" dirty="0">
                <a:latin typeface="Calibri" panose="020F0502020204030204" pitchFamily="34" charset="0"/>
                <a:ea typeface="Times New Roman" charset="0"/>
                <a:cs typeface="Calibri" panose="020F0502020204030204" pitchFamily="34" charset="0"/>
              </a:rPr>
              <a:t>7. Kolejne próby rozmów </a:t>
            </a:r>
            <a:r>
              <a:rPr lang="pl-PL" altLang="pl-PL" sz="2000" dirty="0">
                <a:latin typeface="Times New Roman" charset="0"/>
                <a:ea typeface="Times New Roman" charset="0"/>
                <a:cs typeface="Times New Roman" charset="0"/>
              </a:rPr>
              <a:t>skierowanych na rozwiązania (marzenia, cele). </a:t>
            </a:r>
            <a:endParaRPr lang="pl-PL" altLang="pl-PL" sz="2000" dirty="0"/>
          </a:p>
        </p:txBody>
      </p:sp>
      <p:pic>
        <p:nvPicPr>
          <p:cNvPr id="7" name="Obraz 4">
            <a:extLst>
              <a:ext uri="{FF2B5EF4-FFF2-40B4-BE49-F238E27FC236}">
                <a16:creationId xmlns:a16="http://schemas.microsoft.com/office/drawing/2014/main" xmlns="" id="{699680D6-28C2-C246-BAEF-7101EB673FC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34866" y="3451498"/>
            <a:ext cx="2309133" cy="2015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27261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79512" y="1052736"/>
            <a:ext cx="8559104" cy="5421216"/>
          </a:xfrm>
        </p:spPr>
        <p:txBody>
          <a:bodyPr>
            <a:normAutofit/>
          </a:bodyPr>
          <a:lstStyle/>
          <a:p>
            <a:pPr marL="0" indent="0">
              <a:buNone/>
            </a:pPr>
            <a:r>
              <a:rPr lang="pl-PL" sz="2600" b="1" dirty="0">
                <a:solidFill>
                  <a:srgbClr val="FF0000"/>
                </a:solidFill>
              </a:rPr>
              <a:t>Etap 7</a:t>
            </a:r>
            <a:br>
              <a:rPr lang="pl-PL" sz="2600" b="1" dirty="0">
                <a:solidFill>
                  <a:srgbClr val="FF0000"/>
                </a:solidFill>
              </a:rPr>
            </a:br>
            <a:r>
              <a:rPr lang="pl-PL" sz="2200" b="1" dirty="0">
                <a:solidFill>
                  <a:srgbClr val="FF0000"/>
                </a:solidFill>
              </a:rPr>
              <a:t>Praca</a:t>
            </a:r>
            <a:r>
              <a:rPr lang="pl-PL" sz="2000" b="1" dirty="0">
                <a:solidFill>
                  <a:srgbClr val="FF0000"/>
                </a:solidFill>
              </a:rPr>
              <a:t> z rodziną w kierunku reintegracji </a:t>
            </a:r>
          </a:p>
          <a:p>
            <a:pPr marL="0" indent="0">
              <a:buClr>
                <a:schemeClr val="accent3"/>
              </a:buClr>
              <a:buNone/>
              <a:defRPr/>
            </a:pPr>
            <a:r>
              <a:rPr lang="pl-PL" sz="2000" dirty="0"/>
              <a:t>Główne cele pracy z dzieckiem i rodziną:</a:t>
            </a:r>
          </a:p>
          <a:p>
            <a:pPr marL="0" indent="0">
              <a:buClr>
                <a:schemeClr val="accent3"/>
              </a:buClr>
              <a:buNone/>
              <a:defRPr/>
            </a:pPr>
            <a:r>
              <a:rPr lang="pl-PL" sz="2000" dirty="0"/>
              <a:t>1. </a:t>
            </a:r>
            <a:r>
              <a:rPr lang="pl-PL" sz="2000" b="1" dirty="0"/>
              <a:t>Powrót do domu rodzinnego</a:t>
            </a:r>
          </a:p>
          <a:p>
            <a:pPr marL="0" indent="0">
              <a:buClr>
                <a:schemeClr val="accent3"/>
              </a:buClr>
              <a:buNone/>
              <a:defRPr/>
            </a:pPr>
            <a:r>
              <a:rPr lang="pl-PL" sz="2000" dirty="0"/>
              <a:t>2. Stałe rozwiązanie w środowisku rodzinnym  (długoterminowa rodzina zastępcza lub adopcyjna)</a:t>
            </a:r>
          </a:p>
          <a:p>
            <a:pPr marL="0" indent="0">
              <a:buClr>
                <a:schemeClr val="accent3"/>
              </a:buClr>
              <a:buNone/>
              <a:defRPr/>
            </a:pPr>
            <a:r>
              <a:rPr lang="pl-PL" sz="2000" dirty="0"/>
              <a:t>3. Proces usamodzielnienia</a:t>
            </a:r>
          </a:p>
          <a:p>
            <a:pPr marL="4306888" indent="0">
              <a:buClr>
                <a:schemeClr val="accent3"/>
              </a:buClr>
              <a:buNone/>
              <a:defRPr/>
            </a:pPr>
            <a:r>
              <a:rPr lang="pl-PL" sz="2000" dirty="0"/>
              <a:t>Pierwszym celem pracy z dzieckiem i rodziną będzie </a:t>
            </a:r>
            <a:r>
              <a:rPr lang="pl-PL" sz="2000" b="1" dirty="0"/>
              <a:t>pojednanie (reintegracja) rodziny i powrót dziecka do domu</a:t>
            </a:r>
            <a:endParaRPr lang="pl-PL" sz="2000" dirty="0"/>
          </a:p>
          <a:p>
            <a:pPr marL="0" indent="0">
              <a:buClr>
                <a:schemeClr val="accent3"/>
              </a:buClr>
              <a:buNone/>
              <a:defRPr/>
            </a:pPr>
            <a:endParaRPr lang="pl-PL" dirty="0"/>
          </a:p>
          <a:p>
            <a:pPr marL="0" indent="0">
              <a:buNone/>
            </a:pPr>
            <a:endParaRPr lang="pl-PL" b="1" dirty="0"/>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45</a:t>
            </a:fld>
            <a:endParaRPr lang="pl-PL"/>
          </a:p>
        </p:txBody>
      </p:sp>
      <p:pic>
        <p:nvPicPr>
          <p:cNvPr id="4" name="Picture 2" descr="C:\Users\Admin\Desktop\Cheerful-family-taking-selfie.jpg">
            <a:extLst>
              <a:ext uri="{FF2B5EF4-FFF2-40B4-BE49-F238E27FC236}">
                <a16:creationId xmlns:a16="http://schemas.microsoft.com/office/drawing/2014/main" xmlns="" id="{A6660095-8856-F14B-9F74-14CE4A4201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4005064"/>
            <a:ext cx="4285810" cy="2850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4855681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79512" y="1124744"/>
            <a:ext cx="8507288" cy="5349208"/>
          </a:xfrm>
        </p:spPr>
        <p:txBody>
          <a:bodyPr>
            <a:normAutofit/>
          </a:bodyPr>
          <a:lstStyle/>
          <a:p>
            <a:pPr marL="0" indent="0">
              <a:buNone/>
            </a:pPr>
            <a:r>
              <a:rPr lang="pl-PL" b="1" dirty="0">
                <a:solidFill>
                  <a:srgbClr val="FF0000"/>
                </a:solidFill>
              </a:rPr>
              <a:t>Warunki reintegracji dziecka z rodziną</a:t>
            </a:r>
          </a:p>
          <a:p>
            <a:pPr marL="0" indent="0">
              <a:spcBef>
                <a:spcPct val="0"/>
              </a:spcBef>
              <a:buNone/>
            </a:pPr>
            <a:r>
              <a:rPr lang="pl-PL" altLang="pl-PL" sz="1800" dirty="0"/>
              <a:t>1. </a:t>
            </a:r>
            <a:r>
              <a:rPr lang="pl-PL" altLang="pl-PL" sz="2000" dirty="0"/>
              <a:t>Pozytywne więzi z dzieckiem</a:t>
            </a:r>
          </a:p>
          <a:p>
            <a:pPr marL="0" indent="0">
              <a:spcBef>
                <a:spcPct val="0"/>
              </a:spcBef>
              <a:buNone/>
            </a:pPr>
            <a:r>
              <a:rPr lang="pl-PL" altLang="pl-PL" sz="2000" dirty="0"/>
              <a:t>2. Zdrowie (fizyczne i psychiczne, opanowanie nałogów)</a:t>
            </a:r>
          </a:p>
          <a:p>
            <a:pPr marL="0" indent="0">
              <a:spcBef>
                <a:spcPct val="0"/>
              </a:spcBef>
              <a:buNone/>
            </a:pPr>
            <a:r>
              <a:rPr lang="pl-PL" altLang="pl-PL" sz="2000" dirty="0"/>
              <a:t>3. Stały dochód</a:t>
            </a:r>
          </a:p>
          <a:p>
            <a:pPr marL="0" indent="0">
              <a:spcBef>
                <a:spcPct val="0"/>
              </a:spcBef>
              <a:buNone/>
            </a:pPr>
            <a:r>
              <a:rPr lang="pl-PL" altLang="pl-PL" sz="2000" dirty="0"/>
              <a:t>4. Odpowiednie (bezpieczne) warunki mieszkaniowe</a:t>
            </a:r>
          </a:p>
          <a:p>
            <a:pPr marL="0" indent="0">
              <a:spcBef>
                <a:spcPct val="0"/>
              </a:spcBef>
              <a:buNone/>
            </a:pPr>
            <a:r>
              <a:rPr lang="pl-PL" altLang="pl-PL" sz="2000" dirty="0"/>
              <a:t>5. Pozytywny wpływ wychowawczy na dziecko (właściwe role)</a:t>
            </a:r>
          </a:p>
          <a:p>
            <a:pPr marL="0" indent="0">
              <a:spcBef>
                <a:spcPct val="0"/>
              </a:spcBef>
              <a:buNone/>
            </a:pPr>
            <a:r>
              <a:rPr lang="pl-PL" altLang="pl-PL" sz="2000" dirty="0"/>
              <a:t>6. Pozytywne relacje wewnątrz-rodzinne i małżeńskie</a:t>
            </a:r>
          </a:p>
          <a:p>
            <a:pPr marL="0" indent="0">
              <a:spcBef>
                <a:spcPct val="0"/>
              </a:spcBef>
              <a:buNone/>
            </a:pPr>
            <a:r>
              <a:rPr lang="pl-PL" altLang="pl-PL" sz="2000" dirty="0"/>
              <a:t>7. Zasoby wewnętrzne i zewnętrzne rodziny.</a:t>
            </a:r>
          </a:p>
          <a:p>
            <a:pPr marL="0" indent="0">
              <a:spcBef>
                <a:spcPct val="0"/>
              </a:spcBef>
              <a:buNone/>
            </a:pPr>
            <a:r>
              <a:rPr lang="pl-PL" altLang="pl-PL" sz="2000" dirty="0"/>
              <a:t>8. Inne (specyficzne dla danej rodziny)</a:t>
            </a:r>
          </a:p>
          <a:p>
            <a:pPr marL="2713038" indent="52388">
              <a:buNone/>
            </a:pPr>
            <a:endParaRPr lang="pl-PL" sz="1900" dirty="0"/>
          </a:p>
          <a:p>
            <a:pPr marL="3317875" indent="0" algn="ctr">
              <a:spcBef>
                <a:spcPct val="0"/>
              </a:spcBef>
              <a:buNone/>
              <a:tabLst>
                <a:tab pos="7708900" algn="l"/>
              </a:tabLst>
            </a:pPr>
            <a:r>
              <a:rPr lang="pl-PL" altLang="pl-PL" sz="1900" dirty="0"/>
              <a:t>W przypadku spełnienia wszystkich warunków rodzina występuję z wnioskiem do Sądu Rodzinnego o powrót dzieci do domu.</a:t>
            </a:r>
          </a:p>
          <a:p>
            <a:pPr marL="3317875" indent="0" algn="ctr">
              <a:spcBef>
                <a:spcPct val="0"/>
              </a:spcBef>
              <a:buNone/>
              <a:tabLst>
                <a:tab pos="7708900" algn="l"/>
              </a:tabLst>
            </a:pPr>
            <a:r>
              <a:rPr lang="pl-PL" altLang="pl-PL" sz="1900" b="1" dirty="0"/>
              <a:t>RODZICE NIE MUSZĄ BYĆ IDEALNI,</a:t>
            </a:r>
          </a:p>
          <a:p>
            <a:pPr marL="3317875" indent="0" algn="ctr">
              <a:spcBef>
                <a:spcPct val="0"/>
              </a:spcBef>
              <a:buNone/>
              <a:tabLst>
                <a:tab pos="7708900" algn="l"/>
              </a:tabLst>
            </a:pPr>
            <a:r>
              <a:rPr lang="pl-PL" altLang="pl-PL" sz="1900" b="1" dirty="0"/>
              <a:t>MAJĄ BYĆ „WYSTARCZAJĄCO DOBRZY”</a:t>
            </a:r>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46</a:t>
            </a:fld>
            <a:endParaRPr lang="pl-PL"/>
          </a:p>
        </p:txBody>
      </p:sp>
      <p:pic>
        <p:nvPicPr>
          <p:cNvPr id="6" name="Obraz 5" descr="Obraz zawierający drzewo, zewnętrzne, osoba, młode&#10;&#10;Opis wygenerowany automatycznie">
            <a:extLst>
              <a:ext uri="{FF2B5EF4-FFF2-40B4-BE49-F238E27FC236}">
                <a16:creationId xmlns:a16="http://schemas.microsoft.com/office/drawing/2014/main" xmlns="" id="{CA979F5A-522E-443C-8BE3-8D92AE1C3E6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4572648"/>
            <a:ext cx="3376795" cy="1901304"/>
          </a:xfrm>
          <a:prstGeom prst="rect">
            <a:avLst/>
          </a:prstGeom>
        </p:spPr>
      </p:pic>
    </p:spTree>
    <p:extLst>
      <p:ext uri="{BB962C8B-B14F-4D97-AF65-F5344CB8AC3E}">
        <p14:creationId xmlns:p14="http://schemas.microsoft.com/office/powerpoint/2010/main" val="25516085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07504" y="1052736"/>
            <a:ext cx="7817296" cy="5421216"/>
          </a:xfrm>
        </p:spPr>
        <p:txBody>
          <a:bodyPr>
            <a:normAutofit/>
          </a:bodyPr>
          <a:lstStyle/>
          <a:p>
            <a:pPr marL="0" indent="0">
              <a:buNone/>
            </a:pPr>
            <a:r>
              <a:rPr lang="pl-PL" b="1" dirty="0">
                <a:solidFill>
                  <a:srgbClr val="FF0000"/>
                </a:solidFill>
              </a:rPr>
              <a:t>Etap 7 b</a:t>
            </a:r>
            <a:br>
              <a:rPr lang="pl-PL" b="1" dirty="0">
                <a:solidFill>
                  <a:srgbClr val="FF0000"/>
                </a:solidFill>
              </a:rPr>
            </a:br>
            <a:r>
              <a:rPr lang="pl-PL" b="1" dirty="0">
                <a:solidFill>
                  <a:srgbClr val="FF0000"/>
                </a:solidFill>
                <a:latin typeface="Calibri" panose="020F0502020204030204" pitchFamily="34" charset="0"/>
                <a:cs typeface="Calibri" panose="020F0502020204030204" pitchFamily="34" charset="0"/>
              </a:rPr>
              <a:t>Praca z rodziną </a:t>
            </a:r>
            <a:r>
              <a:rPr lang="mr-IN" b="1" dirty="0">
                <a:solidFill>
                  <a:srgbClr val="FF0000"/>
                </a:solidFill>
                <a:latin typeface="Calibri" panose="020F0502020204030204" pitchFamily="34" charset="0"/>
              </a:rPr>
              <a:t>–</a:t>
            </a:r>
            <a:r>
              <a:rPr lang="pl-PL" b="1" dirty="0">
                <a:solidFill>
                  <a:srgbClr val="FF0000"/>
                </a:solidFill>
                <a:latin typeface="Calibri" panose="020F0502020204030204" pitchFamily="34" charset="0"/>
              </a:rPr>
              <a:t> </a:t>
            </a:r>
            <a:r>
              <a:rPr lang="pl-PL" b="1" dirty="0">
                <a:solidFill>
                  <a:srgbClr val="FF0000"/>
                </a:solidFill>
                <a:latin typeface="Calibri" panose="020F0502020204030204" pitchFamily="34" charset="0"/>
                <a:cs typeface="Calibri" panose="020F0502020204030204" pitchFamily="34" charset="0"/>
              </a:rPr>
              <a:t>rodzina niewspółpracująca</a:t>
            </a:r>
            <a:endParaRPr lang="pl-PL" dirty="0">
              <a:latin typeface="Calibri" panose="020F0502020204030204" pitchFamily="34" charset="0"/>
              <a:cs typeface="Calibri" panose="020F0502020204030204" pitchFamily="34" charset="0"/>
            </a:endParaRPr>
          </a:p>
          <a:p>
            <a:pPr marL="0" indent="0">
              <a:buClr>
                <a:schemeClr val="accent3"/>
              </a:buClr>
              <a:buNone/>
              <a:defRPr/>
            </a:pPr>
            <a:r>
              <a:rPr lang="pl-PL" sz="2000" b="1" dirty="0"/>
              <a:t>Możliwe rozwiązania:</a:t>
            </a:r>
          </a:p>
          <a:p>
            <a:pPr>
              <a:buClr>
                <a:schemeClr val="accent3"/>
              </a:buClr>
              <a:buFont typeface="Wingdings 2"/>
              <a:buChar char=""/>
              <a:defRPr/>
            </a:pPr>
            <a:r>
              <a:rPr lang="pl-PL" sz="2000" b="1" dirty="0"/>
              <a:t>rozmowa</a:t>
            </a:r>
            <a:r>
              <a:rPr lang="pl-PL" sz="2000" dirty="0"/>
              <a:t> z rodzicami (i dzieckiem) o tym, co wydarzyło się do tej pory, co zrobili rodzice, opiekunowie, asystent rodziny i poinformowanie o przyjętym innym rozwiązaniu dla dziecka: stabilizacja poza rodziną</a:t>
            </a:r>
          </a:p>
          <a:p>
            <a:pPr>
              <a:buClr>
                <a:schemeClr val="accent3"/>
              </a:buClr>
              <a:buFont typeface="Wingdings 2"/>
              <a:buChar char=""/>
              <a:defRPr/>
            </a:pPr>
            <a:r>
              <a:rPr lang="pl-PL" sz="2000" dirty="0"/>
              <a:t>poinformowanie o MOŻLIWOŚCI  wystąpienia do sądu o </a:t>
            </a:r>
            <a:r>
              <a:rPr lang="pl-PL" sz="2000" b="1" dirty="0"/>
              <a:t>całkowite odebranie władzy rodzicielskiej </a:t>
            </a:r>
          </a:p>
          <a:p>
            <a:pPr>
              <a:buClr>
                <a:schemeClr val="accent3"/>
              </a:buClr>
              <a:buFont typeface="Wingdings 2"/>
              <a:buChar char=""/>
              <a:defRPr/>
            </a:pPr>
            <a:r>
              <a:rPr lang="pl-PL" sz="2000" dirty="0"/>
              <a:t>sprawdzenie czy rodzice poddadzą się </a:t>
            </a:r>
            <a:r>
              <a:rPr lang="pl-PL" sz="2000" b="1" dirty="0"/>
              <a:t>leczeniu</a:t>
            </a:r>
            <a:r>
              <a:rPr lang="pl-PL" sz="2000" dirty="0"/>
              <a:t> zgodnie z wyrokiem sądu – przez kuratora sądowego</a:t>
            </a:r>
          </a:p>
          <a:p>
            <a:pPr>
              <a:buClr>
                <a:schemeClr val="accent3"/>
              </a:buClr>
              <a:buFont typeface="Wingdings 2"/>
              <a:buChar char=""/>
              <a:defRPr/>
            </a:pPr>
            <a:r>
              <a:rPr lang="pl-PL" sz="2000" b="1" dirty="0"/>
              <a:t>rozmowa ostatniej szansy</a:t>
            </a:r>
            <a:r>
              <a:rPr lang="pl-PL" sz="2000" dirty="0"/>
              <a:t> – krótki termin kontraktu ostatecznego – </a:t>
            </a:r>
            <a:r>
              <a:rPr lang="pl-PL" sz="2000" i="1" dirty="0"/>
              <a:t>zadania głównie dla rodziców</a:t>
            </a:r>
          </a:p>
          <a:p>
            <a:pPr>
              <a:buClr>
                <a:schemeClr val="accent3"/>
              </a:buClr>
              <a:buFont typeface="Wingdings 2"/>
              <a:buChar char=""/>
              <a:defRPr/>
            </a:pPr>
            <a:r>
              <a:rPr lang="pl-PL" sz="2000" dirty="0"/>
              <a:t>Techniki PSR: „Co musiałoby się stać, aby…?”</a:t>
            </a:r>
          </a:p>
          <a:p>
            <a:pPr marL="0" indent="0">
              <a:buNone/>
            </a:pPr>
            <a:endParaRPr lang="pl-PL" altLang="pl-PL" sz="2000"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47</a:t>
            </a:fld>
            <a:endParaRPr lang="pl-PL"/>
          </a:p>
        </p:txBody>
      </p:sp>
      <p:sp>
        <p:nvSpPr>
          <p:cNvPr id="6" name="Symbol zastępczy zawartości 2">
            <a:extLst>
              <a:ext uri="{FF2B5EF4-FFF2-40B4-BE49-F238E27FC236}">
                <a16:creationId xmlns:a16="http://schemas.microsoft.com/office/drawing/2014/main" xmlns="" id="{E914432E-1335-6F47-8FE7-F63395AA5368}"/>
              </a:ext>
            </a:extLst>
          </p:cNvPr>
          <p:cNvSpPr txBox="1">
            <a:spLocks/>
          </p:cNvSpPr>
          <p:nvPr/>
        </p:nvSpPr>
        <p:spPr>
          <a:xfrm>
            <a:off x="323528" y="2060848"/>
            <a:ext cx="6624960" cy="4797152"/>
          </a:xfrm>
          <a:prstGeom prst="rect">
            <a:avLst/>
          </a:prstGeom>
        </p:spPr>
        <p:txBody>
          <a:bodyPr vert="horz" anchor="ctr">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80000"/>
              </a:lnSpc>
              <a:buFont typeface="Wingdings 2" charset="2"/>
              <a:buNone/>
            </a:pPr>
            <a:endParaRPr lang="pl-PL" altLang="pl-PL" sz="2000" dirty="0"/>
          </a:p>
        </p:txBody>
      </p:sp>
      <p:pic>
        <p:nvPicPr>
          <p:cNvPr id="7" name="Obraz 4">
            <a:extLst>
              <a:ext uri="{FF2B5EF4-FFF2-40B4-BE49-F238E27FC236}">
                <a16:creationId xmlns:a16="http://schemas.microsoft.com/office/drawing/2014/main" xmlns="" id="{699680D6-28C2-C246-BAEF-7101EB673FC2}"/>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34866" y="3451498"/>
            <a:ext cx="2309133" cy="2015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52908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107504" y="1196752"/>
            <a:ext cx="8280920" cy="5277200"/>
          </a:xfrm>
        </p:spPr>
        <p:txBody>
          <a:bodyPr>
            <a:normAutofit/>
          </a:bodyPr>
          <a:lstStyle/>
          <a:p>
            <a:pPr marL="0" indent="0">
              <a:buNone/>
            </a:pPr>
            <a:r>
              <a:rPr lang="pl-PL" b="1" dirty="0">
                <a:solidFill>
                  <a:srgbClr val="FF0000"/>
                </a:solidFill>
              </a:rPr>
              <a:t>Etap 8</a:t>
            </a:r>
            <a:br>
              <a:rPr lang="pl-PL" b="1" dirty="0">
                <a:solidFill>
                  <a:srgbClr val="FF0000"/>
                </a:solidFill>
              </a:rPr>
            </a:br>
            <a:r>
              <a:rPr lang="pl-PL" sz="2000" b="1" dirty="0">
                <a:solidFill>
                  <a:srgbClr val="FF0000"/>
                </a:solidFill>
              </a:rPr>
              <a:t>Przygotowanie do reintegracji dziecka z rodziną</a:t>
            </a:r>
          </a:p>
          <a:p>
            <a:pPr>
              <a:buClr>
                <a:schemeClr val="accent3"/>
              </a:buClr>
              <a:buFont typeface="Wingdings 2"/>
              <a:buChar char=""/>
              <a:defRPr/>
            </a:pPr>
            <a:r>
              <a:rPr lang="pl-PL" sz="2000" dirty="0"/>
              <a:t>Przygotowanie </a:t>
            </a:r>
            <a:r>
              <a:rPr lang="pl-PL" sz="2000" b="1" dirty="0"/>
              <a:t>zasobów rodzinnych </a:t>
            </a:r>
            <a:r>
              <a:rPr lang="pl-PL" sz="2000" dirty="0"/>
              <a:t>– kto, kiedy i w jakim zakresie będzie wspierał rodzinę po powrocie do domu? (spotkania rodzinne)</a:t>
            </a:r>
          </a:p>
          <a:p>
            <a:pPr>
              <a:buClr>
                <a:schemeClr val="accent3"/>
              </a:buClr>
              <a:buFont typeface="Wingdings 2"/>
              <a:buChar char=""/>
              <a:defRPr/>
            </a:pPr>
            <a:r>
              <a:rPr lang="pl-PL" sz="2000" dirty="0"/>
              <a:t>Przygotowanie </a:t>
            </a:r>
            <a:r>
              <a:rPr lang="pl-PL" sz="2000" b="1" dirty="0"/>
              <a:t>zasobów zewnętrznych </a:t>
            </a:r>
            <a:r>
              <a:rPr lang="pl-PL" sz="2000" dirty="0"/>
              <a:t>rodziny – spotkanie z prac., ew. kuratorem, szkołą, inne ważne osoby,</a:t>
            </a:r>
          </a:p>
          <a:p>
            <a:pPr>
              <a:buClr>
                <a:schemeClr val="accent3"/>
              </a:buClr>
              <a:buFont typeface="Wingdings 2"/>
              <a:buChar char=""/>
              <a:defRPr/>
            </a:pPr>
            <a:r>
              <a:rPr lang="pl-PL" sz="2000" dirty="0"/>
              <a:t>Przygotowanie dziecka i rodziny – wsparcie emocjonalne, niwelowanie lęków i obaw, </a:t>
            </a:r>
            <a:r>
              <a:rPr lang="pl-PL" sz="2000" b="1" dirty="0"/>
              <a:t>budowanie optymizmu, poczucia sprawczości, tworzenie wizji spełnionych marzeń </a:t>
            </a:r>
            <a:r>
              <a:rPr lang="pl-PL" sz="2000" dirty="0"/>
              <a:t>i budowanie planu realnych kroków do ich spełnienia</a:t>
            </a:r>
          </a:p>
          <a:p>
            <a:pPr>
              <a:buClr>
                <a:schemeClr val="accent3"/>
              </a:buClr>
              <a:buFont typeface="Wingdings 2"/>
              <a:buChar char=""/>
              <a:defRPr/>
            </a:pPr>
            <a:r>
              <a:rPr lang="pl-PL" sz="2000" dirty="0"/>
              <a:t>Ustalenie działań w sytuacji pojawienia się zagrożeń – kogo poprosić o pomoc - tzw. </a:t>
            </a:r>
            <a:r>
              <a:rPr lang="pl-PL" sz="2000" b="1" dirty="0"/>
              <a:t>koła ratunkowe</a:t>
            </a:r>
          </a:p>
          <a:p>
            <a:pPr>
              <a:buClr>
                <a:schemeClr val="accent3"/>
              </a:buClr>
              <a:buFont typeface="Wingdings 2"/>
              <a:buChar char=""/>
              <a:defRPr/>
            </a:pPr>
            <a:r>
              <a:rPr lang="pl-PL" sz="2000" dirty="0"/>
              <a:t>Wspieranie  w </a:t>
            </a:r>
            <a:r>
              <a:rPr lang="pl-PL" sz="2000" b="1" dirty="0"/>
              <a:t>samodzielnym załatwianiu </a:t>
            </a:r>
            <a:r>
              <a:rPr lang="pl-PL" sz="2000" dirty="0"/>
              <a:t>spraw urzędowych, formalnych np. szkoła, lekarz, meldunek, inne.</a:t>
            </a:r>
          </a:p>
          <a:p>
            <a:pPr marL="0" indent="0">
              <a:buNone/>
            </a:pPr>
            <a:endParaRPr lang="pl-PL" altLang="pl-PL" sz="2000"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48</a:t>
            </a:fld>
            <a:endParaRPr lang="pl-PL"/>
          </a:p>
        </p:txBody>
      </p:sp>
      <p:sp>
        <p:nvSpPr>
          <p:cNvPr id="6" name="Symbol zastępczy zawartości 2">
            <a:extLst>
              <a:ext uri="{FF2B5EF4-FFF2-40B4-BE49-F238E27FC236}">
                <a16:creationId xmlns:a16="http://schemas.microsoft.com/office/drawing/2014/main" xmlns="" id="{E914432E-1335-6F47-8FE7-F63395AA5368}"/>
              </a:ext>
            </a:extLst>
          </p:cNvPr>
          <p:cNvSpPr txBox="1">
            <a:spLocks/>
          </p:cNvSpPr>
          <p:nvPr/>
        </p:nvSpPr>
        <p:spPr>
          <a:xfrm>
            <a:off x="323528" y="2060848"/>
            <a:ext cx="6624960" cy="4797152"/>
          </a:xfrm>
          <a:prstGeom prst="rect">
            <a:avLst/>
          </a:prstGeom>
        </p:spPr>
        <p:txBody>
          <a:bodyPr vert="horz" anchor="ctr">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80000"/>
              </a:lnSpc>
              <a:buFont typeface="Wingdings 2" charset="2"/>
              <a:buNone/>
            </a:pPr>
            <a:endParaRPr lang="pl-PL" altLang="pl-PL" sz="2000" dirty="0"/>
          </a:p>
        </p:txBody>
      </p:sp>
    </p:spTree>
    <p:extLst>
      <p:ext uri="{BB962C8B-B14F-4D97-AF65-F5344CB8AC3E}">
        <p14:creationId xmlns:p14="http://schemas.microsoft.com/office/powerpoint/2010/main" val="34194360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ymbol zastępczy zawartości 4">
            <a:extLst>
              <a:ext uri="{FF2B5EF4-FFF2-40B4-BE49-F238E27FC236}">
                <a16:creationId xmlns:a16="http://schemas.microsoft.com/office/drawing/2014/main" xmlns="" id="{C46418CD-172D-2448-915A-E093AECD9810}"/>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168738" y="1052736"/>
            <a:ext cx="7992888" cy="5688632"/>
          </a:xfrm>
        </p:spPr>
      </p:pic>
      <p:sp>
        <p:nvSpPr>
          <p:cNvPr id="3" name="Symbol zastępczy numeru slajdu 2"/>
          <p:cNvSpPr>
            <a:spLocks noGrp="1"/>
          </p:cNvSpPr>
          <p:nvPr>
            <p:ph type="sldNum" sz="quarter" idx="15"/>
          </p:nvPr>
        </p:nvSpPr>
        <p:spPr/>
        <p:txBody>
          <a:bodyPr/>
          <a:lstStyle/>
          <a:p>
            <a:fld id="{37F9822B-69A1-411A-A71A-36C458F40124}" type="slidenum">
              <a:rPr lang="pl-PL" smtClean="0"/>
              <a:t>49</a:t>
            </a:fld>
            <a:endParaRPr lang="pl-PL"/>
          </a:p>
        </p:txBody>
      </p:sp>
    </p:spTree>
    <p:extLst>
      <p:ext uri="{BB962C8B-B14F-4D97-AF65-F5344CB8AC3E}">
        <p14:creationId xmlns:p14="http://schemas.microsoft.com/office/powerpoint/2010/main" val="20162996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5</a:t>
            </a:fld>
            <a:endParaRPr lang="pl-PL"/>
          </a:p>
        </p:txBody>
      </p:sp>
      <p:sp>
        <p:nvSpPr>
          <p:cNvPr id="4" name="Prostokąt 2">
            <a:extLst>
              <a:ext uri="{FF2B5EF4-FFF2-40B4-BE49-F238E27FC236}">
                <a16:creationId xmlns:a16="http://schemas.microsoft.com/office/drawing/2014/main" xmlns="" id="{A73B3EF4-9919-5741-AB27-3A9E8BB0ED80}"/>
              </a:ext>
            </a:extLst>
          </p:cNvPr>
          <p:cNvSpPr>
            <a:spLocks noGrp="1" noChangeArrowheads="1"/>
          </p:cNvSpPr>
          <p:nvPr>
            <p:ph sz="quarter" idx="1"/>
          </p:nvPr>
        </p:nvSpPr>
        <p:spPr bwMode="auto">
          <a:xfrm>
            <a:off x="107504" y="2636912"/>
            <a:ext cx="8147248" cy="4462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Arial" charset="0"/>
                <a:cs typeface="Arial" charset="0"/>
              </a:defRPr>
            </a:lvl1pPr>
            <a:lvl2pPr marL="742950" indent="-285750">
              <a:defRPr>
                <a:solidFill>
                  <a:schemeClr val="tx1"/>
                </a:solidFill>
                <a:latin typeface="Arial" charset="0"/>
                <a:ea typeface="Arial" charset="0"/>
                <a:cs typeface="Arial" charset="0"/>
              </a:defRPr>
            </a:lvl2pPr>
            <a:lvl3pPr marL="1143000" indent="-228600">
              <a:defRPr>
                <a:solidFill>
                  <a:schemeClr val="tx1"/>
                </a:solidFill>
                <a:latin typeface="Arial" charset="0"/>
                <a:ea typeface="Arial" charset="0"/>
                <a:cs typeface="Arial" charset="0"/>
              </a:defRPr>
            </a:lvl3pPr>
            <a:lvl4pPr marL="1600200" indent="-228600">
              <a:defRPr>
                <a:solidFill>
                  <a:schemeClr val="tx1"/>
                </a:solidFill>
                <a:latin typeface="Arial" charset="0"/>
                <a:ea typeface="Arial" charset="0"/>
                <a:cs typeface="Arial" charset="0"/>
              </a:defRPr>
            </a:lvl4pPr>
            <a:lvl5pPr marL="2057400" indent="-22860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endParaRPr lang="pl-PL" altLang="pl-PL" dirty="0">
              <a:latin typeface="Calibri Regular"/>
            </a:endParaRPr>
          </a:p>
          <a:p>
            <a:endParaRPr lang="pl-PL" altLang="pl-PL" dirty="0">
              <a:latin typeface="Calibri Regular"/>
            </a:endParaRPr>
          </a:p>
          <a:p>
            <a:endParaRPr lang="pl-PL" altLang="pl-PL" dirty="0">
              <a:latin typeface="Calibri Regular"/>
            </a:endParaRPr>
          </a:p>
          <a:p>
            <a:pPr marL="0" indent="0" algn="ctr">
              <a:buNone/>
            </a:pPr>
            <a:r>
              <a:rPr lang="pl-PL" sz="2800" b="1" dirty="0">
                <a:latin typeface="Calibri Regular"/>
              </a:rPr>
              <a:t>Zespół interdyscyplinarny </a:t>
            </a:r>
            <a:r>
              <a:rPr lang="pl-PL" sz="2800" dirty="0">
                <a:latin typeface="Calibri Regular"/>
              </a:rPr>
              <a:t>to grupa profesjonalistów, którzy współpracują̨ ze sobą̨ w skoordynowany sposób, łącząc swoją wiedzę, umiejętności oraz możliwości wynikające z instytucji, którą reprezentują̨, dla których priorytetem jest wsparcie i pomoc w rozwiązaniu problemu konkretnej rodziny. </a:t>
            </a:r>
          </a:p>
          <a:p>
            <a:pPr algn="ctr"/>
            <a:endParaRPr lang="pl-PL" altLang="pl-PL" sz="2400" dirty="0">
              <a:latin typeface="Calibri Regular"/>
            </a:endParaRPr>
          </a:p>
        </p:txBody>
      </p:sp>
      <p:pic>
        <p:nvPicPr>
          <p:cNvPr id="6" name="Obraz 5" descr="Obraz zawierający zewnętrzne, niebo, sport wodny, woda&#10;&#10;Opis wygenerowany automatycznie">
            <a:extLst>
              <a:ext uri="{FF2B5EF4-FFF2-40B4-BE49-F238E27FC236}">
                <a16:creationId xmlns:a16="http://schemas.microsoft.com/office/drawing/2014/main" xmlns="" id="{378C5888-8C5E-4AFC-8C08-A2A3678CA1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3432" y="1218721"/>
            <a:ext cx="4637136" cy="2836382"/>
          </a:xfrm>
          <a:prstGeom prst="rect">
            <a:avLst/>
          </a:prstGeom>
        </p:spPr>
      </p:pic>
    </p:spTree>
    <p:extLst>
      <p:ext uri="{BB962C8B-B14F-4D97-AF65-F5344CB8AC3E}">
        <p14:creationId xmlns:p14="http://schemas.microsoft.com/office/powerpoint/2010/main" val="82456339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611560" y="1123950"/>
            <a:ext cx="7313240" cy="5350002"/>
          </a:xfrm>
        </p:spPr>
        <p:txBody>
          <a:bodyPr>
            <a:normAutofit lnSpcReduction="10000"/>
          </a:bodyPr>
          <a:lstStyle/>
          <a:p>
            <a:pPr marL="0" indent="0">
              <a:buNone/>
            </a:pPr>
            <a:r>
              <a:rPr lang="pl-PL" b="1" dirty="0">
                <a:solidFill>
                  <a:srgbClr val="FF0000"/>
                </a:solidFill>
              </a:rPr>
              <a:t>Etap 8 b</a:t>
            </a:r>
            <a:br>
              <a:rPr lang="pl-PL" b="1" dirty="0">
                <a:solidFill>
                  <a:srgbClr val="FF0000"/>
                </a:solidFill>
              </a:rPr>
            </a:br>
            <a:r>
              <a:rPr lang="pl-PL" b="1" dirty="0">
                <a:solidFill>
                  <a:srgbClr val="FF0000"/>
                </a:solidFill>
                <a:latin typeface="Calibri" panose="020F0502020204030204" pitchFamily="34" charset="0"/>
                <a:cs typeface="Calibri" panose="020F0502020204030204" pitchFamily="34" charset="0"/>
              </a:rPr>
              <a:t>Przerwanie pracy z rodziną </a:t>
            </a:r>
            <a:r>
              <a:rPr lang="mr-IN" b="1" dirty="0">
                <a:solidFill>
                  <a:srgbClr val="FF0000"/>
                </a:solidFill>
                <a:latin typeface="Calibri" panose="020F0502020204030204" pitchFamily="34" charset="0"/>
              </a:rPr>
              <a:t>–</a:t>
            </a:r>
            <a:r>
              <a:rPr lang="pl-PL" b="1" dirty="0">
                <a:solidFill>
                  <a:srgbClr val="FF0000"/>
                </a:solidFill>
                <a:latin typeface="Calibri" panose="020F0502020204030204" pitchFamily="34" charset="0"/>
              </a:rPr>
              <a:t> </a:t>
            </a:r>
            <a:r>
              <a:rPr lang="pl-PL" b="1" dirty="0">
                <a:solidFill>
                  <a:srgbClr val="FF0000"/>
                </a:solidFill>
                <a:latin typeface="Calibri" panose="020F0502020204030204" pitchFamily="34" charset="0"/>
                <a:cs typeface="Calibri" panose="020F0502020204030204" pitchFamily="34" charset="0"/>
              </a:rPr>
              <a:t>zmiana celu pracy</a:t>
            </a:r>
            <a:endParaRPr lang="pl-PL" sz="2000" b="1" dirty="0"/>
          </a:p>
          <a:p>
            <a:pPr marL="0" indent="0">
              <a:spcBef>
                <a:spcPct val="0"/>
              </a:spcBef>
              <a:buNone/>
            </a:pPr>
            <a:r>
              <a:rPr lang="pl-PL" altLang="pl-PL" sz="2000" b="1" dirty="0"/>
              <a:t>MOŻLIWE TYLKO PO WYKONANIU WSZYSTKICH ZADAŃ UKIERUNKOWANYCH NA REINTEGRACJĘ RODZINY – ZMIANĘ CELU TRZEBA POPRZEĆ KONKRETNYMI DOWODAMI!!!</a:t>
            </a:r>
          </a:p>
          <a:p>
            <a:pPr marL="3113088" indent="52388">
              <a:spcBef>
                <a:spcPct val="0"/>
              </a:spcBef>
              <a:tabLst>
                <a:tab pos="5095875" algn="l"/>
                <a:tab pos="5235575" algn="l"/>
              </a:tabLst>
            </a:pPr>
            <a:r>
              <a:rPr lang="pl-PL" altLang="pl-PL" sz="2000" b="1" dirty="0"/>
              <a:t>Informacja do sądu </a:t>
            </a:r>
          </a:p>
          <a:p>
            <a:pPr marL="3113088" indent="52388">
              <a:spcBef>
                <a:spcPct val="0"/>
              </a:spcBef>
              <a:tabLst>
                <a:tab pos="5095875" algn="l"/>
                <a:tab pos="5235575" algn="l"/>
              </a:tabLst>
            </a:pPr>
            <a:r>
              <a:rPr lang="pl-PL" altLang="pl-PL" sz="2000" dirty="0"/>
              <a:t>Wykonanie lub aktualizacja ekomapy – ustalenie nowego celu pracy,</a:t>
            </a:r>
          </a:p>
          <a:p>
            <a:pPr marL="3113088" indent="52388">
              <a:spcBef>
                <a:spcPct val="0"/>
              </a:spcBef>
              <a:tabLst>
                <a:tab pos="5095875" algn="l"/>
                <a:tab pos="5235575" algn="l"/>
              </a:tabLst>
            </a:pPr>
            <a:r>
              <a:rPr lang="pl-PL" altLang="pl-PL" sz="2000" dirty="0"/>
              <a:t>Opracowanie nowego </a:t>
            </a:r>
            <a:r>
              <a:rPr lang="pl-PL" altLang="pl-PL" sz="2000" b="1" dirty="0"/>
              <a:t>planu pomocy dziecku</a:t>
            </a:r>
            <a:r>
              <a:rPr lang="pl-PL" altLang="pl-PL" sz="2000" dirty="0"/>
              <a:t>, w tym pracy z dzieckiem przeżywającym stratę.</a:t>
            </a:r>
          </a:p>
          <a:p>
            <a:pPr marL="3113088" indent="52388">
              <a:spcBef>
                <a:spcPct val="0"/>
              </a:spcBef>
              <a:tabLst>
                <a:tab pos="5095875" algn="l"/>
                <a:tab pos="5235575" algn="l"/>
              </a:tabLst>
            </a:pPr>
            <a:r>
              <a:rPr lang="pl-PL" altLang="pl-PL" sz="2000" dirty="0"/>
              <a:t>Realizacja nowego celu głównego.</a:t>
            </a:r>
          </a:p>
          <a:p>
            <a:pPr marL="3113088" indent="52388">
              <a:spcBef>
                <a:spcPct val="0"/>
              </a:spcBef>
              <a:tabLst>
                <a:tab pos="5095875" algn="l"/>
                <a:tab pos="5235575" algn="l"/>
              </a:tabLst>
            </a:pPr>
            <a:r>
              <a:rPr lang="pl-PL" altLang="pl-PL" sz="2000" dirty="0"/>
              <a:t>Ustalenie relacji (i kontaktów) dziecka z członkami rodziny</a:t>
            </a:r>
          </a:p>
          <a:p>
            <a:pPr marL="0" indent="0">
              <a:buNone/>
            </a:pPr>
            <a:endParaRPr lang="pl-PL" altLang="pl-PL" sz="2000" dirty="0">
              <a:latin typeface="Calibri" panose="020F0502020204030204" pitchFamily="34" charset="0"/>
              <a:cs typeface="Calibri" panose="020F0502020204030204" pitchFamily="34" charset="0"/>
            </a:endParaRPr>
          </a:p>
        </p:txBody>
      </p:sp>
      <p:sp>
        <p:nvSpPr>
          <p:cNvPr id="3" name="Symbol zastępczy numeru slajdu 2"/>
          <p:cNvSpPr>
            <a:spLocks noGrp="1"/>
          </p:cNvSpPr>
          <p:nvPr>
            <p:ph type="sldNum" sz="quarter" idx="15"/>
          </p:nvPr>
        </p:nvSpPr>
        <p:spPr/>
        <p:txBody>
          <a:bodyPr/>
          <a:lstStyle/>
          <a:p>
            <a:fld id="{37F9822B-69A1-411A-A71A-36C458F40124}" type="slidenum">
              <a:rPr lang="pl-PL" smtClean="0"/>
              <a:t>50</a:t>
            </a:fld>
            <a:endParaRPr lang="pl-PL"/>
          </a:p>
        </p:txBody>
      </p:sp>
      <p:sp>
        <p:nvSpPr>
          <p:cNvPr id="6" name="Symbol zastępczy zawartości 2">
            <a:extLst>
              <a:ext uri="{FF2B5EF4-FFF2-40B4-BE49-F238E27FC236}">
                <a16:creationId xmlns:a16="http://schemas.microsoft.com/office/drawing/2014/main" xmlns="" id="{E914432E-1335-6F47-8FE7-F63395AA5368}"/>
              </a:ext>
            </a:extLst>
          </p:cNvPr>
          <p:cNvSpPr txBox="1">
            <a:spLocks/>
          </p:cNvSpPr>
          <p:nvPr/>
        </p:nvSpPr>
        <p:spPr>
          <a:xfrm>
            <a:off x="323528" y="2060848"/>
            <a:ext cx="6624960" cy="4797152"/>
          </a:xfrm>
          <a:prstGeom prst="rect">
            <a:avLst/>
          </a:prstGeom>
        </p:spPr>
        <p:txBody>
          <a:bodyPr vert="horz" anchor="ctr">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80000"/>
              </a:lnSpc>
              <a:buFont typeface="Wingdings 2" charset="2"/>
              <a:buNone/>
            </a:pPr>
            <a:endParaRPr lang="pl-PL" altLang="pl-PL" sz="2000" dirty="0"/>
          </a:p>
        </p:txBody>
      </p:sp>
      <p:pic>
        <p:nvPicPr>
          <p:cNvPr id="8" name="Picture 4" descr="C:\Users\Admin\Desktop\sad-child-portrait.jpg">
            <a:extLst>
              <a:ext uri="{FF2B5EF4-FFF2-40B4-BE49-F238E27FC236}">
                <a16:creationId xmlns:a16="http://schemas.microsoft.com/office/drawing/2014/main" xmlns="" id="{A4B3EE4D-E93D-8545-95B9-1A4B085DE05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2984" y="3565240"/>
            <a:ext cx="3275856" cy="216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074872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zawartości 1"/>
          <p:cNvSpPr>
            <a:spLocks noGrp="1"/>
          </p:cNvSpPr>
          <p:nvPr>
            <p:ph sz="quarter" idx="1"/>
          </p:nvPr>
        </p:nvSpPr>
        <p:spPr>
          <a:xfrm>
            <a:off x="467544" y="1600200"/>
            <a:ext cx="8271072" cy="4873752"/>
          </a:xfrm>
        </p:spPr>
        <p:txBody>
          <a:bodyPr>
            <a:normAutofit/>
          </a:bodyPr>
          <a:lstStyle/>
          <a:p>
            <a:r>
              <a:rPr lang="pl-PL" sz="2000" b="1" dirty="0">
                <a:solidFill>
                  <a:srgbClr val="FF0000"/>
                </a:solidFill>
              </a:rPr>
              <a:t>Etap 9 Reintegracja dziecka z rodziną – monitoring </a:t>
            </a:r>
            <a:br>
              <a:rPr lang="pl-PL" sz="2000" b="1" dirty="0">
                <a:solidFill>
                  <a:srgbClr val="FF0000"/>
                </a:solidFill>
              </a:rPr>
            </a:br>
            <a:r>
              <a:rPr lang="pl-PL" sz="2000" b="1" dirty="0"/>
              <a:t/>
            </a:r>
            <a:br>
              <a:rPr lang="pl-PL" sz="2000" b="1" dirty="0"/>
            </a:br>
            <a:r>
              <a:rPr lang="pl-PL" altLang="pl-PL" sz="2000" b="1" dirty="0">
                <a:solidFill>
                  <a:srgbClr val="FF0000"/>
                </a:solidFill>
              </a:rPr>
              <a:t>Etap 10 Zakończenie pracy z rodziną, „usamodzielnienie” rodziny</a:t>
            </a:r>
          </a:p>
          <a:p>
            <a:endParaRPr lang="pl-PL" b="1" dirty="0">
              <a:solidFill>
                <a:srgbClr val="FF0000"/>
              </a:solidFill>
            </a:endParaRPr>
          </a:p>
          <a:p>
            <a:pPr marL="4210050" indent="0"/>
            <a:r>
              <a:rPr lang="pl-PL" altLang="pl-PL" sz="1800" dirty="0"/>
              <a:t>Rodzina funkcjonuje w oparciu o </a:t>
            </a:r>
            <a:r>
              <a:rPr lang="pl-PL" altLang="pl-PL" sz="1800" b="1" dirty="0"/>
              <a:t>własne kompetencje i zasoby</a:t>
            </a:r>
          </a:p>
          <a:p>
            <a:pPr marL="4210050" indent="0"/>
            <a:r>
              <a:rPr lang="pl-PL" altLang="pl-PL" sz="1800" dirty="0"/>
              <a:t>Rodzina może służyć </a:t>
            </a:r>
            <a:r>
              <a:rPr lang="pl-PL" altLang="pl-PL" sz="1800" b="1" dirty="0"/>
              <a:t>pomocą kolejnym rodzinom</a:t>
            </a:r>
          </a:p>
          <a:p>
            <a:pPr marL="4210050" indent="0"/>
            <a:r>
              <a:rPr lang="pl-PL" altLang="pl-PL" sz="1800" dirty="0"/>
              <a:t>Monitoring realizowany jest tak, jak w przypadku każdej innej rodziny – przez </a:t>
            </a:r>
            <a:r>
              <a:rPr lang="pl-PL" altLang="pl-PL" sz="1800" b="1" dirty="0"/>
              <a:t>społeczność lokalną, zasoby rodziny oraz ewent. asystenta rodziny</a:t>
            </a:r>
          </a:p>
          <a:p>
            <a:pPr marL="0" indent="0">
              <a:buNone/>
            </a:pPr>
            <a:endParaRPr lang="pl-PL" dirty="0"/>
          </a:p>
        </p:txBody>
      </p:sp>
      <p:sp>
        <p:nvSpPr>
          <p:cNvPr id="3" name="Symbol zastępczy numeru slajdu 2"/>
          <p:cNvSpPr>
            <a:spLocks noGrp="1"/>
          </p:cNvSpPr>
          <p:nvPr>
            <p:ph type="sldNum" sz="quarter" idx="15"/>
          </p:nvPr>
        </p:nvSpPr>
        <p:spPr/>
        <p:txBody>
          <a:bodyPr/>
          <a:lstStyle/>
          <a:p>
            <a:fld id="{37F9822B-69A1-411A-A71A-36C458F40124}" type="slidenum">
              <a:rPr lang="pl-PL" smtClean="0"/>
              <a:t>51</a:t>
            </a:fld>
            <a:endParaRPr lang="pl-PL"/>
          </a:p>
        </p:txBody>
      </p:sp>
      <p:pic>
        <p:nvPicPr>
          <p:cNvPr id="8" name="Obraz 7" descr="Obraz zawierający budynek, cegła, ściana, osoba&#10;&#10;Opis wygenerowany automatycznie">
            <a:extLst>
              <a:ext uri="{FF2B5EF4-FFF2-40B4-BE49-F238E27FC236}">
                <a16:creationId xmlns:a16="http://schemas.microsoft.com/office/drawing/2014/main" xmlns="" id="{4992A157-C47D-44FA-95E8-A397AF9D90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041" y="3429000"/>
            <a:ext cx="4435412" cy="2492896"/>
          </a:xfrm>
          <a:prstGeom prst="rect">
            <a:avLst/>
          </a:prstGeom>
        </p:spPr>
      </p:pic>
    </p:spTree>
    <p:extLst>
      <p:ext uri="{BB962C8B-B14F-4D97-AF65-F5344CB8AC3E}">
        <p14:creationId xmlns:p14="http://schemas.microsoft.com/office/powerpoint/2010/main" val="367035510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Prostokąt 11"/>
          <p:cNvSpPr/>
          <p:nvPr/>
        </p:nvSpPr>
        <p:spPr>
          <a:xfrm>
            <a:off x="2123728" y="5589240"/>
            <a:ext cx="6831558" cy="1077218"/>
          </a:xfrm>
          <a:prstGeom prst="rect">
            <a:avLst/>
          </a:prstGeom>
        </p:spPr>
        <p:txBody>
          <a:bodyPr wrap="square">
            <a:spAutoFit/>
          </a:bodyPr>
          <a:lstStyle/>
          <a:p>
            <a:pPr algn="ctr">
              <a:defRPr/>
            </a:pPr>
            <a:r>
              <a:rPr lang="pl-PL" sz="1600" b="1" dirty="0">
                <a:latin typeface="Calibri" pitchFamily="34" charset="0"/>
              </a:rPr>
              <a:t>Projekt pn. „Dla rodziny” - doskonalenie zawodowe kadr systemu wspierania rodziny i pieczy zastępczej jest współfinansowany przez Unię Europejską ze środków Europejskiego Funduszu Społecznego w ramach Programu Operacyjnego Wiedza Edukacja Rozwój na lata 2014-2020</a:t>
            </a:r>
          </a:p>
        </p:txBody>
      </p:sp>
      <p:sp>
        <p:nvSpPr>
          <p:cNvPr id="7" name="Prostokąt 6"/>
          <p:cNvSpPr/>
          <p:nvPr/>
        </p:nvSpPr>
        <p:spPr>
          <a:xfrm>
            <a:off x="2411760" y="2704237"/>
            <a:ext cx="2646040" cy="1200329"/>
          </a:xfrm>
          <a:prstGeom prst="rect">
            <a:avLst/>
          </a:prstGeom>
        </p:spPr>
        <p:txBody>
          <a:bodyPr wrap="square">
            <a:spAutoFit/>
          </a:bodyPr>
          <a:lstStyle/>
          <a:p>
            <a:pPr algn="ctr"/>
            <a:endParaRPr lang="pl-PL" b="1" dirty="0"/>
          </a:p>
          <a:p>
            <a:pPr algn="ctr"/>
            <a:endParaRPr lang="pl-PL" b="1" dirty="0"/>
          </a:p>
          <a:p>
            <a:pPr algn="ctr"/>
            <a:endParaRPr lang="pl-PL" b="1" dirty="0"/>
          </a:p>
          <a:p>
            <a:pPr algn="ctr"/>
            <a:endParaRPr lang="pl-PL" b="1" dirty="0"/>
          </a:p>
        </p:txBody>
      </p:sp>
      <p:sp>
        <p:nvSpPr>
          <p:cNvPr id="14" name="Prostokąt 13"/>
          <p:cNvSpPr/>
          <p:nvPr/>
        </p:nvSpPr>
        <p:spPr>
          <a:xfrm>
            <a:off x="5057800" y="2768427"/>
            <a:ext cx="3162231" cy="646331"/>
          </a:xfrm>
          <a:prstGeom prst="rect">
            <a:avLst/>
          </a:prstGeom>
        </p:spPr>
        <p:txBody>
          <a:bodyPr wrap="square">
            <a:spAutoFit/>
          </a:bodyPr>
          <a:lstStyle/>
          <a:p>
            <a:pPr algn="ctr"/>
            <a:endParaRPr lang="pl-PL" b="1" dirty="0"/>
          </a:p>
          <a:p>
            <a:pPr algn="ctr"/>
            <a:endParaRPr lang="pl-PL" b="1" dirty="0"/>
          </a:p>
        </p:txBody>
      </p:sp>
      <p:sp>
        <p:nvSpPr>
          <p:cNvPr id="15" name="Tytuł 1"/>
          <p:cNvSpPr txBox="1">
            <a:spLocks/>
          </p:cNvSpPr>
          <p:nvPr/>
        </p:nvSpPr>
        <p:spPr>
          <a:xfrm>
            <a:off x="1934632" y="3501008"/>
            <a:ext cx="6764362" cy="647700"/>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defRPr/>
            </a:pPr>
            <a:r>
              <a:rPr lang="pl-PL" sz="2800" b="1" dirty="0">
                <a:ln w="0"/>
                <a:latin typeface="Calibri" panose="020F0502020204030204" pitchFamily="34" charset="0"/>
                <a:cs typeface="Calibri" panose="020F0502020204030204" pitchFamily="34" charset="0"/>
              </a:rPr>
              <a:t>www.sosdlarodziny.com</a:t>
            </a:r>
            <a:endParaRPr lang="pl-PL" b="1" dirty="0">
              <a:ln w="0"/>
              <a:latin typeface="Calibri" panose="020F0502020204030204" pitchFamily="34" charset="0"/>
              <a:cs typeface="Calibri" panose="020F0502020204030204" pitchFamily="34" charset="0"/>
            </a:endParaRPr>
          </a:p>
        </p:txBody>
      </p:sp>
      <p:sp>
        <p:nvSpPr>
          <p:cNvPr id="4" name="Symbol zastępczy numeru slajdu 3"/>
          <p:cNvSpPr>
            <a:spLocks noGrp="1"/>
          </p:cNvSpPr>
          <p:nvPr>
            <p:ph type="sldNum" sz="quarter" idx="12"/>
          </p:nvPr>
        </p:nvSpPr>
        <p:spPr/>
        <p:txBody>
          <a:bodyPr/>
          <a:lstStyle/>
          <a:p>
            <a:fld id="{37F9822B-69A1-411A-A71A-36C458F40124}" type="slidenum">
              <a:rPr lang="pl-PL" smtClean="0"/>
              <a:t>52</a:t>
            </a:fld>
            <a:endParaRPr lang="pl-PL"/>
          </a:p>
        </p:txBody>
      </p:sp>
      <p:sp>
        <p:nvSpPr>
          <p:cNvPr id="5" name="pole tekstowe 4"/>
          <p:cNvSpPr txBox="1"/>
          <p:nvPr/>
        </p:nvSpPr>
        <p:spPr>
          <a:xfrm>
            <a:off x="2555776" y="2132856"/>
            <a:ext cx="5256584" cy="707886"/>
          </a:xfrm>
          <a:prstGeom prst="rect">
            <a:avLst/>
          </a:prstGeom>
          <a:noFill/>
        </p:spPr>
        <p:txBody>
          <a:bodyPr wrap="square" rtlCol="0">
            <a:spAutoFit/>
          </a:bodyPr>
          <a:lstStyle/>
          <a:p>
            <a:pPr algn="ctr"/>
            <a:r>
              <a:rPr lang="pl-PL" sz="4000" b="1" dirty="0">
                <a:latin typeface="Calibri" panose="020F0502020204030204" pitchFamily="34" charset="0"/>
                <a:cs typeface="Calibri" panose="020F0502020204030204" pitchFamily="34" charset="0"/>
              </a:rPr>
              <a:t>DZIĘKUJĘ</a:t>
            </a:r>
          </a:p>
        </p:txBody>
      </p:sp>
    </p:spTree>
    <p:extLst>
      <p:ext uri="{BB962C8B-B14F-4D97-AF65-F5344CB8AC3E}">
        <p14:creationId xmlns:p14="http://schemas.microsoft.com/office/powerpoint/2010/main" val="2686851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6</a:t>
            </a:fld>
            <a:endParaRPr lang="pl-PL"/>
          </a:p>
        </p:txBody>
      </p:sp>
      <p:sp>
        <p:nvSpPr>
          <p:cNvPr id="4" name="Symbol zastępczy zawartości 3">
            <a:extLst>
              <a:ext uri="{FF2B5EF4-FFF2-40B4-BE49-F238E27FC236}">
                <a16:creationId xmlns:a16="http://schemas.microsoft.com/office/drawing/2014/main" xmlns="" id="{549D930C-5228-0743-9752-5634B8D03119}"/>
              </a:ext>
            </a:extLst>
          </p:cNvPr>
          <p:cNvSpPr>
            <a:spLocks noGrp="1"/>
          </p:cNvSpPr>
          <p:nvPr>
            <p:ph sz="quarter" idx="1"/>
          </p:nvPr>
        </p:nvSpPr>
        <p:spPr>
          <a:xfrm>
            <a:off x="395536" y="1628800"/>
            <a:ext cx="7969922" cy="4708981"/>
          </a:xfrm>
          <a:prstGeom prst="rect">
            <a:avLst/>
          </a:prstGeom>
        </p:spPr>
        <p:txBody>
          <a:bodyPr wrap="square">
            <a:spAutoFit/>
          </a:bodyPr>
          <a:lstStyle/>
          <a:p>
            <a:pPr marL="0" indent="0">
              <a:buNone/>
            </a:pPr>
            <a:r>
              <a:rPr lang="pl-PL" sz="1800" b="1" dirty="0">
                <a:latin typeface="Calibri" panose="020F0502020204030204" pitchFamily="34" charset="0"/>
                <a:cs typeface="Calibri" panose="020F0502020204030204" pitchFamily="34" charset="0"/>
              </a:rPr>
              <a:t>ASYSTENT RODZINY</a:t>
            </a:r>
          </a:p>
          <a:p>
            <a:pPr marL="0" indent="0">
              <a:buNone/>
            </a:pPr>
            <a:r>
              <a:rPr lang="pl-PL" sz="1800" dirty="0">
                <a:latin typeface="Calibri" panose="020F0502020204030204" pitchFamily="34" charset="0"/>
                <a:cs typeface="Calibri" panose="020F0502020204030204" pitchFamily="34" charset="0"/>
              </a:rPr>
              <a:t>Art. 15. 1. Do zadań́ asystenta rodziny należy w szczególności: </a:t>
            </a:r>
          </a:p>
          <a:p>
            <a:pPr marL="0" indent="0">
              <a:buNone/>
            </a:pPr>
            <a:r>
              <a:rPr lang="pl-PL" sz="1800" dirty="0">
                <a:latin typeface="Calibri" panose="020F0502020204030204" pitchFamily="34" charset="0"/>
                <a:cs typeface="Calibri" panose="020F0502020204030204" pitchFamily="34" charset="0"/>
              </a:rPr>
              <a:t>1)  </a:t>
            </a:r>
            <a:r>
              <a:rPr lang="pl-PL" sz="1800" u="sng" dirty="0">
                <a:latin typeface="Calibri" panose="020F0502020204030204" pitchFamily="34" charset="0"/>
                <a:cs typeface="Calibri" panose="020F0502020204030204" pitchFamily="34" charset="0"/>
              </a:rPr>
              <a:t>opracowanie i realizacja planu pracy z rodzina</a:t>
            </a:r>
            <a:r>
              <a:rPr lang="pl-PL" sz="1800" dirty="0">
                <a:latin typeface="Calibri" panose="020F0502020204030204" pitchFamily="34" charset="0"/>
                <a:cs typeface="Calibri" panose="020F0502020204030204" pitchFamily="34" charset="0"/>
              </a:rPr>
              <a:t>̨ </a:t>
            </a:r>
            <a:r>
              <a:rPr lang="pl-PL" sz="1800" b="1" dirty="0">
                <a:latin typeface="Calibri" panose="020F0502020204030204" pitchFamily="34" charset="0"/>
                <a:cs typeface="Calibri" panose="020F0502020204030204" pitchFamily="34" charset="0"/>
              </a:rPr>
              <a:t>we współpracy </a:t>
            </a:r>
            <a:r>
              <a:rPr lang="pl-PL" sz="1800" dirty="0">
                <a:latin typeface="Calibri" panose="020F0502020204030204" pitchFamily="34" charset="0"/>
                <a:cs typeface="Calibri" panose="020F0502020204030204" pitchFamily="34" charset="0"/>
              </a:rPr>
              <a:t>z członkami rodziny i </a:t>
            </a:r>
            <a:r>
              <a:rPr lang="pl-PL" sz="1800" b="1" dirty="0">
                <a:latin typeface="Calibri" panose="020F0502020204030204" pitchFamily="34" charset="0"/>
                <a:cs typeface="Calibri" panose="020F0502020204030204" pitchFamily="34" charset="0"/>
              </a:rPr>
              <a:t>w konsultacji </a:t>
            </a:r>
            <a:r>
              <a:rPr lang="pl-PL" sz="1800" dirty="0">
                <a:latin typeface="Calibri" panose="020F0502020204030204" pitchFamily="34" charset="0"/>
                <a:cs typeface="Calibri" panose="020F0502020204030204" pitchFamily="34" charset="0"/>
              </a:rPr>
              <a:t>z pracownikiem socjalnym, o którym mowa w art. 11 ust. 1; </a:t>
            </a:r>
          </a:p>
          <a:p>
            <a:pPr marL="0" indent="0">
              <a:buNone/>
            </a:pPr>
            <a:r>
              <a:rPr lang="pl-PL" sz="1800" dirty="0">
                <a:latin typeface="Calibri" panose="020F0502020204030204" pitchFamily="34" charset="0"/>
                <a:cs typeface="Calibri" panose="020F0502020204030204" pitchFamily="34" charset="0"/>
              </a:rPr>
              <a:t>2)  opracowanie, </a:t>
            </a:r>
            <a:r>
              <a:rPr lang="pl-PL" sz="1800" b="1" dirty="0">
                <a:latin typeface="Calibri" panose="020F0502020204030204" pitchFamily="34" charset="0"/>
                <a:cs typeface="Calibri" panose="020F0502020204030204" pitchFamily="34" charset="0"/>
              </a:rPr>
              <a:t>we współpracy z członkami rodziny i koordynatorem rodzinnej pieczy zastępczej</a:t>
            </a:r>
            <a:r>
              <a:rPr lang="pl-PL" sz="1800" dirty="0">
                <a:latin typeface="Calibri" panose="020F0502020204030204" pitchFamily="34" charset="0"/>
                <a:cs typeface="Calibri" panose="020F0502020204030204" pitchFamily="34" charset="0"/>
              </a:rPr>
              <a:t>, </a:t>
            </a:r>
            <a:r>
              <a:rPr lang="pl-PL" sz="1800" u="sng" dirty="0">
                <a:latin typeface="Calibri" panose="020F0502020204030204" pitchFamily="34" charset="0"/>
                <a:cs typeface="Calibri" panose="020F0502020204030204" pitchFamily="34" charset="0"/>
              </a:rPr>
              <a:t>planu pracy z rodziną</a:t>
            </a:r>
            <a:r>
              <a:rPr lang="pl-PL" sz="1800" dirty="0">
                <a:latin typeface="Calibri" panose="020F0502020204030204" pitchFamily="34" charset="0"/>
                <a:cs typeface="Calibri" panose="020F0502020204030204" pitchFamily="34" charset="0"/>
              </a:rPr>
              <a:t>, który jest </a:t>
            </a:r>
            <a:r>
              <a:rPr lang="pl-PL" sz="1800" u="sng" dirty="0">
                <a:latin typeface="Calibri" panose="020F0502020204030204" pitchFamily="34" charset="0"/>
                <a:cs typeface="Calibri" panose="020F0502020204030204" pitchFamily="34" charset="0"/>
              </a:rPr>
              <a:t>skoordynowany z planem pomocy dziecku umieszczonemu w pieczy zastępczej;</a:t>
            </a:r>
          </a:p>
          <a:p>
            <a:pPr marL="0" indent="0">
              <a:buNone/>
            </a:pPr>
            <a:r>
              <a:rPr lang="pl-PL" sz="1800" dirty="0">
                <a:latin typeface="Calibri" panose="020F0502020204030204" pitchFamily="34" charset="0"/>
                <a:cs typeface="Calibri" panose="020F0502020204030204" pitchFamily="34" charset="0"/>
              </a:rPr>
              <a:t>…</a:t>
            </a:r>
          </a:p>
          <a:p>
            <a:pPr marL="0" indent="0">
              <a:buNone/>
            </a:pPr>
            <a:r>
              <a:rPr lang="pl-PL" sz="1800" dirty="0">
                <a:latin typeface="Calibri" panose="020F0502020204030204" pitchFamily="34" charset="0"/>
                <a:cs typeface="Calibri" panose="020F0502020204030204" pitchFamily="34" charset="0"/>
              </a:rPr>
              <a:t>18) </a:t>
            </a:r>
            <a:r>
              <a:rPr lang="pl-PL" sz="1800" b="1" dirty="0">
                <a:latin typeface="Calibri" panose="020F0502020204030204" pitchFamily="34" charset="0"/>
                <a:cs typeface="Calibri" panose="020F0502020204030204" pitchFamily="34" charset="0"/>
              </a:rPr>
              <a:t>współpraca z jednostkami administracji rządowej i samorządowej, właściwymi organizacjami pozarządowymi oraz innymi podmiotami i osobami specjalizującymi się̨ w działaniach na rzecz dziecka i rodziny; </a:t>
            </a:r>
          </a:p>
          <a:p>
            <a:pPr marL="0" indent="0">
              <a:buNone/>
            </a:pPr>
            <a:r>
              <a:rPr lang="pl-PL" sz="1800" dirty="0">
                <a:latin typeface="Calibri" panose="020F0502020204030204" pitchFamily="34" charset="0"/>
                <a:cs typeface="Calibri" panose="020F0502020204030204" pitchFamily="34" charset="0"/>
              </a:rPr>
              <a:t>19) współpraca z zespołem interdyscyplinarnym lub grupą roboczą, o których mowa w art. 9a ustawy z dnia 29 lipca 2005 r. o przeciwdziałaniu przemocy w rodzinie (Dz. U. z 2015 r. poz. 1390), lub innymi podmiotami, których pomoc przy wykonywaniu zadań́ uzna za niezbędną̨. </a:t>
            </a:r>
          </a:p>
        </p:txBody>
      </p:sp>
      <p:sp>
        <p:nvSpPr>
          <p:cNvPr id="5" name="pole tekstowe 4">
            <a:extLst>
              <a:ext uri="{FF2B5EF4-FFF2-40B4-BE49-F238E27FC236}">
                <a16:creationId xmlns:a16="http://schemas.microsoft.com/office/drawing/2014/main" xmlns="" id="{81338C93-9D41-0C47-973A-88341502A685}"/>
              </a:ext>
            </a:extLst>
          </p:cNvPr>
          <p:cNvSpPr txBox="1"/>
          <p:nvPr/>
        </p:nvSpPr>
        <p:spPr>
          <a:xfrm>
            <a:off x="1187624" y="1124744"/>
            <a:ext cx="6737176" cy="738664"/>
          </a:xfrm>
          <a:prstGeom prst="rect">
            <a:avLst/>
          </a:prstGeom>
          <a:noFill/>
        </p:spPr>
        <p:txBody>
          <a:bodyPr wrap="square" rtlCol="0">
            <a:spAutoFit/>
          </a:bodyPr>
          <a:lstStyle/>
          <a:p>
            <a:r>
              <a:rPr lang="pl-PL" altLang="pl-PL" sz="2400" b="1" dirty="0">
                <a:solidFill>
                  <a:srgbClr val="FF0000"/>
                </a:solidFill>
                <a:latin typeface="Calibri" panose="020F0502020204030204" pitchFamily="34" charset="0"/>
                <a:cs typeface="Calibri" panose="020F0502020204030204" pitchFamily="34" charset="0"/>
              </a:rPr>
              <a:t>Współpraca interdyscyplinarna </a:t>
            </a:r>
            <a:r>
              <a:rPr lang="mr-IN" altLang="pl-PL" sz="2400" b="1" dirty="0">
                <a:solidFill>
                  <a:srgbClr val="FF0000"/>
                </a:solidFill>
                <a:latin typeface="Calibri" panose="020F0502020204030204" pitchFamily="34" charset="0"/>
              </a:rPr>
              <a:t>–</a:t>
            </a:r>
            <a:r>
              <a:rPr lang="pl-PL" altLang="pl-PL" sz="2400" b="1" dirty="0">
                <a:solidFill>
                  <a:srgbClr val="FF0000"/>
                </a:solidFill>
                <a:latin typeface="Calibri" panose="020F0502020204030204" pitchFamily="34" charset="0"/>
                <a:cs typeface="Calibri" panose="020F0502020204030204" pitchFamily="34" charset="0"/>
              </a:rPr>
              <a:t> kontekst prawny</a:t>
            </a:r>
            <a:endParaRPr lang="pl-PL" altLang="pl-PL" sz="2400" dirty="0">
              <a:latin typeface="Calibri" panose="020F0502020204030204" pitchFamily="34" charset="0"/>
              <a:cs typeface="Calibri" panose="020F0502020204030204" pitchFamily="34" charset="0"/>
            </a:endParaRPr>
          </a:p>
          <a:p>
            <a:endParaRPr lang="pl-PL" dirty="0"/>
          </a:p>
        </p:txBody>
      </p:sp>
    </p:spTree>
    <p:extLst>
      <p:ext uri="{BB962C8B-B14F-4D97-AF65-F5344CB8AC3E}">
        <p14:creationId xmlns:p14="http://schemas.microsoft.com/office/powerpoint/2010/main" val="1765744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7</a:t>
            </a:fld>
            <a:endParaRPr lang="pl-PL"/>
          </a:p>
        </p:txBody>
      </p:sp>
      <p:sp>
        <p:nvSpPr>
          <p:cNvPr id="4" name="Symbol zastępczy zawartości 3">
            <a:extLst>
              <a:ext uri="{FF2B5EF4-FFF2-40B4-BE49-F238E27FC236}">
                <a16:creationId xmlns:a16="http://schemas.microsoft.com/office/drawing/2014/main" xmlns="" id="{32252632-7391-3D4F-83F3-9A68929A6489}"/>
              </a:ext>
            </a:extLst>
          </p:cNvPr>
          <p:cNvSpPr>
            <a:spLocks noGrp="1"/>
          </p:cNvSpPr>
          <p:nvPr>
            <p:ph sz="quarter" idx="1"/>
          </p:nvPr>
        </p:nvSpPr>
        <p:spPr>
          <a:xfrm>
            <a:off x="179512" y="1052736"/>
            <a:ext cx="8352928" cy="3447098"/>
          </a:xfrm>
          <a:prstGeom prst="rect">
            <a:avLst/>
          </a:prstGeom>
        </p:spPr>
        <p:txBody>
          <a:bodyPr wrap="square">
            <a:spAutoFit/>
          </a:bodyPr>
          <a:lstStyle/>
          <a:p>
            <a:pPr marL="0" indent="0">
              <a:buNone/>
            </a:pPr>
            <a:r>
              <a:rPr lang="pl-PL" sz="2000" b="1" dirty="0">
                <a:latin typeface="Calibri" panose="020F0502020204030204" pitchFamily="34" charset="0"/>
                <a:cs typeface="Calibri" panose="020F0502020204030204" pitchFamily="34" charset="0"/>
              </a:rPr>
              <a:t>KOORDYNATOR RODZINNEJ PIECZY ZASTĘPCZEJ</a:t>
            </a:r>
            <a:endParaRPr lang="pl-PL" sz="2000" dirty="0">
              <a:latin typeface="Calibri" panose="020F0502020204030204" pitchFamily="34" charset="0"/>
              <a:cs typeface="Calibri" panose="020F0502020204030204" pitchFamily="34" charset="0"/>
            </a:endParaRPr>
          </a:p>
          <a:p>
            <a:pPr marL="0" indent="0">
              <a:buNone/>
            </a:pPr>
            <a:r>
              <a:rPr lang="pl-PL" sz="2000" dirty="0">
                <a:latin typeface="Calibri" panose="020F0502020204030204" pitchFamily="34" charset="0"/>
                <a:cs typeface="Calibri" panose="020F0502020204030204" pitchFamily="34" charset="0"/>
              </a:rPr>
              <a:t>Art. 77. 3 Do zadań́ koordynatora rodzinnej pieczy zastępczej należy w </a:t>
            </a:r>
            <a:r>
              <a:rPr lang="pl-PL" sz="2000" dirty="0" err="1">
                <a:latin typeface="Calibri" panose="020F0502020204030204" pitchFamily="34" charset="0"/>
                <a:cs typeface="Calibri" panose="020F0502020204030204" pitchFamily="34" charset="0"/>
              </a:rPr>
              <a:t>szczególności</a:t>
            </a:r>
            <a:r>
              <a:rPr lang="pl-PL" sz="2000" dirty="0">
                <a:latin typeface="Calibri" panose="020F0502020204030204" pitchFamily="34" charset="0"/>
                <a:cs typeface="Calibri" panose="020F0502020204030204" pitchFamily="34" charset="0"/>
              </a:rPr>
              <a:t>: </a:t>
            </a:r>
          </a:p>
          <a:p>
            <a:pPr marL="0" indent="0">
              <a:buNone/>
            </a:pPr>
            <a:r>
              <a:rPr lang="pl-PL" sz="2000" dirty="0">
                <a:latin typeface="Calibri" panose="020F0502020204030204" pitchFamily="34" charset="0"/>
                <a:cs typeface="Calibri" panose="020F0502020204030204" pitchFamily="34" charset="0"/>
              </a:rPr>
              <a:t>2) P</a:t>
            </a:r>
            <a:r>
              <a:rPr lang="pl-PL" sz="2000" b="1" dirty="0">
                <a:latin typeface="Calibri" panose="020F0502020204030204" pitchFamily="34" charset="0"/>
                <a:cs typeface="Calibri" panose="020F0502020204030204" pitchFamily="34" charset="0"/>
              </a:rPr>
              <a:t>rzygotowanie, we współpracy </a:t>
            </a:r>
            <a:r>
              <a:rPr lang="pl-PL" sz="2000" dirty="0">
                <a:latin typeface="Calibri" panose="020F0502020204030204" pitchFamily="34" charset="0"/>
                <a:cs typeface="Calibri" panose="020F0502020204030204" pitchFamily="34" charset="0"/>
              </a:rPr>
              <a:t>z odpowiednio rodziną </a:t>
            </a:r>
            <a:r>
              <a:rPr lang="pl-PL" sz="2000" dirty="0" err="1">
                <a:latin typeface="Calibri" panose="020F0502020204030204" pitchFamily="34" charset="0"/>
                <a:cs typeface="Calibri" panose="020F0502020204030204" pitchFamily="34" charset="0"/>
              </a:rPr>
              <a:t>zastępcza</a:t>
            </a:r>
            <a:r>
              <a:rPr lang="pl-PL" sz="2000" dirty="0">
                <a:latin typeface="Calibri" panose="020F0502020204030204" pitchFamily="34" charset="0"/>
                <a:cs typeface="Calibri" panose="020F0502020204030204" pitchFamily="34" charset="0"/>
              </a:rPr>
              <a:t>̨ lub </a:t>
            </a:r>
            <a:r>
              <a:rPr lang="pl-PL" sz="2000" dirty="0" err="1">
                <a:latin typeface="Calibri" panose="020F0502020204030204" pitchFamily="34" charset="0"/>
                <a:cs typeface="Calibri" panose="020F0502020204030204" pitchFamily="34" charset="0"/>
              </a:rPr>
              <a:t>prowadzącym</a:t>
            </a:r>
            <a:r>
              <a:rPr lang="pl-PL" sz="2000" dirty="0">
                <a:latin typeface="Calibri" panose="020F0502020204030204" pitchFamily="34" charset="0"/>
                <a:cs typeface="Calibri" panose="020F0502020204030204" pitchFamily="34" charset="0"/>
              </a:rPr>
              <a:t> rodzinny dom dziecka oraz asystentem rodziny, a w przypadku gdy rodzinie dziecka nie został przydzielony asystent rodziny – we współpracy z podmiotem </a:t>
            </a:r>
            <a:r>
              <a:rPr lang="pl-PL" sz="2000" dirty="0" err="1">
                <a:latin typeface="Calibri" panose="020F0502020204030204" pitchFamily="34" charset="0"/>
                <a:cs typeface="Calibri" panose="020F0502020204030204" pitchFamily="34" charset="0"/>
              </a:rPr>
              <a:t>organizującym</a:t>
            </a:r>
            <a:r>
              <a:rPr lang="pl-PL" sz="2000" dirty="0">
                <a:latin typeface="Calibri" panose="020F0502020204030204" pitchFamily="34" charset="0"/>
                <a:cs typeface="Calibri" panose="020F0502020204030204" pitchFamily="34" charset="0"/>
              </a:rPr>
              <a:t> pracę z rodziną, </a:t>
            </a:r>
            <a:r>
              <a:rPr lang="pl-PL" sz="2000" b="1" dirty="0">
                <a:latin typeface="Calibri" panose="020F0502020204030204" pitchFamily="34" charset="0"/>
                <a:cs typeface="Calibri" panose="020F0502020204030204" pitchFamily="34" charset="0"/>
              </a:rPr>
              <a:t>planu pomocy dziecku</a:t>
            </a:r>
            <a:r>
              <a:rPr lang="pl-PL" sz="2000" dirty="0">
                <a:latin typeface="Calibri" panose="020F0502020204030204" pitchFamily="34" charset="0"/>
                <a:cs typeface="Calibri" panose="020F0502020204030204" pitchFamily="34" charset="0"/>
              </a:rPr>
              <a:t>; (…</a:t>
            </a:r>
          </a:p>
          <a:p>
            <a:pPr marL="0" indent="0">
              <a:buNone/>
            </a:pPr>
            <a:r>
              <a:rPr lang="pl-PL" sz="2000" dirty="0">
                <a:latin typeface="Calibri" panose="020F0502020204030204" pitchFamily="34" charset="0"/>
                <a:cs typeface="Calibri" panose="020F0502020204030204" pitchFamily="34" charset="0"/>
              </a:rPr>
              <a:t>5) zgłaszanie do </a:t>
            </a:r>
            <a:r>
              <a:rPr lang="pl-PL" sz="2000" dirty="0" err="1">
                <a:latin typeface="Calibri" panose="020F0502020204030204" pitchFamily="34" charset="0"/>
                <a:cs typeface="Calibri" panose="020F0502020204030204" pitchFamily="34" charset="0"/>
              </a:rPr>
              <a:t>ośrodków</a:t>
            </a:r>
            <a:r>
              <a:rPr lang="pl-PL" sz="2000" dirty="0">
                <a:latin typeface="Calibri" panose="020F0502020204030204" pitchFamily="34" charset="0"/>
                <a:cs typeface="Calibri" panose="020F0502020204030204" pitchFamily="34" charset="0"/>
              </a:rPr>
              <a:t> adopcyjnych informacji o dzieciach z uregulowaną sytuacją prawną, w celu poszukiwania dla nich rodzin przysposabiających </a:t>
            </a:r>
          </a:p>
          <a:p>
            <a:pPr marL="0" indent="0">
              <a:buNone/>
            </a:pPr>
            <a:endParaRPr lang="pl-PL" sz="1800" dirty="0">
              <a:latin typeface="Calibri" panose="020F0502020204030204" pitchFamily="34" charset="0"/>
              <a:cs typeface="Calibri" panose="020F0502020204030204" pitchFamily="34" charset="0"/>
            </a:endParaRPr>
          </a:p>
        </p:txBody>
      </p:sp>
      <p:pic>
        <p:nvPicPr>
          <p:cNvPr id="5" name="Obraz 4" descr="Obraz zawierający osoba, zewnętrzne, podłoże, chłopiec&#10;&#10;Opis wygenerowany automatycznie">
            <a:extLst>
              <a:ext uri="{FF2B5EF4-FFF2-40B4-BE49-F238E27FC236}">
                <a16:creationId xmlns:a16="http://schemas.microsoft.com/office/drawing/2014/main" xmlns="" id="{C67832E7-22A4-4880-A257-7186AA5B44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40310" y="4077072"/>
            <a:ext cx="4063380" cy="2708920"/>
          </a:xfrm>
          <a:prstGeom prst="rect">
            <a:avLst/>
          </a:prstGeom>
        </p:spPr>
      </p:pic>
    </p:spTree>
    <p:extLst>
      <p:ext uri="{BB962C8B-B14F-4D97-AF65-F5344CB8AC3E}">
        <p14:creationId xmlns:p14="http://schemas.microsoft.com/office/powerpoint/2010/main" val="2558097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az 4">
            <a:extLst>
              <a:ext uri="{FF2B5EF4-FFF2-40B4-BE49-F238E27FC236}">
                <a16:creationId xmlns:a16="http://schemas.microsoft.com/office/drawing/2014/main" xmlns="" id="{701DB36B-3DCD-AE46-A73C-2C88E8B051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88224" y="3212976"/>
            <a:ext cx="2001448" cy="1846056"/>
          </a:xfrm>
          <a:prstGeom prst="rect">
            <a:avLst/>
          </a:prstGeom>
        </p:spPr>
      </p:pic>
      <p:sp>
        <p:nvSpPr>
          <p:cNvPr id="3" name="Symbol zastępczy numeru slajdu 2"/>
          <p:cNvSpPr>
            <a:spLocks noGrp="1"/>
          </p:cNvSpPr>
          <p:nvPr>
            <p:ph type="sldNum" sz="quarter" idx="15"/>
          </p:nvPr>
        </p:nvSpPr>
        <p:spPr/>
        <p:txBody>
          <a:bodyPr/>
          <a:lstStyle/>
          <a:p>
            <a:fld id="{37F9822B-69A1-411A-A71A-36C458F40124}" type="slidenum">
              <a:rPr lang="pl-PL" smtClean="0"/>
              <a:t>8</a:t>
            </a:fld>
            <a:endParaRPr lang="pl-PL"/>
          </a:p>
        </p:txBody>
      </p:sp>
      <p:sp>
        <p:nvSpPr>
          <p:cNvPr id="4" name="Symbol zastępczy zawartości 3">
            <a:extLst>
              <a:ext uri="{FF2B5EF4-FFF2-40B4-BE49-F238E27FC236}">
                <a16:creationId xmlns:a16="http://schemas.microsoft.com/office/drawing/2014/main" xmlns="" id="{6CB60635-BC8E-824C-8072-B89CE186F233}"/>
              </a:ext>
            </a:extLst>
          </p:cNvPr>
          <p:cNvSpPr>
            <a:spLocks noGrp="1"/>
          </p:cNvSpPr>
          <p:nvPr>
            <p:ph sz="quarter" idx="1"/>
          </p:nvPr>
        </p:nvSpPr>
        <p:spPr>
          <a:xfrm>
            <a:off x="251520" y="1340768"/>
            <a:ext cx="8338152" cy="5370701"/>
          </a:xfrm>
          <a:prstGeom prst="rect">
            <a:avLst/>
          </a:prstGeom>
        </p:spPr>
        <p:txBody>
          <a:bodyPr wrap="square">
            <a:spAutoFit/>
          </a:bodyPr>
          <a:lstStyle/>
          <a:p>
            <a:pPr marL="0" indent="0">
              <a:buNone/>
            </a:pPr>
            <a:r>
              <a:rPr lang="pl-PL" sz="2800" b="1" dirty="0">
                <a:latin typeface="Calibri" panose="020F0502020204030204" pitchFamily="34" charset="0"/>
                <a:cs typeface="Calibri" panose="020F0502020204030204" pitchFamily="34" charset="0"/>
              </a:rPr>
              <a:t>Tylko asystent rodziny konsultuje plan pomocy z pracownikiem socjalnym</a:t>
            </a:r>
            <a:r>
              <a:rPr lang="pl-PL" sz="2800" dirty="0">
                <a:latin typeface="Calibri" panose="020F0502020204030204" pitchFamily="34" charset="0"/>
                <a:cs typeface="Calibri" panose="020F0502020204030204" pitchFamily="34" charset="0"/>
              </a:rPr>
              <a:t>- konsultacja (słownik PWN) </a:t>
            </a:r>
          </a:p>
          <a:p>
            <a:pPr marL="0" indent="0">
              <a:buNone/>
            </a:pPr>
            <a:r>
              <a:rPr lang="pl-PL" sz="2800" dirty="0">
                <a:latin typeface="Calibri" panose="020F0502020204030204" pitchFamily="34" charset="0"/>
                <a:cs typeface="Calibri" panose="020F0502020204030204" pitchFamily="34" charset="0"/>
              </a:rPr>
              <a:t>1. «zasięganie opinii u specjalisty lub rzeczoznawcy»</a:t>
            </a:r>
          </a:p>
          <a:p>
            <a:pPr marL="0" indent="0">
              <a:buNone/>
            </a:pPr>
            <a:r>
              <a:rPr lang="pl-PL" sz="2800" dirty="0">
                <a:latin typeface="Calibri" panose="020F0502020204030204" pitchFamily="34" charset="0"/>
                <a:cs typeface="Calibri" panose="020F0502020204030204" pitchFamily="34" charset="0"/>
              </a:rPr>
              <a:t>2. «udzielanie rad i wyjaśnień przez specjalistę lub rzeczoznawcę»</a:t>
            </a:r>
          </a:p>
          <a:p>
            <a:pPr marL="0" indent="0">
              <a:buNone/>
            </a:pPr>
            <a:r>
              <a:rPr lang="pl-PL" sz="2800" dirty="0">
                <a:latin typeface="Calibri" panose="020F0502020204030204" pitchFamily="34" charset="0"/>
                <a:cs typeface="Calibri" panose="020F0502020204030204" pitchFamily="34" charset="0"/>
              </a:rPr>
              <a:t>3. «narada specjalistów lub rzeczoznawców</a:t>
            </a:r>
          </a:p>
          <a:p>
            <a:pPr marL="0" indent="0">
              <a:buNone/>
            </a:pPr>
            <a:r>
              <a:rPr lang="pl-PL" sz="2800" dirty="0">
                <a:latin typeface="Calibri" panose="020F0502020204030204" pitchFamily="34" charset="0"/>
                <a:cs typeface="Calibri" panose="020F0502020204030204" pitchFamily="34" charset="0"/>
              </a:rPr>
              <a:t> w jakiejś sprawie»</a:t>
            </a:r>
          </a:p>
          <a:p>
            <a:endParaRPr lang="pl-PL" sz="2800" dirty="0">
              <a:latin typeface="Calibri" panose="020F0502020204030204" pitchFamily="34" charset="0"/>
              <a:cs typeface="Calibri" panose="020F0502020204030204" pitchFamily="34" charset="0"/>
            </a:endParaRPr>
          </a:p>
          <a:p>
            <a:pPr marL="0" indent="0">
              <a:buNone/>
            </a:pPr>
            <a:r>
              <a:rPr lang="pl-PL" sz="2800" b="1" dirty="0">
                <a:latin typeface="Calibri" panose="020F0502020204030204" pitchFamily="34" charset="0"/>
                <a:cs typeface="Calibri" panose="020F0502020204030204" pitchFamily="34" charset="0"/>
              </a:rPr>
              <a:t>Wszyscy pozostali specjaliści - współpracują</a:t>
            </a:r>
            <a:endParaRPr lang="pl-PL" sz="2800" dirty="0">
              <a:latin typeface="Calibri" panose="020F0502020204030204" pitchFamily="34" charset="0"/>
              <a:cs typeface="Calibri" panose="020F0502020204030204" pitchFamily="34" charset="0"/>
            </a:endParaRPr>
          </a:p>
          <a:p>
            <a:pPr marL="0" indent="0">
              <a:buNone/>
            </a:pPr>
            <a:r>
              <a:rPr lang="pl-PL" sz="2800" dirty="0">
                <a:latin typeface="Calibri" panose="020F0502020204030204" pitchFamily="34" charset="0"/>
                <a:cs typeface="Calibri" panose="020F0502020204030204" pitchFamily="34" charset="0"/>
              </a:rPr>
              <a:t>(słownik PWN) współpraca to działalność prowadzona wspólnie przez jakieś osoby, instytucje</a:t>
            </a:r>
          </a:p>
        </p:txBody>
      </p:sp>
    </p:spTree>
    <p:extLst>
      <p:ext uri="{BB962C8B-B14F-4D97-AF65-F5344CB8AC3E}">
        <p14:creationId xmlns:p14="http://schemas.microsoft.com/office/powerpoint/2010/main" val="15727010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numeru slajdu 2"/>
          <p:cNvSpPr>
            <a:spLocks noGrp="1"/>
          </p:cNvSpPr>
          <p:nvPr>
            <p:ph type="sldNum" sz="quarter" idx="15"/>
          </p:nvPr>
        </p:nvSpPr>
        <p:spPr/>
        <p:txBody>
          <a:bodyPr/>
          <a:lstStyle/>
          <a:p>
            <a:fld id="{37F9822B-69A1-411A-A71A-36C458F40124}" type="slidenum">
              <a:rPr lang="pl-PL" smtClean="0"/>
              <a:t>9</a:t>
            </a:fld>
            <a:endParaRPr lang="pl-PL"/>
          </a:p>
        </p:txBody>
      </p:sp>
      <p:sp>
        <p:nvSpPr>
          <p:cNvPr id="4" name="Symbol zastępczy zawartości 3">
            <a:extLst>
              <a:ext uri="{FF2B5EF4-FFF2-40B4-BE49-F238E27FC236}">
                <a16:creationId xmlns:a16="http://schemas.microsoft.com/office/drawing/2014/main" xmlns="" id="{E0D11E57-3886-DA43-8B87-0D4124B715DE}"/>
              </a:ext>
            </a:extLst>
          </p:cNvPr>
          <p:cNvSpPr>
            <a:spLocks noGrp="1"/>
          </p:cNvSpPr>
          <p:nvPr>
            <p:ph sz="quarter" idx="1"/>
          </p:nvPr>
        </p:nvSpPr>
        <p:spPr>
          <a:xfrm>
            <a:off x="251030" y="1124744"/>
            <a:ext cx="8487586" cy="5370701"/>
          </a:xfrm>
          <a:prstGeom prst="rect">
            <a:avLst/>
          </a:prstGeom>
        </p:spPr>
        <p:txBody>
          <a:bodyPr wrap="square">
            <a:spAutoFit/>
          </a:bodyPr>
          <a:lstStyle/>
          <a:p>
            <a:r>
              <a:rPr lang="pl-PL" sz="1800" b="1" dirty="0">
                <a:latin typeface="Calibri" panose="020F0502020204030204" pitchFamily="34" charset="0"/>
                <a:cs typeface="Calibri" panose="020F0502020204030204" pitchFamily="34" charset="0"/>
              </a:rPr>
              <a:t>ZESPÓŁ – WSPÓŁPRACA INTERDYSCYPLINARNA</a:t>
            </a:r>
            <a:endParaRPr lang="pl-PL" sz="1800" dirty="0">
              <a:latin typeface="Calibri" panose="020F0502020204030204" pitchFamily="34" charset="0"/>
              <a:cs typeface="Calibri" panose="020F0502020204030204" pitchFamily="34" charset="0"/>
            </a:endParaRPr>
          </a:p>
          <a:p>
            <a:pPr marL="0" indent="0" algn="ctr">
              <a:buNone/>
            </a:pPr>
            <a:r>
              <a:rPr lang="pl-PL" sz="1800" dirty="0">
                <a:latin typeface="Calibri" panose="020F0502020204030204" pitchFamily="34" charset="0"/>
                <a:cs typeface="Calibri" panose="020F0502020204030204" pitchFamily="34" charset="0"/>
              </a:rPr>
              <a:t>Ocena sytuacji dziecka umieszczonego w pieczy zastępczej oraz rodzin zastępczych i rodzinnych domów dziecka </a:t>
            </a:r>
          </a:p>
          <a:p>
            <a:pPr marL="0" indent="0">
              <a:buNone/>
            </a:pPr>
            <a:r>
              <a:rPr lang="pl-PL" sz="1800" dirty="0">
                <a:latin typeface="Calibri" panose="020F0502020204030204" pitchFamily="34" charset="0"/>
                <a:cs typeface="Calibri" panose="020F0502020204030204" pitchFamily="34" charset="0"/>
              </a:rPr>
              <a:t>Art. 130. 1. Oceny sytuacji dziecka organizator rodzinnej pieczy zastępczej dokonuje na posiedzeniu z udziałem: </a:t>
            </a:r>
          </a:p>
          <a:p>
            <a:pPr marL="0" indent="0">
              <a:buNone/>
            </a:pPr>
            <a:r>
              <a:rPr lang="pl-PL" sz="1800" dirty="0">
                <a:latin typeface="Calibri" panose="020F0502020204030204" pitchFamily="34" charset="0"/>
                <a:cs typeface="Calibri" panose="020F0502020204030204" pitchFamily="34" charset="0"/>
              </a:rPr>
              <a:t>1)  odpowiednio rodziną zastępczą̨ albo prowadzącym rodzinny dom dziecka; </a:t>
            </a:r>
          </a:p>
          <a:p>
            <a:pPr marL="0" indent="0">
              <a:buNone/>
            </a:pPr>
            <a:r>
              <a:rPr lang="pl-PL" sz="1800" dirty="0">
                <a:latin typeface="Calibri" panose="020F0502020204030204" pitchFamily="34" charset="0"/>
                <a:cs typeface="Calibri" panose="020F0502020204030204" pitchFamily="34" charset="0"/>
              </a:rPr>
              <a:t>2)  pedagogiem; </a:t>
            </a:r>
          </a:p>
          <a:p>
            <a:pPr marL="0" indent="0">
              <a:buNone/>
            </a:pPr>
            <a:r>
              <a:rPr lang="pl-PL" sz="1800" dirty="0">
                <a:latin typeface="Calibri" panose="020F0502020204030204" pitchFamily="34" charset="0"/>
                <a:cs typeface="Calibri" panose="020F0502020204030204" pitchFamily="34" charset="0"/>
              </a:rPr>
              <a:t>3)  psychologiem; </a:t>
            </a:r>
          </a:p>
          <a:p>
            <a:pPr marL="0" indent="0">
              <a:buNone/>
            </a:pPr>
            <a:r>
              <a:rPr lang="pl-PL" sz="1800" dirty="0">
                <a:latin typeface="Calibri" panose="020F0502020204030204" pitchFamily="34" charset="0"/>
                <a:cs typeface="Calibri" panose="020F0502020204030204" pitchFamily="34" charset="0"/>
              </a:rPr>
              <a:t>4)  </a:t>
            </a:r>
            <a:r>
              <a:rPr lang="pl-PL" sz="1800" b="1" dirty="0">
                <a:latin typeface="Calibri" panose="020F0502020204030204" pitchFamily="34" charset="0"/>
                <a:cs typeface="Calibri" panose="020F0502020204030204" pitchFamily="34" charset="0"/>
              </a:rPr>
              <a:t>właściwym asystentem rodziny; </a:t>
            </a:r>
          </a:p>
          <a:p>
            <a:pPr marL="0" indent="0">
              <a:buNone/>
            </a:pPr>
            <a:r>
              <a:rPr lang="pl-PL" sz="1800" dirty="0">
                <a:latin typeface="Calibri" panose="020F0502020204030204" pitchFamily="34" charset="0"/>
                <a:cs typeface="Calibri" panose="020F0502020204030204" pitchFamily="34" charset="0"/>
              </a:rPr>
              <a:t>5)  przedstawicielem ośrodka adopcyjnego; </a:t>
            </a:r>
          </a:p>
          <a:p>
            <a:pPr marL="0" indent="0">
              <a:buNone/>
            </a:pPr>
            <a:r>
              <a:rPr lang="pl-PL" sz="1800" dirty="0">
                <a:latin typeface="Calibri" panose="020F0502020204030204" pitchFamily="34" charset="0"/>
                <a:cs typeface="Calibri" panose="020F0502020204030204" pitchFamily="34" charset="0"/>
              </a:rPr>
              <a:t>6)  koordynatorem rodzinnej pieczy zastępczej; </a:t>
            </a:r>
          </a:p>
          <a:p>
            <a:pPr marL="0" indent="0">
              <a:buNone/>
            </a:pPr>
            <a:r>
              <a:rPr lang="pl-PL" sz="1800" dirty="0">
                <a:latin typeface="Calibri" panose="020F0502020204030204" pitchFamily="34" charset="0"/>
                <a:cs typeface="Calibri" panose="020F0502020204030204" pitchFamily="34" charset="0"/>
              </a:rPr>
              <a:t>7)  rodzicami dziecka, z wyjątkiem rodziców pozbawionych władzy rodzicielskiej. </a:t>
            </a:r>
          </a:p>
          <a:p>
            <a:pPr marL="0" indent="0">
              <a:buNone/>
            </a:pPr>
            <a:r>
              <a:rPr lang="pl-PL" sz="1800" dirty="0">
                <a:latin typeface="Calibri" panose="020F0502020204030204" pitchFamily="34" charset="0"/>
                <a:cs typeface="Calibri" panose="020F0502020204030204" pitchFamily="34" charset="0"/>
              </a:rPr>
              <a:t>przedstawiciel sądu, policji, ochrony zdrowia, instytucji oświatowych oraz organizacji społecznych statutowo zajmujących się̨ problematyką rodziny i dziecka, a także osoby bliskie dziecku. </a:t>
            </a:r>
          </a:p>
          <a:p>
            <a:pPr marL="0" indent="0">
              <a:buNone/>
            </a:pPr>
            <a:r>
              <a:rPr lang="pl-PL" sz="18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4992614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ykusz">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Wykusz">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Wykusz">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AB0695BCCB6204D963DCD0ACDD0380D" ma:contentTypeVersion="20" ma:contentTypeDescription="Utwórz nowy dokument." ma:contentTypeScope="" ma:versionID="c2f508532f87f232551d2d4800e263c6">
  <xsd:schema xmlns:xsd="http://www.w3.org/2001/XMLSchema" xmlns:xs="http://www.w3.org/2001/XMLSchema" xmlns:p="http://schemas.microsoft.com/office/2006/metadata/properties" xmlns:ns2="7b76b4ab-e975-4498-b0c2-aeffdefe2784" xmlns:ns3="42bfd1d9-79d6-41cf-82e9-da7e33cc8946" xmlns:ns4="709452c0-73d7-476a-b4db-88638e06a68c" targetNamespace="http://schemas.microsoft.com/office/2006/metadata/properties" ma:root="true" ma:fieldsID="24924b01e9e02c3fafde1ac723c80167" ns2:_="" ns3:_="" ns4:_="">
    <xsd:import namespace="7b76b4ab-e975-4498-b0c2-aeffdefe2784"/>
    <xsd:import namespace="42bfd1d9-79d6-41cf-82e9-da7e33cc8946"/>
    <xsd:import namespace="709452c0-73d7-476a-b4db-88638e06a68c"/>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4:TaxCatchAll" minOccurs="0"/>
                <xsd:element ref="ns2:lcf76f155ced4ddcb4097134ff3c332f"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76b4ab-e975-4498-b0c2-aeffdefe2784"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lcf76f155ced4ddcb4097134ff3c332f" ma:index="22" nillable="true" ma:taxonomy="true" ma:internalName="lcf76f155ced4ddcb4097134ff3c332f" ma:taxonomyFieldName="MediaServiceImageTags" ma:displayName="Tagi obrazów" ma:readOnly="false" ma:fieldId="{5cf76f15-5ced-4ddc-b409-7134ff3c332f}" ma:taxonomyMulti="true" ma:sspId="9abd3792-fb4e-4634-9c85-54c7d6c4d85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2bfd1d9-79d6-41cf-82e9-da7e33cc8946" elementFormDefault="qualified">
    <xsd:import namespace="http://schemas.microsoft.com/office/2006/documentManagement/types"/>
    <xsd:import namespace="http://schemas.microsoft.com/office/infopath/2007/PartnerControls"/>
    <xsd:element name="SharedWithUsers" ma:index="11" nillable="true" ma:displayName="Udostępnianie"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Udostępnione dla — szczegóły"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09452c0-73d7-476a-b4db-88638e06a68c"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9d47a331-880b-4baa-9b4f-4ab4f3c77790}" ma:internalName="TaxCatchAll" ma:showField="CatchAllData" ma:web="709452c0-73d7-476a-b4db-88638e06a68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zawartości"/>
        <xsd:element ref="dc:title" minOccurs="0" maxOccurs="1" ma:index="4" ma:displayName="Tytuł"/>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b76b4ab-e975-4498-b0c2-aeffdefe2784">
      <Terms xmlns="http://schemas.microsoft.com/office/infopath/2007/PartnerControls"/>
    </lcf76f155ced4ddcb4097134ff3c332f>
    <TaxCatchAll xmlns="709452c0-73d7-476a-b4db-88638e06a68c" xsi:nil="true"/>
  </documentManagement>
</p:properties>
</file>

<file path=customXml/itemProps1.xml><?xml version="1.0" encoding="utf-8"?>
<ds:datastoreItem xmlns:ds="http://schemas.openxmlformats.org/officeDocument/2006/customXml" ds:itemID="{1C23E2BD-6173-4BD5-A4B9-3ADECBC88729}"/>
</file>

<file path=customXml/itemProps2.xml><?xml version="1.0" encoding="utf-8"?>
<ds:datastoreItem xmlns:ds="http://schemas.openxmlformats.org/officeDocument/2006/customXml" ds:itemID="{F240E51E-49F1-4411-A994-F7A87B2C6BE7}"/>
</file>

<file path=customXml/itemProps3.xml><?xml version="1.0" encoding="utf-8"?>
<ds:datastoreItem xmlns:ds="http://schemas.openxmlformats.org/officeDocument/2006/customXml" ds:itemID="{7F2B731E-C4DE-4174-933D-E80BB6C0213D}"/>
</file>

<file path=docProps/app.xml><?xml version="1.0" encoding="utf-8"?>
<Properties xmlns="http://schemas.openxmlformats.org/officeDocument/2006/extended-properties" xmlns:vt="http://schemas.openxmlformats.org/officeDocument/2006/docPropsVTypes">
  <Template>Oriel</Template>
  <TotalTime>761</TotalTime>
  <Words>1846</Words>
  <Application>Microsoft Office PowerPoint</Application>
  <PresentationFormat>Pokaz na ekranie (4:3)</PresentationFormat>
  <Paragraphs>340</Paragraphs>
  <Slides>52</Slides>
  <Notes>3</Notes>
  <HiddenSlides>0</HiddenSlides>
  <MMClips>0</MMClips>
  <ScaleCrop>false</ScaleCrop>
  <HeadingPairs>
    <vt:vector size="4" baseType="variant">
      <vt:variant>
        <vt:lpstr>Motyw</vt:lpstr>
      </vt:variant>
      <vt:variant>
        <vt:i4>1</vt:i4>
      </vt:variant>
      <vt:variant>
        <vt:lpstr>Tytuły slajdów</vt:lpstr>
      </vt:variant>
      <vt:variant>
        <vt:i4>52</vt:i4>
      </vt:variant>
    </vt:vector>
  </HeadingPairs>
  <TitlesOfParts>
    <vt:vector size="53" baseType="lpstr">
      <vt:lpstr>Wykusz</vt:lpstr>
      <vt:lpstr>Współpraca interdyscyplinarna  asystenta z rodzinami i służbami wspierającymi rodzinę</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Admin</dc:creator>
  <cp:lastModifiedBy>Marzena Piechowiak</cp:lastModifiedBy>
  <cp:revision>65</cp:revision>
  <dcterms:created xsi:type="dcterms:W3CDTF">2017-10-11T07:02:49Z</dcterms:created>
  <dcterms:modified xsi:type="dcterms:W3CDTF">2023-11-21T15:29:38Z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0x010100EAB0695BCCB6204D963DCD0ACDD0380D</vt:lpwstr>
  </property>
</Properties>
</file>