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1.xml" ContentType="application/vnd.openxmlformats-officedocument.presentationml.slide+xml"/>
  <Override PartName="/ppt/slides/slide22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61" r:id="rId3"/>
    <p:sldId id="260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82" r:id="rId23"/>
    <p:sldId id="278" r:id="rId24"/>
    <p:sldId id="280" r:id="rId25"/>
    <p:sldId id="281" r:id="rId26"/>
    <p:sldId id="258" r:id="rId27"/>
  </p:sldIdLst>
  <p:sldSz cx="9144000" cy="6858000" type="screen4x3"/>
  <p:notesSz cx="6797675" cy="9926638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2" autoAdjust="0"/>
  </p:normalViewPr>
  <p:slideViewPr>
    <p:cSldViewPr>
      <p:cViewPr>
        <p:scale>
          <a:sx n="118" d="100"/>
          <a:sy n="118" d="100"/>
        </p:scale>
        <p:origin x="-3354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3240" y="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35" Type="http://schemas.openxmlformats.org/officeDocument/2006/relationships/customXml" Target="../customXml/item2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E37EE9-0521-40D4-86EC-A79EE203859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406703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3DD25F-7F4A-4345-9466-82F09DB51700}" type="datetimeFigureOut">
              <a:rPr lang="pl-PL" smtClean="0"/>
              <a:t>21.11.2023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8AD04-8F39-4F87-B04F-2C2EC474D5D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7226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8AD04-8F39-4F87-B04F-2C2EC474D5DF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59612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6BD6A40-CB9B-402A-9A98-4BE4783E1746}" type="datetime1">
              <a:rPr lang="pl-PL" smtClean="0"/>
              <a:t>21.11.2023</a:t>
            </a:fld>
            <a:endParaRPr lang="pl-PL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Prostokąt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Prostokąt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Prostokąt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Łącznik prostoliniowy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Łącznik prostoliniowy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Łącznik prostoliniowy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Łącznik prostoliniow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Łącznik prostoliniowy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Łącznik prostoliniowy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Prostokąt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a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a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a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88638"/>
            <a:ext cx="4773067" cy="932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E0FE1-720C-4894-8851-AF5AB315B0C1}" type="datetime1">
              <a:rPr lang="pl-PL" smtClean="0"/>
              <a:t>21.11.2023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DFE23-E64A-4CE9-8728-2E3FAF219D9A}" type="datetime1">
              <a:rPr lang="pl-PL" smtClean="0"/>
              <a:t>21.11.2023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C6FCC8E-3D9E-4AA6-BBDD-60E41A112D20}" type="datetime1">
              <a:rPr lang="pl-PL" smtClean="0"/>
              <a:t>21.11.2023</a:t>
            </a:fld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/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878" y="188640"/>
            <a:ext cx="4773067" cy="932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00E0398-C7D4-4E38-AA64-EDA9DF8B1C46}" type="datetime1">
              <a:rPr lang="pl-PL" smtClean="0"/>
              <a:t>21.11.2023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pl-PL"/>
          </a:p>
        </p:txBody>
      </p:sp>
      <p:sp>
        <p:nvSpPr>
          <p:cNvPr id="9" name="Prostokąt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rostokąt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Łącznik prostoliniowy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Łącznik prostoliniowy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Łącznik prostoliniowy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Łącznik prostoliniow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Łącznik prostoliniowy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rostokąt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a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Łącznik prostoliniowy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D1D1C-52DE-40BD-9D3B-EC9E587401BA}" type="datetime1">
              <a:rPr lang="pl-PL" smtClean="0"/>
              <a:t>21.11.2023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02248-FE19-4AE2-BCAF-9BF02F67F0DB}" type="datetime1">
              <a:rPr lang="pl-PL" smtClean="0"/>
              <a:t>21.11.2023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2" name="Symbol zastępczy tekstu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4" name="Symbol zastępczy tekstu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6" name="Symbol zastępczy daty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E568E8F-497A-41F2-B3BC-F36D7E59046B}" type="datetime1">
              <a:rPr lang="pl-PL" smtClean="0"/>
              <a:t>21.11.2023</a:t>
            </a:fld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42A4-CB76-40C7-8E42-3DD0ABEA473C}" type="datetime1">
              <a:rPr lang="pl-PL" smtClean="0"/>
              <a:t>21.11.2023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Łącznik prostoliniowy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Łącznik prostoliniowy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Łącznik prostoliniowy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Łącznik prostoliniowy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Łącznik prostoliniowy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Symbol zastępczy zawartości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21" name="Symbol zastępczy daty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37BB190-FEFA-4454-97D4-B853EB8A75CF}" type="datetime1">
              <a:rPr lang="pl-PL" smtClean="0"/>
              <a:t>21.11.2023</a:t>
            </a:fld>
            <a:endParaRPr lang="pl-PL"/>
          </a:p>
        </p:txBody>
      </p:sp>
      <p:sp>
        <p:nvSpPr>
          <p:cNvPr id="22" name="Symbol zastępczy numeru slajd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  <p:sp>
        <p:nvSpPr>
          <p:cNvPr id="23" name="Symbol zastępczy stopki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Łącznik prostoliniowy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0" name="Łącznik prostoliniowy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Prostokąt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Łącznik prostoliniowy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Łącznik prostoliniowy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Łącznik prostoliniowy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ymbol zastępczy daty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2DF9E1C-EF9E-4630-9F50-03C23376ACBE}" type="datetime1">
              <a:rPr lang="pl-PL" smtClean="0"/>
              <a:t>21.11.2023</a:t>
            </a:fld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  <p:sp>
        <p:nvSpPr>
          <p:cNvPr id="21" name="Symbol zastępczy stopki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Łącznik prostoliniowy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C6FCC8E-3D9E-4AA6-BBDD-60E41A112D20}" type="datetime1">
              <a:rPr lang="pl-PL" smtClean="0"/>
              <a:t>21.11.2023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7" name="Łącznik prostoliniowy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Łącznik prostoliniowy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Łącznik prostoliniowy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about:blank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2195736" y="1772816"/>
            <a:ext cx="6381750" cy="1872208"/>
          </a:xfrm>
        </p:spPr>
        <p:txBody>
          <a:bodyPr rtlCol="0" anchor="ctr">
            <a:noAutofit/>
          </a:bodyPr>
          <a:lstStyle/>
          <a:p>
            <a:pPr algn="ctr">
              <a:defRPr/>
            </a:pPr>
            <a:r>
              <a:rPr lang="pl-PL" altLang="pl-PL" sz="3600" dirty="0">
                <a:latin typeface="Calibri" panose="020F0502020204030204" pitchFamily="34" charset="0"/>
                <a:cs typeface="Calibri" panose="020F0502020204030204" pitchFamily="34" charset="0"/>
              </a:rPr>
              <a:t>STANDARYZACJA </a:t>
            </a:r>
            <a:r>
              <a:rPr lang="pl-PL" altLang="pl-PL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pl-PL" altLang="pl-PL" sz="36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l-PL" altLang="pl-PL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W PLACÓWKACH OPIEKUŃCZO-WYCHOWAWCZYCH</a:t>
            </a:r>
            <a:endParaRPr lang="pl-PL" altLang="pl-PL" sz="36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</a:t>
            </a:fld>
            <a:endParaRPr lang="pl-PL"/>
          </a:p>
        </p:txBody>
      </p:sp>
      <p:sp>
        <p:nvSpPr>
          <p:cNvPr id="8" name="Prostokąt 7"/>
          <p:cNvSpPr/>
          <p:nvPr/>
        </p:nvSpPr>
        <p:spPr>
          <a:xfrm>
            <a:off x="4608045" y="4545031"/>
            <a:ext cx="4084638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pl-PL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TOMASZ POLKOWSKI</a:t>
            </a:r>
            <a:endParaRPr lang="pl-PL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2102266" y="5805264"/>
            <a:ext cx="635801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l-PL" sz="1400" b="1" dirty="0">
                <a:latin typeface="Calibri" pitchFamily="34" charset="0"/>
              </a:rPr>
              <a:t>Projekt pn. „Dla rodziny” - doskonalenie zawodowe kadr systemu wspierania rodziny i pieczy zastępczej </a:t>
            </a:r>
            <a:r>
              <a:rPr lang="pl-PL" sz="1400" b="1" dirty="0" smtClean="0">
                <a:latin typeface="Calibri" pitchFamily="34" charset="0"/>
              </a:rPr>
              <a:t>jest </a:t>
            </a:r>
            <a:r>
              <a:rPr lang="pl-PL" sz="1400" b="1" dirty="0">
                <a:latin typeface="Calibri" pitchFamily="34" charset="0"/>
              </a:rPr>
              <a:t>współfinansowany przez Unię Europejską ze środków Europejskiego Funduszu Społecznego </a:t>
            </a:r>
            <a:r>
              <a:rPr lang="pl-PL" sz="1400" b="1" dirty="0" smtClean="0">
                <a:latin typeface="Calibri" pitchFamily="34" charset="0"/>
              </a:rPr>
              <a:t>w </a:t>
            </a:r>
            <a:r>
              <a:rPr lang="pl-PL" sz="1400" b="1" dirty="0">
                <a:latin typeface="Calibri" pitchFamily="34" charset="0"/>
              </a:rPr>
              <a:t>ramach Programu Operacyjnego Wiedza Edukacja Rozwój na lata 2014-2020</a:t>
            </a:r>
          </a:p>
        </p:txBody>
      </p:sp>
    </p:spTree>
    <p:extLst>
      <p:ext uri="{BB962C8B-B14F-4D97-AF65-F5344CB8AC3E}">
        <p14:creationId xmlns:p14="http://schemas.microsoft.com/office/powerpoint/2010/main" val="323305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10</a:t>
            </a:fld>
            <a:endParaRPr lang="pl-PL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B7BF0364-7DAF-7D43-B40C-31BE64CD1E98}"/>
              </a:ext>
            </a:extLst>
          </p:cNvPr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1484784"/>
            <a:ext cx="8985812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80565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7467600" cy="5277200"/>
          </a:xfrm>
        </p:spPr>
        <p:txBody>
          <a:bodyPr/>
          <a:lstStyle/>
          <a:p>
            <a:pPr marL="0" indent="0">
              <a:buNone/>
            </a:pPr>
            <a:r>
              <a:rPr lang="pl-PL" altLang="pl-PL" b="1" dirty="0" err="1"/>
              <a:t>Ekomapę</a:t>
            </a:r>
            <a:r>
              <a:rPr lang="pl-PL" altLang="pl-PL" b="1" dirty="0"/>
              <a:t> </a:t>
            </a:r>
            <a:r>
              <a:rPr lang="pl-PL" altLang="pl-PL" dirty="0"/>
              <a:t>do pracy socjalnej wprowadziła </a:t>
            </a:r>
            <a:r>
              <a:rPr lang="pl-PL" altLang="pl-PL" b="1" dirty="0"/>
              <a:t>Ann </a:t>
            </a:r>
            <a:r>
              <a:rPr lang="pl-PL" altLang="pl-PL" b="1" dirty="0" err="1"/>
              <a:t>Hartman</a:t>
            </a:r>
            <a:r>
              <a:rPr lang="pl-PL" altLang="pl-PL" b="1" dirty="0"/>
              <a:t> w 1975 roku, </a:t>
            </a:r>
            <a:r>
              <a:rPr lang="pl-PL" altLang="pl-PL" dirty="0"/>
              <a:t>jako narzędzie opisu systemu ekologicznego, w którym funkcjonuje rodzina lub jednostka</a:t>
            </a:r>
            <a:r>
              <a:rPr lang="en-US" altLang="pl-PL" dirty="0"/>
              <a:t> </a:t>
            </a:r>
            <a:r>
              <a:rPr lang="en-US" altLang="pl-PL" b="1" dirty="0"/>
              <a:t>(Hartman, 1995).</a:t>
            </a:r>
          </a:p>
          <a:p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11</a:t>
            </a:fld>
            <a:endParaRPr lang="pl-PL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D22AC973-DDAB-1C4B-82A9-BC468F82A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375450"/>
            <a:ext cx="2871216" cy="2871216"/>
          </a:xfrm>
          <a:prstGeom prst="rect">
            <a:avLst/>
          </a:prstGeom>
        </p:spPr>
      </p:pic>
      <p:pic>
        <p:nvPicPr>
          <p:cNvPr id="5" name="Obraz 4">
            <a:extLst>
              <a:ext uri="{FF2B5EF4-FFF2-40B4-BE49-F238E27FC236}">
                <a16:creationId xmlns:a16="http://schemas.microsoft.com/office/drawing/2014/main" xmlns="" id="{492C7116-FA4E-5E4A-8B92-18594CDC5A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3888" y="3533459"/>
            <a:ext cx="3574784" cy="2234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2526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12</a:t>
            </a:fld>
            <a:endParaRPr lang="pl-PL"/>
          </a:p>
        </p:txBody>
      </p:sp>
      <p:sp>
        <p:nvSpPr>
          <p:cNvPr id="4" name="pole tekstowe 3"/>
          <p:cNvSpPr txBox="1"/>
          <p:nvPr/>
        </p:nvSpPr>
        <p:spPr>
          <a:xfrm>
            <a:off x="395536" y="1340768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SCHEMAT EKOMAPY</a:t>
            </a:r>
            <a:endParaRPr lang="pl-PL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880103"/>
            <a:ext cx="6762875" cy="487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Symbol zastępczy zawartości 7">
            <a:extLst>
              <a:ext uri="{FF2B5EF4-FFF2-40B4-BE49-F238E27FC236}">
                <a16:creationId xmlns:a16="http://schemas.microsoft.com/office/drawing/2014/main" xmlns="" id="{BA62C205-AACE-214D-B7BA-084253B513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4346" y="5179676"/>
            <a:ext cx="3491880" cy="1639092"/>
          </a:xfrm>
          <a:prstGeom prst="rect">
            <a:avLst/>
          </a:prstGeom>
          <a:ln>
            <a:solidFill>
              <a:schemeClr val="tx2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105870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2746648" cy="487375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pl-PL" altLang="pl-PL" b="1" dirty="0">
                <a:solidFill>
                  <a:srgbClr val="E46C0A"/>
                </a:solidFill>
                <a:cs typeface="Calibri" panose="020F0502020204030204" pitchFamily="34" charset="0"/>
              </a:rPr>
              <a:t>Czym jest </a:t>
            </a:r>
            <a:r>
              <a:rPr lang="pl-PL" altLang="pl-PL" b="1" dirty="0" err="1">
                <a:solidFill>
                  <a:srgbClr val="E46C0A"/>
                </a:solidFill>
                <a:cs typeface="Calibri" panose="020F0502020204030204" pitchFamily="34" charset="0"/>
              </a:rPr>
              <a:t>ekomapa</a:t>
            </a:r>
            <a:r>
              <a:rPr lang="pl-PL" altLang="pl-PL" b="1" dirty="0">
                <a:solidFill>
                  <a:srgbClr val="E46C0A"/>
                </a:solidFill>
                <a:cs typeface="Calibri" panose="020F0502020204030204" pitchFamily="34" charset="0"/>
              </a:rPr>
              <a:t>?</a:t>
            </a:r>
          </a:p>
          <a:p>
            <a:pPr marL="0" indent="0">
              <a:buNone/>
            </a:pPr>
            <a:r>
              <a:rPr lang="pl-PL" altLang="pl-PL" dirty="0" err="1"/>
              <a:t>Ekomapa</a:t>
            </a:r>
            <a:r>
              <a:rPr lang="pl-PL" altLang="pl-PL" dirty="0"/>
              <a:t> jest obrazem relacji pomiędzy jednostką, parą lub grupą jednostek, rodziną a światem zewnętrznym.</a:t>
            </a:r>
            <a:r>
              <a:rPr lang="en-US" altLang="pl-PL" dirty="0"/>
              <a:t>  </a:t>
            </a:r>
            <a:endParaRPr lang="pl-PL" altLang="pl-PL" dirty="0"/>
          </a:p>
          <a:p>
            <a:pPr marL="0" indent="0">
              <a:buNone/>
            </a:pPr>
            <a:endParaRPr lang="en-US" altLang="pl-PL" sz="2000" dirty="0"/>
          </a:p>
          <a:p>
            <a:pPr marL="0" indent="0">
              <a:spcBef>
                <a:spcPct val="0"/>
              </a:spcBef>
              <a:buNone/>
            </a:pPr>
            <a:r>
              <a:rPr lang="pl-PL" altLang="pl-PL" dirty="0" err="1"/>
              <a:t>Ekomapa</a:t>
            </a:r>
            <a:r>
              <a:rPr lang="pl-PL" altLang="pl-PL" dirty="0"/>
              <a:t>, jak </a:t>
            </a:r>
            <a:r>
              <a:rPr lang="pl-PL" altLang="pl-PL" dirty="0" err="1"/>
              <a:t>genogram</a:t>
            </a:r>
            <a:r>
              <a:rPr lang="pl-PL" altLang="pl-PL" dirty="0"/>
              <a:t>, to narzędzia stosowane w systemowym podejściu do rodziny</a:t>
            </a:r>
            <a:endParaRPr lang="en-US" altLang="pl-PL" dirty="0">
              <a:solidFill>
                <a:srgbClr val="E46C0A"/>
              </a:solidFill>
              <a:cs typeface="Calibri" panose="020F0502020204030204" pitchFamily="34" charset="0"/>
            </a:endParaRPr>
          </a:p>
          <a:p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13</a:t>
            </a:fld>
            <a:endParaRPr lang="pl-PL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8372" y="1074877"/>
            <a:ext cx="5400600" cy="539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52925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14</a:t>
            </a:fld>
            <a:endParaRPr lang="pl-PL"/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xmlns="" id="{7F3FBA2E-52C3-4245-8CCC-D486FA643F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3055510"/>
              </p:ext>
            </p:extLst>
          </p:nvPr>
        </p:nvGraphicFramePr>
        <p:xfrm>
          <a:off x="323528" y="1052736"/>
          <a:ext cx="7601272" cy="56692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01272">
                  <a:extLst>
                    <a:ext uri="{9D8B030D-6E8A-4147-A177-3AD203B41FA5}">
                      <a16:colId xmlns:a16="http://schemas.microsoft.com/office/drawing/2014/main" xmlns="" val="1875735954"/>
                    </a:ext>
                  </a:extLst>
                </a:gridCol>
              </a:tblGrid>
              <a:tr h="547439">
                <a:tc>
                  <a:txBody>
                    <a:bodyPr/>
                    <a:lstStyle/>
                    <a:p>
                      <a:r>
                        <a:rPr lang="pl-PL" sz="3000" dirty="0"/>
                        <a:t>Analiza do planu pomocy dziecku</a:t>
                      </a:r>
                    </a:p>
                  </a:txBody>
                  <a:tcPr marT="45719" marB="45719"/>
                </a:tc>
                <a:extLst>
                  <a:ext uri="{0D108BD9-81ED-4DB2-BD59-A6C34878D82A}">
                    <a16:rowId xmlns:a16="http://schemas.microsoft.com/office/drawing/2014/main" xmlns="" val="1123151800"/>
                  </a:ext>
                </a:extLst>
              </a:tr>
              <a:tr h="1307774">
                <a:tc>
                  <a:txBody>
                    <a:bodyPr/>
                    <a:lstStyle/>
                    <a:p>
                      <a:r>
                        <a:rPr lang="pl-PL" sz="1800" dirty="0"/>
                        <a:t>Analiza procesu zmian rozwoju psychicznego i fizycznego dziecka w </a:t>
                      </a:r>
                      <a:r>
                        <a:rPr lang="pl-PL" sz="1800" dirty="0" smtClean="0"/>
                        <a:t>czasie </a:t>
                      </a:r>
                      <a:r>
                        <a:rPr lang="pl-PL" sz="1800" dirty="0"/>
                        <a:t>jego pobytu w  placówce opiekuńczo-wychowawczej, w </a:t>
                      </a:r>
                      <a:r>
                        <a:rPr lang="pl-PL" sz="1800" dirty="0" smtClean="0"/>
                        <a:t>regionalnej </a:t>
                      </a:r>
                      <a:r>
                        <a:rPr lang="pl-PL" sz="1800" dirty="0"/>
                        <a:t>placówce opiekuńczo-terapeutycznej albo w interwencyjnym ośrodku </a:t>
                      </a:r>
                      <a:r>
                        <a:rPr lang="pl-PL" sz="1800" dirty="0" err="1" smtClean="0"/>
                        <a:t>preadopcyjnym</a:t>
                      </a:r>
                      <a:r>
                        <a:rPr lang="pl-PL" sz="1800" dirty="0" smtClean="0"/>
                        <a:t>.</a:t>
                      </a:r>
                      <a:endParaRPr lang="pl-PL" sz="1800" dirty="0"/>
                    </a:p>
                    <a:p>
                      <a:r>
                        <a:rPr lang="pl-PL" sz="1800" dirty="0"/>
                        <a:t>Zmiany zawarte będą w </a:t>
                      </a:r>
                      <a:r>
                        <a:rPr lang="pl-PL" sz="1800" b="1" dirty="0"/>
                        <a:t>KARTACH POBYTU DZIECKA </a:t>
                      </a:r>
                      <a:r>
                        <a:rPr lang="pl-PL" sz="1800" dirty="0"/>
                        <a:t>m. in. opis funkcjonowania społecznego dziecka w placówce i poza </a:t>
                      </a:r>
                      <a:r>
                        <a:rPr lang="pl-PL" sz="1800" dirty="0" smtClean="0"/>
                        <a:t>nią.</a:t>
                      </a:r>
                      <a:endParaRPr lang="pl-PL" sz="1800" dirty="0"/>
                    </a:p>
                  </a:txBody>
                  <a:tcPr marT="45719" marB="45719"/>
                </a:tc>
                <a:extLst>
                  <a:ext uri="{0D108BD9-81ED-4DB2-BD59-A6C34878D82A}">
                    <a16:rowId xmlns:a16="http://schemas.microsoft.com/office/drawing/2014/main" xmlns="" val="3071901816"/>
                  </a:ext>
                </a:extLst>
              </a:tr>
              <a:tr h="1064467">
                <a:tc>
                  <a:txBody>
                    <a:bodyPr/>
                    <a:lstStyle/>
                    <a:p>
                      <a:r>
                        <a:rPr lang="pl-PL" sz="1800" dirty="0"/>
                        <a:t>Analiza </a:t>
                      </a:r>
                      <a:r>
                        <a:rPr lang="pl-PL" sz="1800" u="sng" dirty="0"/>
                        <a:t>potrzeb dziecka </a:t>
                      </a:r>
                      <a:r>
                        <a:rPr lang="pl-PL" sz="1800" dirty="0"/>
                        <a:t>w sferze opiekuńczej, rozwojowej, emocjonalnej, więzi z rodziną, relacji społecznych i funkcjonowania w grupie i środowisku rówieśniczym i </a:t>
                      </a:r>
                      <a:r>
                        <a:rPr lang="pl-PL" sz="1800" dirty="0" smtClean="0"/>
                        <a:t>szkolnym – przy pomocy </a:t>
                      </a:r>
                      <a:endParaRPr lang="pl-PL" sz="1800" dirty="0"/>
                    </a:p>
                    <a:p>
                      <a:r>
                        <a:rPr lang="pl-PL" sz="1800" b="1" dirty="0" smtClean="0"/>
                        <a:t>ANALIZY </a:t>
                      </a:r>
                      <a:r>
                        <a:rPr lang="pl-PL" sz="1800" b="1" dirty="0"/>
                        <a:t>MOCNYCH STRON I POTRZEB</a:t>
                      </a:r>
                      <a:endParaRPr lang="pl-PL" sz="1800" dirty="0"/>
                    </a:p>
                  </a:txBody>
                  <a:tcPr marT="45719" marB="45719"/>
                </a:tc>
                <a:extLst>
                  <a:ext uri="{0D108BD9-81ED-4DB2-BD59-A6C34878D82A}">
                    <a16:rowId xmlns:a16="http://schemas.microsoft.com/office/drawing/2014/main" xmlns="" val="1792555064"/>
                  </a:ext>
                </a:extLst>
              </a:tr>
              <a:tr h="821160">
                <a:tc>
                  <a:txBody>
                    <a:bodyPr/>
                    <a:lstStyle/>
                    <a:p>
                      <a:r>
                        <a:rPr lang="pl-PL" sz="1800" dirty="0"/>
                        <a:t>Analiza wpływu sytuacji kryzysowej w rodzinie na rozwój dziecka i jego funkcjonowanie w placówce </a:t>
                      </a:r>
                      <a:r>
                        <a:rPr lang="pl-PL" sz="1800" dirty="0" smtClean="0"/>
                        <a:t>opiekuńczo-wychowawczej – przy pomocy </a:t>
                      </a:r>
                      <a:r>
                        <a:rPr lang="pl-PL" sz="1800" b="1" dirty="0" smtClean="0"/>
                        <a:t>GENOGRAMU</a:t>
                      </a:r>
                      <a:endParaRPr lang="pl-PL" sz="1800" dirty="0"/>
                    </a:p>
                  </a:txBody>
                  <a:tcPr marT="45719" marB="45719"/>
                </a:tc>
                <a:extLst>
                  <a:ext uri="{0D108BD9-81ED-4DB2-BD59-A6C34878D82A}">
                    <a16:rowId xmlns:a16="http://schemas.microsoft.com/office/drawing/2014/main" xmlns="" val="3097811372"/>
                  </a:ext>
                </a:extLst>
              </a:tr>
              <a:tr h="577852">
                <a:tc>
                  <a:txBody>
                    <a:bodyPr/>
                    <a:lstStyle/>
                    <a:p>
                      <a:r>
                        <a:rPr lang="pl-PL" sz="1800" dirty="0"/>
                        <a:t>Analiza </a:t>
                      </a:r>
                      <a:r>
                        <a:rPr lang="pl-PL" sz="1800" dirty="0" smtClean="0"/>
                        <a:t>środowiska, </a:t>
                      </a:r>
                      <a:r>
                        <a:rPr lang="pl-PL" sz="1800" dirty="0"/>
                        <a:t>z którego dziecko </a:t>
                      </a:r>
                      <a:r>
                        <a:rPr lang="pl-PL" sz="1800" dirty="0" smtClean="0"/>
                        <a:t>pochodzi – przy pomocy </a:t>
                      </a:r>
                      <a:r>
                        <a:rPr lang="pl-PL" sz="1800" b="1" dirty="0" smtClean="0"/>
                        <a:t>GENOGRAMU </a:t>
                      </a:r>
                      <a:r>
                        <a:rPr lang="pl-PL" sz="1800" b="1" dirty="0"/>
                        <a:t>I </a:t>
                      </a:r>
                      <a:r>
                        <a:rPr lang="pl-PL" sz="1800" b="1" dirty="0" smtClean="0"/>
                        <a:t>EKOMAPY</a:t>
                      </a:r>
                      <a:endParaRPr lang="pl-PL" sz="1800" dirty="0"/>
                    </a:p>
                  </a:txBody>
                  <a:tcPr marT="45719" marB="45719"/>
                </a:tc>
                <a:extLst>
                  <a:ext uri="{0D108BD9-81ED-4DB2-BD59-A6C34878D82A}">
                    <a16:rowId xmlns:a16="http://schemas.microsoft.com/office/drawing/2014/main" xmlns="" val="3129065765"/>
                  </a:ext>
                </a:extLst>
              </a:tr>
              <a:tr h="577852">
                <a:tc>
                  <a:txBody>
                    <a:bodyPr/>
                    <a:lstStyle/>
                    <a:p>
                      <a:r>
                        <a:rPr lang="pl-PL" sz="1800" dirty="0"/>
                        <a:t>Analiza rozwoju edukacyjnego </a:t>
                      </a:r>
                      <a:r>
                        <a:rPr lang="pl-PL" sz="1800" dirty="0" smtClean="0"/>
                        <a:t>dziecka – przy pomocy </a:t>
                      </a:r>
                      <a:r>
                        <a:rPr lang="pl-PL" sz="1800" b="1" dirty="0" smtClean="0"/>
                        <a:t>ANALIZY MOCNYCH STRON I POTRZEB, PLANU EDUKACYJNEGO</a:t>
                      </a:r>
                      <a:endParaRPr lang="pl-PL" sz="1800" b="1" dirty="0"/>
                    </a:p>
                  </a:txBody>
                  <a:tcPr marT="45719" marB="45719"/>
                </a:tc>
                <a:extLst>
                  <a:ext uri="{0D108BD9-81ED-4DB2-BD59-A6C34878D82A}">
                    <a16:rowId xmlns:a16="http://schemas.microsoft.com/office/drawing/2014/main" xmlns="" val="146422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78449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15</a:t>
            </a:fld>
            <a:endParaRPr lang="pl-PL"/>
          </a:p>
        </p:txBody>
      </p:sp>
      <p:pic>
        <p:nvPicPr>
          <p:cNvPr id="4" name="Symbol zastępczy zawartości 2">
            <a:extLst>
              <a:ext uri="{FF2B5EF4-FFF2-40B4-BE49-F238E27FC236}">
                <a16:creationId xmlns:a16="http://schemas.microsoft.com/office/drawing/2014/main" xmlns="" id="{BA52626D-6CDA-8244-BABC-E79A6C03F9DA}"/>
              </a:ext>
            </a:extLst>
          </p:cNvPr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1416" y="1484784"/>
            <a:ext cx="7467600" cy="4058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6375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16</a:t>
            </a:fld>
            <a:endParaRPr lang="pl-PL"/>
          </a:p>
        </p:txBody>
      </p:sp>
      <p:pic>
        <p:nvPicPr>
          <p:cNvPr id="5" name="Obraz 3">
            <a:extLst>
              <a:ext uri="{FF2B5EF4-FFF2-40B4-BE49-F238E27FC236}">
                <a16:creationId xmlns:a16="http://schemas.microsoft.com/office/drawing/2014/main" xmlns="" id="{1EE6DA0D-2C9E-ED40-9214-C5F52EA53A3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90116"/>
            <a:ext cx="1149988" cy="1325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Obraz 4">
            <a:extLst>
              <a:ext uri="{FF2B5EF4-FFF2-40B4-BE49-F238E27FC236}">
                <a16:creationId xmlns:a16="http://schemas.microsoft.com/office/drawing/2014/main" xmlns="" id="{F2A58A2C-C570-7C4E-9735-74BE8C29F6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7871" y="238336"/>
            <a:ext cx="1645945" cy="16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Grp="1"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" y="825500"/>
            <a:ext cx="72898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39514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17</a:t>
            </a:fld>
            <a:endParaRPr lang="pl-PL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79512" y="1308268"/>
            <a:ext cx="8424936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PLAN POMOCY DZIECKU dla </a:t>
            </a:r>
            <a:r>
              <a:rPr kumimoji="0" lang="pl-PL" altLang="pl-PL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……………………………………………………………….</a:t>
            </a:r>
            <a:endParaRPr kumimoji="0" lang="pl-PL" altLang="pl-PL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Główny cel pracy:</a:t>
            </a:r>
            <a:r>
              <a:rPr kumimoji="0" lang="pl-PL" altLang="pl-PL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……………………………………………………………………………………………………………………………………………………..</a:t>
            </a:r>
            <a:endParaRPr kumimoji="0" lang="pl-PL" altLang="pl-PL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Symbol zastępczy zawartości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8924639"/>
              </p:ext>
            </p:extLst>
          </p:nvPr>
        </p:nvGraphicFramePr>
        <p:xfrm>
          <a:off x="395540" y="2071172"/>
          <a:ext cx="7723890" cy="41370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87315"/>
                <a:gridCol w="1287315"/>
                <a:gridCol w="1287315"/>
                <a:gridCol w="1287315"/>
                <a:gridCol w="1287315"/>
                <a:gridCol w="1287315"/>
              </a:tblGrid>
              <a:tr h="15524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80" baseline="0" dirty="0">
                          <a:effectLst/>
                        </a:rPr>
                        <a:t>l.p.</a:t>
                      </a:r>
                      <a:endParaRPr lang="pl-PL" sz="118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38" marR="604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80" baseline="0" dirty="0">
                          <a:effectLst/>
                        </a:rPr>
                        <a:t>CEL SZCZEGÓŁOWY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80" baseline="0" dirty="0">
                          <a:effectLst/>
                        </a:rPr>
                        <a:t>(na podstawie najważniejszych obszarów opracowanych </a:t>
                      </a:r>
                      <a:r>
                        <a:rPr lang="pl-PL" sz="1180" baseline="0" dirty="0" smtClean="0">
                          <a:effectLst/>
                        </a:rPr>
                        <a:t>przy analizie </a:t>
                      </a:r>
                      <a:r>
                        <a:rPr lang="pl-PL" sz="1180" baseline="0" dirty="0">
                          <a:effectLst/>
                        </a:rPr>
                        <a:t>ekomapy)</a:t>
                      </a:r>
                      <a:endParaRPr lang="pl-PL" sz="118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38" marR="604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80" baseline="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80" baseline="0" dirty="0">
                          <a:effectLst/>
                        </a:rPr>
                        <a:t>ZADANIA I ICH SPOSÓB REALIZACJI</a:t>
                      </a:r>
                      <a:endParaRPr lang="pl-PL" sz="118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38" marR="604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80" baseline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80" baseline="0">
                          <a:effectLst/>
                        </a:rPr>
                        <a:t>Osoby wspierające</a:t>
                      </a:r>
                      <a:endParaRPr lang="pl-PL" sz="118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38" marR="604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80" baseline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80" baseline="0">
                          <a:effectLst/>
                        </a:rPr>
                        <a:t>TERMIN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80" baseline="0">
                          <a:effectLst/>
                        </a:rPr>
                        <a:t>wykonania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80" baseline="0">
                          <a:effectLst/>
                        </a:rPr>
                        <a:t>zadania</a:t>
                      </a:r>
                      <a:endParaRPr lang="pl-PL" sz="118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38" marR="604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80" baseline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80" baseline="0">
                          <a:effectLst/>
                        </a:rPr>
                        <a:t>OCENA REALIZACJI</a:t>
                      </a:r>
                      <a:endParaRPr lang="pl-PL" sz="118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38" marR="60438" marT="0" marB="0"/>
                </a:tc>
              </a:tr>
              <a:tr h="5821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80" baseline="0" dirty="0">
                          <a:effectLst/>
                        </a:rPr>
                        <a:t>1.</a:t>
                      </a:r>
                      <a:endParaRPr lang="pl-PL" sz="118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38" marR="604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pl-PL" sz="1180" baseline="0" dirty="0">
                          <a:effectLst/>
                        </a:rPr>
                        <a:t/>
                      </a:r>
                      <a:br>
                        <a:rPr lang="pl-PL" sz="1180" baseline="0" dirty="0">
                          <a:effectLst/>
                        </a:rPr>
                      </a:br>
                      <a:r>
                        <a:rPr lang="pl-PL" sz="1180" baseline="0" dirty="0">
                          <a:effectLst/>
                        </a:rPr>
                        <a:t> </a:t>
                      </a:r>
                      <a:endParaRPr lang="pl-PL" sz="118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38" marR="604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pl-PL" sz="1180" baseline="0" dirty="0">
                          <a:effectLst/>
                        </a:rPr>
                        <a:t/>
                      </a:r>
                      <a:br>
                        <a:rPr lang="pl-PL" sz="1180" baseline="0" dirty="0">
                          <a:effectLst/>
                        </a:rPr>
                      </a:br>
                      <a:r>
                        <a:rPr lang="pl-PL" sz="1180" baseline="0" dirty="0">
                          <a:effectLst/>
                        </a:rPr>
                        <a:t/>
                      </a:r>
                      <a:br>
                        <a:rPr lang="pl-PL" sz="1180" baseline="0" dirty="0">
                          <a:effectLst/>
                        </a:rPr>
                      </a:br>
                      <a:endParaRPr lang="pl-PL" sz="118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38" marR="604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pl-PL" sz="1180" baseline="0" dirty="0">
                        <a:effectLst/>
                        <a:latin typeface="Calibri"/>
                      </a:endParaRPr>
                    </a:p>
                  </a:txBody>
                  <a:tcPr marL="60438" marR="604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pl-PL" sz="1180" baseline="0">
                        <a:effectLst/>
                        <a:latin typeface="Calibri"/>
                      </a:endParaRPr>
                    </a:p>
                  </a:txBody>
                  <a:tcPr marL="60438" marR="604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pl-PL" sz="1180" baseline="0">
                        <a:effectLst/>
                        <a:latin typeface="Calibri"/>
                      </a:endParaRPr>
                    </a:p>
                  </a:txBody>
                  <a:tcPr marL="60438" marR="60438" marT="0" marB="0"/>
                </a:tc>
              </a:tr>
              <a:tr h="5821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80" baseline="0" dirty="0">
                          <a:effectLst/>
                        </a:rPr>
                        <a:t>2.</a:t>
                      </a:r>
                      <a:endParaRPr lang="pl-PL" sz="118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38" marR="604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pl-PL" sz="1180" baseline="0" dirty="0">
                          <a:effectLst/>
                        </a:rPr>
                        <a:t/>
                      </a:r>
                      <a:br>
                        <a:rPr lang="pl-PL" sz="1180" baseline="0" dirty="0">
                          <a:effectLst/>
                        </a:rPr>
                      </a:br>
                      <a:r>
                        <a:rPr lang="pl-PL" sz="1180" baseline="0" dirty="0">
                          <a:effectLst/>
                        </a:rPr>
                        <a:t/>
                      </a:r>
                      <a:br>
                        <a:rPr lang="pl-PL" sz="1180" baseline="0" dirty="0">
                          <a:effectLst/>
                        </a:rPr>
                      </a:br>
                      <a:endParaRPr lang="pl-PL" sz="118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38" marR="604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pl-PL" sz="1180" baseline="0" dirty="0">
                          <a:effectLst/>
                        </a:rPr>
                        <a:t/>
                      </a:r>
                      <a:br>
                        <a:rPr lang="pl-PL" sz="1180" baseline="0" dirty="0">
                          <a:effectLst/>
                        </a:rPr>
                      </a:br>
                      <a:endParaRPr lang="pl-PL" sz="118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38" marR="604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pl-PL" sz="1180" baseline="0" dirty="0">
                        <a:effectLst/>
                        <a:latin typeface="Calibri"/>
                      </a:endParaRPr>
                    </a:p>
                  </a:txBody>
                  <a:tcPr marL="60438" marR="604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pl-PL" sz="1180" baseline="0" dirty="0">
                        <a:effectLst/>
                        <a:latin typeface="Calibri"/>
                      </a:endParaRPr>
                    </a:p>
                  </a:txBody>
                  <a:tcPr marL="60438" marR="604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pl-PL" sz="1180" baseline="0">
                        <a:effectLst/>
                        <a:latin typeface="Calibri"/>
                      </a:endParaRPr>
                    </a:p>
                  </a:txBody>
                  <a:tcPr marL="60438" marR="60438" marT="0" marB="0"/>
                </a:tc>
              </a:tr>
              <a:tr h="5418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80" baseline="0">
                          <a:effectLst/>
                        </a:rPr>
                        <a:t>3.</a:t>
                      </a:r>
                      <a:endParaRPr lang="pl-PL" sz="1180" baseline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38" marR="604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pl-PL" sz="1180" baseline="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pl-PL" sz="1180" baseline="0" dirty="0">
                          <a:effectLst/>
                        </a:rPr>
                        <a:t> </a:t>
                      </a:r>
                      <a:endParaRPr lang="pl-PL" sz="118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38" marR="604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pl-PL" sz="1180" baseline="0" dirty="0">
                        <a:effectLst/>
                        <a:latin typeface="Calibri"/>
                      </a:endParaRPr>
                    </a:p>
                  </a:txBody>
                  <a:tcPr marL="60438" marR="604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pl-PL" sz="1180" baseline="0">
                        <a:effectLst/>
                        <a:latin typeface="Calibri"/>
                      </a:endParaRPr>
                    </a:p>
                  </a:txBody>
                  <a:tcPr marL="60438" marR="604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pl-PL" sz="1180" baseline="0" dirty="0">
                        <a:effectLst/>
                        <a:latin typeface="Calibri"/>
                      </a:endParaRPr>
                    </a:p>
                  </a:txBody>
                  <a:tcPr marL="60438" marR="604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pl-PL" sz="1180" baseline="0">
                        <a:effectLst/>
                        <a:latin typeface="Calibri"/>
                      </a:endParaRPr>
                    </a:p>
                  </a:txBody>
                  <a:tcPr marL="60438" marR="60438" marT="0" marB="0"/>
                </a:tc>
              </a:tr>
              <a:tr h="6992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180" baseline="0" dirty="0">
                          <a:effectLst/>
                        </a:rPr>
                        <a:t>4.</a:t>
                      </a:r>
                      <a:endParaRPr lang="pl-PL" sz="118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38" marR="604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endParaRPr lang="pl-PL" sz="118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38" marR="604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endParaRPr lang="pl-PL" sz="1180" baseline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438" marR="604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pl-PL" sz="1180" baseline="0" dirty="0">
                        <a:effectLst/>
                        <a:latin typeface="Calibri"/>
                      </a:endParaRPr>
                    </a:p>
                  </a:txBody>
                  <a:tcPr marL="60438" marR="604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pl-PL" sz="1180" baseline="0" dirty="0">
                        <a:effectLst/>
                        <a:latin typeface="Calibri"/>
                      </a:endParaRPr>
                    </a:p>
                  </a:txBody>
                  <a:tcPr marL="60438" marR="6043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pl-PL" sz="1180" baseline="0" dirty="0">
                        <a:effectLst/>
                        <a:latin typeface="Calibri"/>
                      </a:endParaRPr>
                    </a:p>
                  </a:txBody>
                  <a:tcPr marL="60438" marR="6043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27019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pl-PL" b="1" dirty="0"/>
              <a:t>sporządził/a:</a:t>
            </a:r>
            <a:r>
              <a:rPr lang="pl-PL" dirty="0"/>
              <a:t>…………………………………………………….</a:t>
            </a:r>
          </a:p>
          <a:p>
            <a:pPr marL="0" indent="0">
              <a:buNone/>
            </a:pPr>
            <a:r>
              <a:rPr lang="pl-PL" b="1" dirty="0"/>
              <a:t>data utworzenia dokumentu:</a:t>
            </a:r>
            <a:r>
              <a:rPr lang="pl-PL" dirty="0"/>
              <a:t>……………………………………..…</a:t>
            </a:r>
          </a:p>
          <a:p>
            <a:pPr marL="0" indent="0">
              <a:buNone/>
            </a:pPr>
            <a:r>
              <a:rPr lang="pl-PL" dirty="0"/>
              <a:t>                                       </a:t>
            </a:r>
          </a:p>
          <a:p>
            <a:pPr marL="0" indent="0">
              <a:buNone/>
            </a:pPr>
            <a:r>
              <a:rPr lang="pl-PL" b="1" dirty="0"/>
              <a:t>Termin rozliczenia celów szczegółowych (OCENA OKRESOWA):</a:t>
            </a:r>
            <a:r>
              <a:rPr lang="pl-PL" dirty="0"/>
              <a:t>………………………</a:t>
            </a:r>
          </a:p>
          <a:p>
            <a:endParaRPr lang="pl-PL" dirty="0"/>
          </a:p>
          <a:p>
            <a:pPr marL="0" indent="0">
              <a:buNone/>
            </a:pPr>
            <a:r>
              <a:rPr lang="pl-PL" b="1" dirty="0"/>
              <a:t>Podsumowanie:</a:t>
            </a:r>
            <a:endParaRPr lang="pl-PL" dirty="0"/>
          </a:p>
          <a:p>
            <a:pPr marL="0" indent="0">
              <a:buNone/>
            </a:pPr>
            <a:r>
              <a:rPr lang="pl-PL" b="1" dirty="0"/>
              <a:t>a) kontynuowanie celu głównego</a:t>
            </a:r>
            <a:endParaRPr lang="pl-PL" dirty="0"/>
          </a:p>
          <a:p>
            <a:pPr marL="0" indent="0">
              <a:buNone/>
            </a:pPr>
            <a:r>
              <a:rPr lang="pl-PL" b="1" dirty="0"/>
              <a:t>b) zmiana celu głównego (na jaki)</a:t>
            </a:r>
            <a:r>
              <a:rPr lang="pl-PL" dirty="0"/>
              <a:t>……………………………………………………………………</a:t>
            </a:r>
          </a:p>
          <a:p>
            <a:pPr marL="0" indent="0">
              <a:buNone/>
            </a:pPr>
            <a:r>
              <a:rPr lang="pl-PL" b="1" dirty="0"/>
              <a:t>Uzasadnienie:</a:t>
            </a:r>
            <a:r>
              <a:rPr lang="pl-PL" dirty="0"/>
              <a:t>………………………………………………………………………………………….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</a:t>
            </a:r>
          </a:p>
          <a:p>
            <a:pPr marL="0" indent="0">
              <a:buNone/>
            </a:pPr>
            <a:r>
              <a:rPr lang="pl-PL" dirty="0"/>
              <a:t>Podpis wychowawcy, członka rodziny (jeśli maja prawa rodzicielskie), opiekuna prawnego i (zalecane) dziecka</a:t>
            </a:r>
          </a:p>
          <a:p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715258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>
          <a:xfrm>
            <a:off x="467544" y="1124316"/>
            <a:ext cx="7416824" cy="5257012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pl-PL" sz="4700" b="1" dirty="0"/>
              <a:t>CELE PRACY KOORDYNATORA W DOMU DLA </a:t>
            </a:r>
            <a:r>
              <a:rPr lang="pl-PL" sz="4700" b="1" dirty="0" smtClean="0"/>
              <a:t>DZIECI</a:t>
            </a:r>
          </a:p>
          <a:p>
            <a:pPr marL="0" indent="0">
              <a:buNone/>
            </a:pPr>
            <a:r>
              <a:rPr lang="pl-PL" sz="3200" b="1" dirty="0"/>
              <a:t>Planowe działania na rzecz umożliwienia wychowawcom tworzenia i realizacji indywidualnych planów pomocy dziecku</a:t>
            </a:r>
            <a:r>
              <a:rPr lang="pl-PL" sz="3200" dirty="0"/>
              <a:t>, w tym:</a:t>
            </a:r>
          </a:p>
          <a:p>
            <a:pPr>
              <a:buFontTx/>
              <a:buChar char="-"/>
            </a:pPr>
            <a:r>
              <a:rPr lang="pl-PL" sz="3200" dirty="0"/>
              <a:t>Zapewnienie indywidualnego, planowego wsparcia i konsultacji</a:t>
            </a:r>
          </a:p>
          <a:p>
            <a:pPr>
              <a:buFontTx/>
              <a:buChar char="-"/>
            </a:pPr>
            <a:r>
              <a:rPr lang="pl-PL" sz="3200" dirty="0"/>
              <a:t>Organizacja pracy zespołowej wspierającej pracę indywidualną wychowawców (godziny indywidualne, godziny pracy z grupą, godziny na zebrania zespołu i konsultacje, godziny pracy z rodziną, szkołą itd.)</a:t>
            </a:r>
          </a:p>
          <a:p>
            <a:pPr>
              <a:buFontTx/>
              <a:buChar char="-"/>
            </a:pPr>
            <a:r>
              <a:rPr lang="pl-PL" sz="3200" dirty="0"/>
              <a:t>Zapewnienie wsparcia specjalistycznego dla wychowawców</a:t>
            </a:r>
          </a:p>
          <a:p>
            <a:pPr>
              <a:buFontTx/>
              <a:buChar char="-"/>
            </a:pPr>
            <a:r>
              <a:rPr lang="pl-PL" sz="3200" dirty="0"/>
              <a:t>Zapewnienie wsparcia w indywidualnym rozwoju zawodowym wychowawcy</a:t>
            </a:r>
          </a:p>
          <a:p>
            <a:pPr>
              <a:buFontTx/>
              <a:buChar char="-"/>
            </a:pPr>
            <a:r>
              <a:rPr lang="pl-PL" sz="3200" dirty="0"/>
              <a:t>Przeciwdziałanie wypaleniu zawodowemu wychowawców</a:t>
            </a:r>
          </a:p>
          <a:p>
            <a:pPr>
              <a:buFontTx/>
              <a:buChar char="-"/>
            </a:pPr>
            <a:r>
              <a:rPr lang="pl-PL" sz="3200" dirty="0"/>
              <a:t>Współpraca z innymi liderami, specjalistami i dyrektorem</a:t>
            </a:r>
          </a:p>
          <a:p>
            <a:pPr>
              <a:buFontTx/>
              <a:buChar char="-"/>
            </a:pPr>
            <a:r>
              <a:rPr lang="pl-PL" sz="3200" dirty="0"/>
              <a:t>Koordynator Nie powinien mieć dzieci pod indywidualną opieką</a:t>
            </a:r>
          </a:p>
          <a:p>
            <a:pPr marL="0" indent="0" algn="ctr">
              <a:buNone/>
            </a:pPr>
            <a:r>
              <a:rPr lang="pl-PL" sz="3200" b="1" dirty="0"/>
              <a:t>TAK JAK WYCHOWAWCA MA POD OPIEKA WYBRANE DZIECI, TAK KOORYNATOR MA POD OPIEKA WYCHOWAWCÓW W ZESPOLE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48824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>
          <a:xfrm>
            <a:off x="467544" y="1268760"/>
            <a:ext cx="7467600" cy="4873752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pl-PL" b="1" dirty="0"/>
              <a:t>14- osobowa placówka opiekuńczo-wychowawcza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pl-PL" b="1" dirty="0"/>
              <a:t>(Tylko takie mogą istnieć od 1 stycznia 2021)</a:t>
            </a:r>
          </a:p>
          <a:p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</a:t>
            </a:fld>
            <a:endParaRPr lang="pl-PL"/>
          </a:p>
        </p:txBody>
      </p:sp>
      <p:pic>
        <p:nvPicPr>
          <p:cNvPr id="4" name="Picture 5" descr="C:\Users\Admin\Desktop\g3t5qko0cu70cn_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766" y="2429027"/>
            <a:ext cx="6488436" cy="4312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83685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7467600" cy="527720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pl-PL" sz="2800" b="1" dirty="0"/>
              <a:t>KONSULTACJE KOORDYNATORA Z </a:t>
            </a:r>
            <a:r>
              <a:rPr lang="pl-PL" sz="2800" b="1" dirty="0" smtClean="0"/>
              <a:t>WYCHOWAWCĄ</a:t>
            </a:r>
          </a:p>
          <a:p>
            <a:r>
              <a:rPr lang="pl-PL" dirty="0"/>
              <a:t>Odbywają się regularnie i są umieszczone w grafiku</a:t>
            </a:r>
          </a:p>
          <a:p>
            <a:r>
              <a:rPr lang="pl-PL" dirty="0"/>
              <a:t>Trwają około 1.5 godziny – co 2-3 tygodnie</a:t>
            </a:r>
          </a:p>
          <a:p>
            <a:r>
              <a:rPr lang="pl-PL" dirty="0"/>
              <a:t>W trakcie konsultacji wychowawca ma okazję rozmawiać o przyjętych celach szczegółowych planu pomocy dziecku, zadaniach, ewaluacji zadań.</a:t>
            </a:r>
          </a:p>
          <a:p>
            <a:r>
              <a:rPr lang="pl-PL" dirty="0"/>
              <a:t>Celem konsultacji jest pomoc w tworzeniu planu oraz omówienie realizacji zadań, problemów w relacjach, kontaktach z rodziną i innych ważnych dla wychowawcy spraw.</a:t>
            </a:r>
          </a:p>
          <a:p>
            <a:r>
              <a:rPr lang="pl-PL" dirty="0"/>
              <a:t>Konsultacje są planowe, tzn. opierają się na dokumentach planu i zadaniach ustalonych dla wychowawcy.</a:t>
            </a:r>
          </a:p>
          <a:p>
            <a:r>
              <a:rPr lang="pl-PL" dirty="0"/>
              <a:t>Kolejna konsultacja zawsze podsumowuje poprzednią i jest jej kontynuacją.</a:t>
            </a:r>
          </a:p>
          <a:p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856658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7467600" cy="527720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pl-PL" sz="3100" b="1" dirty="0" smtClean="0"/>
              <a:t>ZESPÓŁ WYCHOWAWCÓW</a:t>
            </a:r>
          </a:p>
          <a:p>
            <a:r>
              <a:rPr lang="pl-PL" dirty="0" smtClean="0"/>
              <a:t>Zespół </a:t>
            </a:r>
            <a:r>
              <a:rPr lang="pl-PL" dirty="0"/>
              <a:t>to WSZYSCY wychowawcy i koordynator zespołu.</a:t>
            </a:r>
          </a:p>
          <a:p>
            <a:r>
              <a:rPr lang="pl-PL" dirty="0"/>
              <a:t>Zespół spotyka się raz w tygodniu (jest to umieszczone w grafiku) – na maksymalnie 2 godziny</a:t>
            </a:r>
          </a:p>
          <a:p>
            <a:r>
              <a:rPr lang="pl-PL" dirty="0"/>
              <a:t>Zadaniem zespołu jest:</a:t>
            </a:r>
          </a:p>
          <a:p>
            <a:pPr>
              <a:buFontTx/>
              <a:buChar char="-"/>
            </a:pPr>
            <a:r>
              <a:rPr lang="pl-PL" dirty="0"/>
              <a:t>Przekazania informacji o poszczególnych wychowankach innym wychowankom (ale nie spraw osobistych, przeznaczonych tylko dla relacji wychowawca-dziecko),</a:t>
            </a:r>
          </a:p>
          <a:p>
            <a:pPr>
              <a:buFontTx/>
              <a:buChar char="-"/>
            </a:pPr>
            <a:r>
              <a:rPr lang="pl-PL" dirty="0"/>
              <a:t>Informacje zwrotne dla innych wychowawców, omawianie konfliktów i problemów</a:t>
            </a:r>
          </a:p>
          <a:p>
            <a:pPr>
              <a:buFontTx/>
              <a:buChar char="-"/>
            </a:pPr>
            <a:r>
              <a:rPr lang="pl-PL" dirty="0"/>
              <a:t>Omówienie </a:t>
            </a:r>
            <a:r>
              <a:rPr lang="pl-PL" dirty="0" err="1"/>
              <a:t>zapotrzebowań</a:t>
            </a:r>
            <a:r>
              <a:rPr lang="pl-PL" dirty="0"/>
              <a:t> dzieci i wychowawców,</a:t>
            </a:r>
          </a:p>
          <a:p>
            <a:pPr>
              <a:buFontTx/>
              <a:buChar char="-"/>
            </a:pPr>
            <a:r>
              <a:rPr lang="pl-PL" dirty="0"/>
              <a:t>Ustalanie zasad pracy zespołowej,</a:t>
            </a:r>
          </a:p>
          <a:p>
            <a:pPr>
              <a:buFontTx/>
              <a:buChar char="-"/>
            </a:pPr>
            <a:r>
              <a:rPr lang="pl-PL" dirty="0"/>
              <a:t>Planowanie wspólnych przedsięwzięć,</a:t>
            </a:r>
          </a:p>
          <a:p>
            <a:pPr>
              <a:buFontTx/>
              <a:buChar char="-"/>
            </a:pPr>
            <a:r>
              <a:rPr lang="pl-PL" dirty="0"/>
              <a:t>Przygotowanie zebrania społeczności.</a:t>
            </a:r>
          </a:p>
          <a:p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9375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7499176" cy="5349208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pl-PL" sz="3100" b="1" dirty="0"/>
              <a:t>NAJTRUDNIEJSZE DO USTALENIA ZASADY PRACY </a:t>
            </a:r>
            <a:r>
              <a:rPr lang="pl-PL" sz="3100" b="1" dirty="0" smtClean="0"/>
              <a:t>ZESPOŁOWEJ</a:t>
            </a:r>
          </a:p>
          <a:p>
            <a:r>
              <a:rPr lang="pl-PL" dirty="0"/>
              <a:t>„Przydział” dzieci</a:t>
            </a:r>
          </a:p>
          <a:p>
            <a:r>
              <a:rPr lang="pl-PL" dirty="0"/>
              <a:t>Zasada dotycząca tego, co wolno wobec „swojego” i co wobec dziecka pozostającego pod opieką innego wychowawcy</a:t>
            </a:r>
          </a:p>
          <a:p>
            <a:r>
              <a:rPr lang="pl-PL" dirty="0"/>
              <a:t>Ustalenie wspólnych metod wychowawczych opartych na zasadach</a:t>
            </a:r>
          </a:p>
          <a:p>
            <a:r>
              <a:rPr lang="pl-PL" dirty="0"/>
              <a:t>Ustalenie granic dotyczących życia prywatnego wychowawców i ich wolnego czasu</a:t>
            </a:r>
          </a:p>
          <a:p>
            <a:r>
              <a:rPr lang="pl-PL" dirty="0"/>
              <a:t>Zasady nagradzania i konsekwencje w przypadku łamania zasad przez wychowawców</a:t>
            </a:r>
          </a:p>
          <a:p>
            <a:r>
              <a:rPr lang="pl-PL" dirty="0"/>
              <a:t>Ustalenie ról poszczególnych wychowawców</a:t>
            </a:r>
          </a:p>
          <a:p>
            <a:r>
              <a:rPr lang="pl-PL" dirty="0"/>
              <a:t>Tworzenie sprawiedliwego grafiku odpowiadającego potrzebom DZIECI i wychowawców</a:t>
            </a:r>
          </a:p>
          <a:p>
            <a:r>
              <a:rPr lang="pl-PL" dirty="0"/>
              <a:t>Reakcje na sytuacje konfliktowe w zespole wychowawców</a:t>
            </a:r>
          </a:p>
          <a:p>
            <a:r>
              <a:rPr lang="pl-PL" dirty="0"/>
              <a:t>Inne?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775805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7427168" cy="5205192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pl-PL" sz="2800" b="1" dirty="0" smtClean="0"/>
              <a:t>ZEBRANIE SPOŁECZNOŚCI</a:t>
            </a:r>
          </a:p>
          <a:p>
            <a:r>
              <a:rPr lang="pl-PL" dirty="0" smtClean="0"/>
              <a:t>Społecznością </a:t>
            </a:r>
            <a:r>
              <a:rPr lang="pl-PL" dirty="0"/>
              <a:t>domu są WSZYSCY wychowawcy i WSZYSTKIE dzieci mieszkające w domu dla dzieci.</a:t>
            </a:r>
          </a:p>
          <a:p>
            <a:r>
              <a:rPr lang="pl-PL" dirty="0"/>
              <a:t>Społeczność spotyka się raz w tygodniu na maksymalnie godzinę. </a:t>
            </a:r>
          </a:p>
          <a:p>
            <a:r>
              <a:rPr lang="pl-PL" dirty="0"/>
              <a:t>Zadaniem społeczności jest:</a:t>
            </a:r>
          </a:p>
          <a:p>
            <a:pPr>
              <a:buFontTx/>
              <a:buChar char="-"/>
            </a:pPr>
            <a:r>
              <a:rPr lang="pl-PL" dirty="0"/>
              <a:t>Przekazywanie wzmocnień członkom społeczności,</a:t>
            </a:r>
          </a:p>
          <a:p>
            <a:pPr>
              <a:buFontTx/>
              <a:buChar char="-"/>
            </a:pPr>
            <a:r>
              <a:rPr lang="pl-PL" dirty="0"/>
              <a:t>Tworzenie zasad domu (w tym nagród i konsekwencji),</a:t>
            </a:r>
          </a:p>
          <a:p>
            <a:pPr>
              <a:buFontTx/>
              <a:buChar char="-"/>
            </a:pPr>
            <a:r>
              <a:rPr lang="pl-PL" dirty="0"/>
              <a:t>Planowanie wspólnych działań,</a:t>
            </a:r>
          </a:p>
          <a:p>
            <a:pPr>
              <a:buFontTx/>
              <a:buChar char="-"/>
            </a:pPr>
            <a:r>
              <a:rPr lang="pl-PL" dirty="0"/>
              <a:t>Wspólna zabawa.</a:t>
            </a:r>
          </a:p>
          <a:p>
            <a:pPr marL="0" indent="0">
              <a:buNone/>
            </a:pPr>
            <a:r>
              <a:rPr lang="pl-PL" b="1" dirty="0"/>
              <a:t>Zadaniem zebrania społeczności NIE JEST omawianie problemów, zachowania ani ogłoszeń o karach.</a:t>
            </a:r>
          </a:p>
          <a:p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85183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7499176" cy="5349208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pl-PL" sz="2800" b="1" dirty="0" smtClean="0"/>
              <a:t>ZEBRANIE KOORDYNATORÓW Z DYREKTOREM</a:t>
            </a:r>
          </a:p>
          <a:p>
            <a:r>
              <a:rPr lang="pl-PL" dirty="0" smtClean="0"/>
              <a:t>W </a:t>
            </a:r>
            <a:r>
              <a:rPr lang="pl-PL" dirty="0"/>
              <a:t>przypadku istnienia dwóch lub więcej domów w ramach jednej struktury organizacyjnej koordynatorzy spotykają się raz w tygodniu z dyrektorem w celu:</a:t>
            </a:r>
          </a:p>
          <a:p>
            <a:pPr>
              <a:buFontTx/>
              <a:buChar char="-"/>
            </a:pPr>
            <a:r>
              <a:rPr lang="pl-PL" dirty="0"/>
              <a:t>Przekazania postulatów i </a:t>
            </a:r>
            <a:r>
              <a:rPr lang="pl-PL" dirty="0" err="1"/>
              <a:t>zapotrzebowań</a:t>
            </a:r>
            <a:r>
              <a:rPr lang="pl-PL" dirty="0"/>
              <a:t> od zespołów wychowawców i społeczności.</a:t>
            </a:r>
          </a:p>
          <a:p>
            <a:pPr>
              <a:buFontTx/>
              <a:buChar char="-"/>
            </a:pPr>
            <a:r>
              <a:rPr lang="pl-PL" dirty="0"/>
              <a:t>Omówienia efektów pracy w domu dla dzieci</a:t>
            </a:r>
          </a:p>
          <a:p>
            <a:pPr>
              <a:buFontTx/>
              <a:buChar char="-"/>
            </a:pPr>
            <a:r>
              <a:rPr lang="pl-PL" dirty="0"/>
              <a:t>Wzmocnienia</a:t>
            </a:r>
          </a:p>
          <a:p>
            <a:pPr>
              <a:buFontTx/>
              <a:buChar char="-"/>
            </a:pPr>
            <a:r>
              <a:rPr lang="pl-PL" dirty="0"/>
              <a:t>Planowanie przedsięwzięć wspólnych dla domów</a:t>
            </a:r>
          </a:p>
          <a:p>
            <a:pPr>
              <a:buFontTx/>
              <a:buChar char="-"/>
            </a:pPr>
            <a:r>
              <a:rPr lang="pl-PL" dirty="0"/>
              <a:t>Ogłoszenia i decyzje dyrektora</a:t>
            </a:r>
          </a:p>
          <a:p>
            <a:pPr>
              <a:buFontTx/>
              <a:buChar char="-"/>
            </a:pPr>
            <a:r>
              <a:rPr lang="pl-PL" dirty="0"/>
              <a:t>Omówienie pomysłów i propozycji koordynatorów.</a:t>
            </a:r>
          </a:p>
          <a:p>
            <a:pPr>
              <a:buFontTx/>
              <a:buChar char="-"/>
            </a:pPr>
            <a:endParaRPr lang="pl-PL" dirty="0"/>
          </a:p>
          <a:p>
            <a:pPr marL="0" indent="0">
              <a:buNone/>
            </a:pPr>
            <a:r>
              <a:rPr lang="pl-PL" dirty="0"/>
              <a:t>DYREKTOR MOŻE ORGANIZOWAC INDYWIDUALNE KONSULTACJE DLA KOORDYNATORÓW ( w celu monitoringu i wsparcia) </a:t>
            </a:r>
          </a:p>
          <a:p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313726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>
          <a:xfrm>
            <a:off x="755576" y="1052736"/>
            <a:ext cx="7200800" cy="237626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b="1" dirty="0" smtClean="0"/>
              <a:t>INNE WAŻNE ROZWIĄZANIA ORGANIZACYJNE</a:t>
            </a:r>
          </a:p>
          <a:p>
            <a:r>
              <a:rPr lang="pl-PL" sz="1800" dirty="0" smtClean="0"/>
              <a:t>Gotowanie</a:t>
            </a:r>
            <a:r>
              <a:rPr lang="pl-PL" sz="1800" dirty="0"/>
              <a:t>, sprzątanie (dzieci czy wychowawcy czy razem?)</a:t>
            </a:r>
          </a:p>
          <a:p>
            <a:r>
              <a:rPr lang="pl-PL" sz="1800" dirty="0"/>
              <a:t>Robienie zakupów spożywczych</a:t>
            </a:r>
          </a:p>
          <a:p>
            <a:r>
              <a:rPr lang="pl-PL" sz="1800" dirty="0"/>
              <a:t>Robienie zakupów ubraniowych i wyposażenia dzieci</a:t>
            </a:r>
          </a:p>
          <a:p>
            <a:r>
              <a:rPr lang="pl-PL" sz="1800" dirty="0"/>
              <a:t>Zasady dotyczące wizyt członków rodziny</a:t>
            </a:r>
          </a:p>
          <a:p>
            <a:endParaRPr lang="pl-PL" sz="1800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25</a:t>
            </a:fld>
            <a:endParaRPr lang="pl-PL"/>
          </a:p>
        </p:txBody>
      </p:sp>
      <p:pic>
        <p:nvPicPr>
          <p:cNvPr id="4" name="Picture 2" descr="C:\Users\Admin\Desktop\r3d1nFqGiWmso2uDZA,kampus.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068959"/>
            <a:ext cx="5324259" cy="3554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48326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/>
          <p:cNvSpPr/>
          <p:nvPr/>
        </p:nvSpPr>
        <p:spPr>
          <a:xfrm>
            <a:off x="2123728" y="5589240"/>
            <a:ext cx="68315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l-PL" sz="1600" b="1" dirty="0">
                <a:latin typeface="Calibri" pitchFamily="34" charset="0"/>
              </a:rPr>
              <a:t>Projekt pn. „Dla rodziny” - doskonalenie zawodowe kadr systemu wspierania rodziny i pieczy zastępczej jest współfinansowany przez Unię Europejską ze środków Europejskiego Funduszu Społecznego </a:t>
            </a:r>
            <a:r>
              <a:rPr lang="pl-PL" sz="1600" b="1" dirty="0" smtClean="0">
                <a:latin typeface="Calibri" pitchFamily="34" charset="0"/>
              </a:rPr>
              <a:t>w ramach </a:t>
            </a:r>
            <a:r>
              <a:rPr lang="pl-PL" sz="1600" b="1" dirty="0">
                <a:latin typeface="Calibri" pitchFamily="34" charset="0"/>
              </a:rPr>
              <a:t>Programu Operacyjnego Wiedza Edukacja Rozwój na lata 2014-2020</a:t>
            </a:r>
          </a:p>
        </p:txBody>
      </p:sp>
      <p:sp>
        <p:nvSpPr>
          <p:cNvPr id="7" name="Prostokąt 6"/>
          <p:cNvSpPr/>
          <p:nvPr/>
        </p:nvSpPr>
        <p:spPr>
          <a:xfrm>
            <a:off x="2411760" y="2704237"/>
            <a:ext cx="26460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l-PL" b="1" dirty="0" smtClean="0"/>
          </a:p>
          <a:p>
            <a:pPr algn="ctr"/>
            <a:endParaRPr lang="pl-PL" b="1" dirty="0"/>
          </a:p>
          <a:p>
            <a:pPr algn="ctr"/>
            <a:endParaRPr lang="pl-PL" b="1" dirty="0" smtClean="0"/>
          </a:p>
          <a:p>
            <a:pPr algn="ctr"/>
            <a:endParaRPr lang="pl-PL" b="1" dirty="0"/>
          </a:p>
        </p:txBody>
      </p:sp>
      <p:sp>
        <p:nvSpPr>
          <p:cNvPr id="14" name="Prostokąt 13"/>
          <p:cNvSpPr/>
          <p:nvPr/>
        </p:nvSpPr>
        <p:spPr>
          <a:xfrm>
            <a:off x="5057800" y="2768427"/>
            <a:ext cx="31622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l-PL" b="1" dirty="0" smtClean="0"/>
          </a:p>
          <a:p>
            <a:pPr algn="ctr"/>
            <a:endParaRPr lang="pl-PL" b="1" dirty="0" smtClean="0"/>
          </a:p>
        </p:txBody>
      </p:sp>
      <p:sp>
        <p:nvSpPr>
          <p:cNvPr id="15" name="Tytuł 1"/>
          <p:cNvSpPr txBox="1">
            <a:spLocks/>
          </p:cNvSpPr>
          <p:nvPr/>
        </p:nvSpPr>
        <p:spPr>
          <a:xfrm>
            <a:off x="1934632" y="3501008"/>
            <a:ext cx="6764362" cy="6477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pl-PL" sz="2800" b="1" dirty="0" smtClean="0">
                <a:ln w="0"/>
                <a:latin typeface="Calibri" panose="020F0502020204030204" pitchFamily="34" charset="0"/>
                <a:cs typeface="Calibri" panose="020F0502020204030204" pitchFamily="34" charset="0"/>
              </a:rPr>
              <a:t>www.sosdlarodziny.com</a:t>
            </a:r>
            <a:endParaRPr lang="pl-PL" b="1" dirty="0">
              <a:ln w="0"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26</a:t>
            </a:fld>
            <a:endParaRPr lang="pl-PL"/>
          </a:p>
        </p:txBody>
      </p:sp>
      <p:sp>
        <p:nvSpPr>
          <p:cNvPr id="5" name="pole tekstowe 4"/>
          <p:cNvSpPr txBox="1"/>
          <p:nvPr/>
        </p:nvSpPr>
        <p:spPr>
          <a:xfrm>
            <a:off x="2555776" y="2132856"/>
            <a:ext cx="52565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DZIĘKUJĘ ZA UWAGĘ.</a:t>
            </a:r>
            <a:endParaRPr lang="pl-PL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685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pl-PL" dirty="0"/>
              <a:t>STANDARYZACJA – DEFINICJA</a:t>
            </a:r>
          </a:p>
          <a:p>
            <a:pPr fontAlgn="base"/>
            <a:r>
              <a:rPr lang="pl-PL" dirty="0">
                <a:hlinkClick r:id="rId2"/>
              </a:rPr>
              <a:t>Standaryzacja</a:t>
            </a:r>
            <a:r>
              <a:rPr lang="pl-PL" dirty="0"/>
              <a:t> (</a:t>
            </a:r>
            <a:r>
              <a:rPr lang="pl-PL" dirty="0">
                <a:hlinkClick r:id="rId2"/>
              </a:rPr>
              <a:t>normalizacja</a:t>
            </a:r>
            <a:r>
              <a:rPr lang="pl-PL" dirty="0"/>
              <a:t>) to działalność zmierzającą do uzyskania optymalnego, w danych okolicznościach, stopnia uporządkowania w określonym zakresie, poprzez ustalanie postanowień przeznaczonych do powszechnego i wielokrotnego stosowania, dotyczących istniejących lub mogących wystąpić problemów (Dz.U.2002.169.1386 - </a:t>
            </a:r>
            <a:r>
              <a:rPr lang="pl-PL" i="1" dirty="0"/>
              <a:t>ustawa z dn. </a:t>
            </a:r>
            <a:r>
              <a:rPr lang="pl-PL" i="1" dirty="0">
                <a:hlinkClick r:id="rId2"/>
              </a:rPr>
              <a:t>12 września</a:t>
            </a:r>
            <a:r>
              <a:rPr lang="pl-PL" i="1" dirty="0"/>
              <a:t> 2002 r. o normalizacji</a:t>
            </a:r>
            <a:r>
              <a:rPr lang="pl-PL" dirty="0"/>
              <a:t>).</a:t>
            </a:r>
          </a:p>
          <a:p>
            <a:pPr fontAlgn="base"/>
            <a:endParaRPr lang="pl-PL" dirty="0"/>
          </a:p>
          <a:p>
            <a:pPr fontAlgn="base"/>
            <a:r>
              <a:rPr lang="pl-PL" dirty="0"/>
              <a:t>Standaryzacja </a:t>
            </a:r>
            <a:r>
              <a:rPr lang="pl-PL" b="1" dirty="0"/>
              <a:t>to kierunek pracy </a:t>
            </a:r>
            <a:r>
              <a:rPr lang="pl-PL" dirty="0"/>
              <a:t>nad zmianami w małych domach.</a:t>
            </a:r>
          </a:p>
          <a:p>
            <a:pPr fontAlgn="base"/>
            <a:r>
              <a:rPr lang="pl-PL" dirty="0"/>
              <a:t>Standardy </a:t>
            </a:r>
            <a:r>
              <a:rPr lang="pl-PL" b="1" dirty="0"/>
              <a:t>to wskazówki </a:t>
            </a:r>
            <a:r>
              <a:rPr lang="pl-PL" dirty="0"/>
              <a:t>do etapowo wprowadzanych zmian.</a:t>
            </a:r>
          </a:p>
          <a:p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34570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>
          <a:xfrm>
            <a:off x="467544" y="1268760"/>
            <a:ext cx="7467600" cy="4873752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pl-PL" sz="4400" b="1" dirty="0"/>
              <a:t>Cel istnienia 14-osobowej placówki</a:t>
            </a:r>
          </a:p>
          <a:p>
            <a:pPr algn="just">
              <a:buFont typeface="Arial" charset="0"/>
              <a:buChar char="•"/>
            </a:pPr>
            <a:r>
              <a:rPr lang="pl-PL" b="1" dirty="0"/>
              <a:t>Zapewnienie poczucia bezpieczeństwa.</a:t>
            </a:r>
          </a:p>
          <a:p>
            <a:pPr algn="just">
              <a:buFont typeface="Arial" charset="0"/>
              <a:buChar char="•"/>
            </a:pPr>
            <a:r>
              <a:rPr lang="pl-PL" b="1" dirty="0"/>
              <a:t>Zapewnienie warunków do realizacji obowiązku szkolnego.</a:t>
            </a:r>
          </a:p>
          <a:p>
            <a:pPr algn="just">
              <a:buFont typeface="Arial" charset="0"/>
              <a:buChar char="•"/>
            </a:pPr>
            <a:r>
              <a:rPr lang="pl-PL" b="1" dirty="0"/>
              <a:t>Umożliwienie kontaktów z rodziną.</a:t>
            </a:r>
          </a:p>
          <a:p>
            <a:pPr algn="just">
              <a:buFont typeface="Arial" charset="0"/>
              <a:buChar char="•"/>
            </a:pPr>
            <a:r>
              <a:rPr lang="pl-PL" b="1" dirty="0"/>
              <a:t>Zapewnienie odpowiednich warunków mieszkaniowych, wyposażenia i wyżywienia.</a:t>
            </a:r>
          </a:p>
          <a:p>
            <a:pPr algn="just">
              <a:buFont typeface="Arial" charset="0"/>
              <a:buChar char="•"/>
            </a:pPr>
            <a:r>
              <a:rPr lang="pl-PL" b="1" dirty="0"/>
              <a:t>Ochrona zdrowia dziecka.</a:t>
            </a:r>
          </a:p>
          <a:p>
            <a:pPr algn="just">
              <a:buFont typeface="Arial" charset="0"/>
              <a:buChar char="•"/>
            </a:pPr>
            <a:r>
              <a:rPr lang="pl-PL" b="1" dirty="0"/>
              <a:t>Praca nad budową zdolności dziecka do więzi.</a:t>
            </a:r>
          </a:p>
          <a:p>
            <a:pPr algn="just">
              <a:buFont typeface="Arial" charset="0"/>
              <a:buChar char="•"/>
            </a:pPr>
            <a:r>
              <a:rPr lang="pl-PL" b="1" dirty="0"/>
              <a:t>Odbudowa lub budowa ważnych więzi dla dziecka.</a:t>
            </a:r>
          </a:p>
          <a:p>
            <a:pPr algn="just">
              <a:buFont typeface="Arial" charset="0"/>
              <a:buChar char="•"/>
            </a:pPr>
            <a:r>
              <a:rPr lang="pl-PL" b="1" dirty="0"/>
              <a:t>Reintegracja dziecka z rodziną.</a:t>
            </a:r>
          </a:p>
          <a:p>
            <a:pPr algn="just">
              <a:buFont typeface="Arial" charset="0"/>
              <a:buChar char="•"/>
            </a:pPr>
            <a:r>
              <a:rPr lang="pl-PL" b="1" dirty="0"/>
              <a:t>Przygotowanie do usamodzielnienia.</a:t>
            </a:r>
          </a:p>
          <a:p>
            <a:pPr algn="just">
              <a:buFont typeface="Arial" charset="0"/>
              <a:buChar char="•"/>
            </a:pPr>
            <a:r>
              <a:rPr lang="pl-PL" b="1" dirty="0"/>
              <a:t>Realizacja planu reintegracji dziecka z rodziną. </a:t>
            </a:r>
          </a:p>
          <a:p>
            <a:pPr algn="just">
              <a:buFont typeface="Arial" charset="0"/>
              <a:buChar char="•"/>
            </a:pPr>
            <a:r>
              <a:rPr lang="pl-PL" b="1" dirty="0"/>
              <a:t>Nauka wartości, zasad moralnych i społecznych.</a:t>
            </a:r>
          </a:p>
          <a:p>
            <a:pPr algn="just">
              <a:buFont typeface="Arial" charset="0"/>
              <a:buChar char="•"/>
            </a:pPr>
            <a:r>
              <a:rPr lang="pl-PL" b="1" dirty="0"/>
              <a:t>Rozwój fizyczny i emocjonalny dziecka. </a:t>
            </a:r>
          </a:p>
          <a:p>
            <a:pPr algn="just">
              <a:buFont typeface="Arial" charset="0"/>
              <a:buChar char="•"/>
            </a:pPr>
            <a:r>
              <a:rPr lang="pl-PL" b="1" dirty="0"/>
              <a:t>Budowa relacji pomiędzy wychowawcą a dzieckiem.</a:t>
            </a:r>
          </a:p>
          <a:p>
            <a:pPr algn="just">
              <a:buFont typeface="Arial" charset="0"/>
              <a:buChar char="•"/>
            </a:pPr>
            <a:r>
              <a:rPr lang="pl-PL" b="1" dirty="0"/>
              <a:t>Inne</a:t>
            </a:r>
            <a:r>
              <a:rPr lang="pl-PL" b="1" dirty="0" smtClean="0"/>
              <a:t>?</a:t>
            </a:r>
            <a:endParaRPr lang="pl-PL" b="1" dirty="0"/>
          </a:p>
          <a:p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4</a:t>
            </a:fld>
            <a:endParaRPr lang="pl-PL"/>
          </a:p>
        </p:txBody>
      </p:sp>
      <p:pic>
        <p:nvPicPr>
          <p:cNvPr id="4" name="Picture 2" descr="C:\Users\Admin\Desktop\Red-question-mark-3D-gloss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3212" y="3356992"/>
            <a:ext cx="1643882" cy="2191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5744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l-PL" b="1" dirty="0"/>
              <a:t>Jeśli celem głównym placówki opiekuńczo-wychowawczej jest </a:t>
            </a:r>
            <a:r>
              <a:rPr lang="pl-PL" b="1" dirty="0">
                <a:solidFill>
                  <a:srgbClr val="C00000"/>
                </a:solidFill>
              </a:rPr>
              <a:t>budowa zdolności dziecka do więzi</a:t>
            </a:r>
            <a:r>
              <a:rPr lang="pl-PL" b="1" dirty="0"/>
              <a:t>, wzmacnianie ważnych dla dziecka, pozytywnych i trwałych więzi oraz realizacja planu reintegracji dziecka z rodziną, to jaka jest główna funkcja wychowawcy?</a:t>
            </a:r>
          </a:p>
          <a:p>
            <a:pPr marL="0" indent="0">
              <a:buNone/>
            </a:pPr>
            <a:endParaRPr lang="pl-PL" b="1" dirty="0"/>
          </a:p>
          <a:p>
            <a:pPr marL="0" indent="0">
              <a:buNone/>
            </a:pPr>
            <a:r>
              <a:rPr lang="pl-PL" b="1" dirty="0">
                <a:solidFill>
                  <a:srgbClr val="C00000"/>
                </a:solidFill>
              </a:rPr>
              <a:t>Czy wychowawca ma tworzyć relację emocjonalną z dzieckiem?</a:t>
            </a:r>
          </a:p>
          <a:p>
            <a:pPr marL="0" indent="0">
              <a:buNone/>
            </a:pPr>
            <a:r>
              <a:rPr lang="pl-PL" b="1" dirty="0"/>
              <a:t>Jeśli tak, to kiedy i w jakich warunkach?</a:t>
            </a:r>
          </a:p>
          <a:p>
            <a:pPr marL="0" indent="0">
              <a:buNone/>
            </a:pPr>
            <a:r>
              <a:rPr lang="pl-PL" b="1" dirty="0"/>
              <a:t>Czy wychowawca ma pracować z członkami rodziny dziecka?</a:t>
            </a:r>
          </a:p>
          <a:p>
            <a:pPr marL="0" indent="0">
              <a:buNone/>
            </a:pPr>
            <a:r>
              <a:rPr lang="pl-PL" b="1" dirty="0"/>
              <a:t>Czy wychowawca ma współpracować z asystentem rodziny lub pracownikiem socjalnym?</a:t>
            </a:r>
          </a:p>
          <a:p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10000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>
          <a:xfrm>
            <a:off x="467544" y="1268760"/>
            <a:ext cx="7416824" cy="5184576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pl-PL" sz="3100" b="1" cap="small" dirty="0"/>
              <a:t>Co jest niezbędne do budowania indywidualnych relacji wychowawcy z dzieckiem?</a:t>
            </a:r>
          </a:p>
          <a:p>
            <a:pPr>
              <a:buFont typeface="Arial" charset="0"/>
              <a:buChar char="•"/>
            </a:pPr>
            <a:r>
              <a:rPr lang="pl-PL" b="1" dirty="0"/>
              <a:t>Czas na indywidualną pracę z dzieckiem </a:t>
            </a:r>
            <a:r>
              <a:rPr lang="pl-PL" dirty="0"/>
              <a:t>(indywidualne godziny w grafiku), gotowość do spędzania czasu z dzieckiem i przeżywania wspólnych radości</a:t>
            </a:r>
          </a:p>
          <a:p>
            <a:pPr>
              <a:buFont typeface="Arial" charset="0"/>
              <a:buChar char="•"/>
            </a:pPr>
            <a:r>
              <a:rPr lang="pl-PL" b="1" dirty="0"/>
              <a:t>Znajomość podstaw nauki o więzi </a:t>
            </a:r>
            <a:r>
              <a:rPr lang="pl-PL" dirty="0"/>
              <a:t>(praktyczna wiedza)</a:t>
            </a:r>
          </a:p>
          <a:p>
            <a:pPr>
              <a:buFont typeface="Arial" charset="0"/>
              <a:buChar char="•"/>
            </a:pPr>
            <a:r>
              <a:rPr lang="pl-PL" b="1" dirty="0"/>
              <a:t>Zdolność do trwałych, pozytywnych, bezpiecznych więzi</a:t>
            </a:r>
          </a:p>
          <a:p>
            <a:pPr>
              <a:buFont typeface="Arial" charset="0"/>
              <a:buChar char="•"/>
            </a:pPr>
            <a:r>
              <a:rPr lang="pl-PL" b="1" dirty="0"/>
              <a:t>Akceptacja dziecka i członków jego rodziny</a:t>
            </a:r>
          </a:p>
          <a:p>
            <a:pPr>
              <a:buFont typeface="Arial" charset="0"/>
              <a:buChar char="•"/>
            </a:pPr>
            <a:r>
              <a:rPr lang="pl-PL" b="1" dirty="0"/>
              <a:t>Umiejętności komunikacyjne </a:t>
            </a:r>
            <a:r>
              <a:rPr lang="pl-PL" dirty="0"/>
              <a:t>(umiejętności miękkie”)</a:t>
            </a:r>
          </a:p>
          <a:p>
            <a:pPr>
              <a:buFont typeface="Arial" charset="0"/>
              <a:buChar char="•"/>
            </a:pPr>
            <a:r>
              <a:rPr lang="pl-PL" b="1" dirty="0"/>
              <a:t>Umiejętność tworzenia i realizacji planu pomocy dziecku </a:t>
            </a:r>
            <a:r>
              <a:rPr lang="pl-PL" dirty="0"/>
              <a:t>(narzędzia, kompetencje „twarde”)</a:t>
            </a:r>
          </a:p>
          <a:p>
            <a:pPr>
              <a:buFont typeface="Arial" charset="0"/>
              <a:buChar char="•"/>
            </a:pPr>
            <a:r>
              <a:rPr lang="pl-PL" b="1" dirty="0"/>
              <a:t>Podejście wzmacniające </a:t>
            </a:r>
            <a:r>
              <a:rPr lang="pl-PL" dirty="0"/>
              <a:t>(bazowanie na mocnych stronach)</a:t>
            </a:r>
          </a:p>
          <a:p>
            <a:pPr>
              <a:buFont typeface="Arial" charset="0"/>
              <a:buChar char="•"/>
            </a:pPr>
            <a:r>
              <a:rPr lang="pl-PL" b="1" dirty="0"/>
              <a:t>Empatia</a:t>
            </a:r>
          </a:p>
          <a:p>
            <a:pPr>
              <a:buFont typeface="Arial" charset="0"/>
              <a:buChar char="•"/>
            </a:pPr>
            <a:r>
              <a:rPr lang="pl-PL" b="1" dirty="0"/>
              <a:t>Wyzbycie się ocen i uogólniania, bazowanie na faktach</a:t>
            </a:r>
          </a:p>
          <a:p>
            <a:pPr>
              <a:buFont typeface="Arial" charset="0"/>
              <a:buChar char="•"/>
            </a:pPr>
            <a:r>
              <a:rPr lang="pl-PL" b="1" dirty="0" smtClean="0"/>
              <a:t>Optymizm</a:t>
            </a:r>
            <a:endParaRPr lang="pl-PL" b="1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408776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>
          <a:xfrm>
            <a:off x="643229" y="1120902"/>
            <a:ext cx="7467600" cy="5260426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pl-PL" sz="2800" b="1" cap="small" dirty="0"/>
              <a:t>Merytoryczne podstawy działania pieczy </a:t>
            </a:r>
            <a:r>
              <a:rPr lang="pl-PL" sz="2800" b="1" cap="small" dirty="0" smtClean="0"/>
              <a:t>instytucjonalnej</a:t>
            </a:r>
          </a:p>
          <a:p>
            <a:r>
              <a:rPr lang="pl-PL" dirty="0"/>
              <a:t>Indywidualne podejście do dziecka i jego rodziny</a:t>
            </a:r>
          </a:p>
          <a:p>
            <a:r>
              <a:rPr lang="pl-PL" dirty="0"/>
              <a:t>Podejście oparte na faktach (bez ocen)</a:t>
            </a:r>
          </a:p>
          <a:p>
            <a:r>
              <a:rPr lang="pl-PL" dirty="0"/>
              <a:t>Podejście wzmacniające</a:t>
            </a:r>
          </a:p>
          <a:p>
            <a:r>
              <a:rPr lang="pl-PL" dirty="0"/>
              <a:t>Podejście skupione na rozwiązaniach (budowaniu wiary w siebie, optymizmu i nadziei)</a:t>
            </a:r>
          </a:p>
          <a:p>
            <a:r>
              <a:rPr lang="pl-PL" dirty="0"/>
              <a:t>Podejście oparte na podstawowych odkryciach nauki o więzi</a:t>
            </a:r>
          </a:p>
          <a:p>
            <a:r>
              <a:rPr lang="pl-PL" dirty="0"/>
              <a:t>Wychowawca jako „model” wartości, relacji</a:t>
            </a:r>
          </a:p>
          <a:p>
            <a:r>
              <a:rPr lang="pl-PL" dirty="0"/>
              <a:t>Praca zespołowa służy pracy indywidualnej</a:t>
            </a:r>
          </a:p>
          <a:p>
            <a:r>
              <a:rPr lang="pl-PL" dirty="0"/>
              <a:t>Celem jest zapewnienie dziecku możliwości budowania trwałych, pozytywnych więzi – najlepiej w środowisku rodzinnym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306494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7467600" cy="5277200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pl-PL" sz="3100" b="1" dirty="0" smtClean="0"/>
              <a:t>NARZĘDZIA PLANU POMOCY DZIECKU</a:t>
            </a:r>
          </a:p>
          <a:p>
            <a:pPr marL="0" indent="0" algn="ctr">
              <a:buNone/>
            </a:pPr>
            <a:endParaRPr lang="pl-PL" sz="600" b="1" dirty="0" smtClean="0"/>
          </a:p>
          <a:p>
            <a:pPr marL="457200" indent="-457200">
              <a:buAutoNum type="arabicPeriod"/>
            </a:pPr>
            <a:r>
              <a:rPr lang="pl-PL" b="1" dirty="0" smtClean="0"/>
              <a:t>Podstawowe </a:t>
            </a:r>
            <a:r>
              <a:rPr lang="pl-PL" b="1" dirty="0"/>
              <a:t>informacje o dziecku i jego rodzinie.</a:t>
            </a:r>
          </a:p>
          <a:p>
            <a:pPr marL="457200" indent="-457200">
              <a:buAutoNum type="arabicPeriod"/>
            </a:pPr>
            <a:r>
              <a:rPr lang="pl-PL" b="1" dirty="0" err="1"/>
              <a:t>Genogram</a:t>
            </a:r>
            <a:r>
              <a:rPr lang="pl-PL" dirty="0"/>
              <a:t> – głównym celem tworzenia </a:t>
            </a:r>
            <a:r>
              <a:rPr lang="pl-PL" dirty="0" err="1"/>
              <a:t>genogramu</a:t>
            </a:r>
            <a:r>
              <a:rPr lang="pl-PL" dirty="0"/>
              <a:t> dla dziecka jest poszukiwanie zasobów w rodzinie dziecka, jak również budowanie poczucia tożsamości i wartości dziecka)</a:t>
            </a:r>
          </a:p>
          <a:p>
            <a:pPr marL="457200" indent="-457200">
              <a:buAutoNum type="arabicPeriod"/>
            </a:pPr>
            <a:r>
              <a:rPr lang="pl-PL" b="1" dirty="0" err="1"/>
              <a:t>Ekomapa</a:t>
            </a:r>
            <a:r>
              <a:rPr lang="pl-PL" dirty="0"/>
              <a:t> – Głównym celem </a:t>
            </a:r>
            <a:r>
              <a:rPr lang="pl-PL" dirty="0" err="1"/>
              <a:t>ekomapy</a:t>
            </a:r>
            <a:r>
              <a:rPr lang="pl-PL" dirty="0"/>
              <a:t> jest określenie celu głównego planu oraz celów szczegółowych na podstawie analizy relacji, kompetencji i zasobów dziecka. </a:t>
            </a:r>
          </a:p>
          <a:p>
            <a:pPr marL="457200" indent="-457200">
              <a:buAutoNum type="arabicPeriod"/>
            </a:pPr>
            <a:r>
              <a:rPr lang="pl-PL" b="1" dirty="0"/>
              <a:t>Plan pomocy dziecku </a:t>
            </a:r>
            <a:r>
              <a:rPr lang="pl-PL" dirty="0"/>
              <a:t>– Oparty na analizie </a:t>
            </a:r>
            <a:r>
              <a:rPr lang="pl-PL" dirty="0" err="1"/>
              <a:t>ekomapy</a:t>
            </a:r>
            <a:r>
              <a:rPr lang="pl-PL" dirty="0"/>
              <a:t>, z celem głównym, celami szczegółowymi, zadaniami, osobami odpowiedzialnymi za realizację zadań, terminami oraz sposobem ewaluacji. </a:t>
            </a:r>
          </a:p>
          <a:p>
            <a:pPr marL="457200" indent="-457200">
              <a:buAutoNum type="arabicPeriod"/>
            </a:pPr>
            <a:r>
              <a:rPr lang="pl-PL" b="1" dirty="0"/>
              <a:t>Analiza mocnych stron i potrzeb </a:t>
            </a:r>
            <a:r>
              <a:rPr lang="pl-PL" dirty="0"/>
              <a:t>– Narzędzie realizowane w całości lub wybiórczo – ukazuje mocne strony i listę potrzeb dziecka ułożonych w kategoriach potrzeb – ułatwia tworzenie planu. </a:t>
            </a:r>
          </a:p>
          <a:p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556509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>
          <a:xfrm>
            <a:off x="395536" y="1124316"/>
            <a:ext cx="4176464" cy="24368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altLang="pl-PL" sz="2600" b="1" dirty="0" err="1">
                <a:latin typeface="Calibri" panose="020F0502020204030204" pitchFamily="34" charset="0"/>
                <a:cs typeface="Calibri" panose="020F0502020204030204" pitchFamily="34" charset="0"/>
              </a:rPr>
              <a:t>Genogram</a:t>
            </a:r>
            <a:r>
              <a:rPr lang="pl-PL" altLang="pl-PL" sz="26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>
              <a:buNone/>
            </a:pPr>
            <a:r>
              <a:rPr lang="pl-PL" altLang="pl-PL" sz="1800" dirty="0" err="1"/>
              <a:t>Genogramy</a:t>
            </a:r>
            <a:r>
              <a:rPr lang="pl-PL" altLang="pl-PL" sz="1800" dirty="0"/>
              <a:t> w pracy z dziećmi i rodzinami zostały po raz pierwszy spopularyzowane i opracowane w książce M. </a:t>
            </a:r>
            <a:r>
              <a:rPr lang="pl-PL" altLang="pl-PL" sz="1800" dirty="0" err="1"/>
              <a:t>McGoldrick</a:t>
            </a:r>
            <a:r>
              <a:rPr lang="pl-PL" altLang="pl-PL" sz="1800" dirty="0"/>
              <a:t> i R. Gerson „ </a:t>
            </a:r>
            <a:r>
              <a:rPr lang="pl-PL" altLang="pl-PL" sz="1800" dirty="0" err="1"/>
              <a:t>Genograms</a:t>
            </a:r>
            <a:r>
              <a:rPr lang="pl-PL" altLang="pl-PL" sz="1800" dirty="0"/>
              <a:t>: </a:t>
            </a:r>
            <a:r>
              <a:rPr lang="pl-PL" altLang="pl-PL" sz="1800" dirty="0" err="1"/>
              <a:t>Assessment</a:t>
            </a:r>
            <a:r>
              <a:rPr lang="pl-PL" altLang="pl-PL" sz="1800" dirty="0"/>
              <a:t> and </a:t>
            </a:r>
            <a:r>
              <a:rPr lang="pl-PL" altLang="pl-PL" sz="1800" dirty="0" err="1"/>
              <a:t>Intervention</a:t>
            </a:r>
            <a:r>
              <a:rPr lang="pl-PL" altLang="pl-PL" sz="1800" dirty="0"/>
              <a:t>” w 1985 r.</a:t>
            </a:r>
          </a:p>
          <a:p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9</a:t>
            </a:fld>
            <a:endParaRPr lang="pl-PL"/>
          </a:p>
        </p:txBody>
      </p:sp>
      <p:pic>
        <p:nvPicPr>
          <p:cNvPr id="4" name="Picture 2" descr="Znalezione obrazy dla zapytania genograms cover">
            <a:extLst>
              <a:ext uri="{FF2B5EF4-FFF2-40B4-BE49-F238E27FC236}">
                <a16:creationId xmlns:a16="http://schemas.microsoft.com/office/drawing/2014/main" xmlns="" id="{ED4AA023-3F51-D345-89B8-88BDAE56A5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436" y="3717032"/>
            <a:ext cx="2242592" cy="2968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Znalezione obrazy dla zapytania genogramy rozpoznanie i interwencja">
            <a:extLst>
              <a:ext uri="{FF2B5EF4-FFF2-40B4-BE49-F238E27FC236}">
                <a16:creationId xmlns:a16="http://schemas.microsoft.com/office/drawing/2014/main" xmlns="" id="{1D793029-A35F-B947-952D-C8B947F5CB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685561"/>
            <a:ext cx="2332185" cy="2999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2" descr="Podobny obraz">
            <a:extLst>
              <a:ext uri="{FF2B5EF4-FFF2-40B4-BE49-F238E27FC236}">
                <a16:creationId xmlns:a16="http://schemas.microsoft.com/office/drawing/2014/main" xmlns="" id="{3037A16B-082F-3540-9D43-DDAAAB12E0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323858"/>
            <a:ext cx="1789867" cy="2237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79058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ykusz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Wykusz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Wykusz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AB0695BCCB6204D963DCD0ACDD0380D" ma:contentTypeVersion="20" ma:contentTypeDescription="Utwórz nowy dokument." ma:contentTypeScope="" ma:versionID="c2f508532f87f232551d2d4800e263c6">
  <xsd:schema xmlns:xsd="http://www.w3.org/2001/XMLSchema" xmlns:xs="http://www.w3.org/2001/XMLSchema" xmlns:p="http://schemas.microsoft.com/office/2006/metadata/properties" xmlns:ns2="7b76b4ab-e975-4498-b0c2-aeffdefe2784" xmlns:ns3="42bfd1d9-79d6-41cf-82e9-da7e33cc8946" xmlns:ns4="709452c0-73d7-476a-b4db-88638e06a68c" targetNamespace="http://schemas.microsoft.com/office/2006/metadata/properties" ma:root="true" ma:fieldsID="24924b01e9e02c3fafde1ac723c80167" ns2:_="" ns3:_="" ns4:_="">
    <xsd:import namespace="7b76b4ab-e975-4498-b0c2-aeffdefe2784"/>
    <xsd:import namespace="42bfd1d9-79d6-41cf-82e9-da7e33cc8946"/>
    <xsd:import namespace="709452c0-73d7-476a-b4db-88638e06a68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4:TaxCatchAll" minOccurs="0"/>
                <xsd:element ref="ns2:lcf76f155ced4ddcb4097134ff3c332f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76b4ab-e975-4498-b0c2-aeffdefe27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4" nillable="true" ma:displayName="MediaService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Tagi obrazów" ma:readOnly="false" ma:fieldId="{5cf76f15-5ced-4ddc-b409-7134ff3c332f}" ma:taxonomyMulti="true" ma:sspId="9abd3792-fb4e-4634-9c85-54c7d6c4d85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bfd1d9-79d6-41cf-82e9-da7e33cc8946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Udostępnianie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Udostępnione dla — szczegóły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9452c0-73d7-476a-b4db-88638e06a68c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9d47a331-880b-4baa-9b4f-4ab4f3c77790}" ma:internalName="TaxCatchAll" ma:showField="CatchAllData" ma:web="709452c0-73d7-476a-b4db-88638e06a68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b76b4ab-e975-4498-b0c2-aeffdefe2784">
      <Terms xmlns="http://schemas.microsoft.com/office/infopath/2007/PartnerControls"/>
    </lcf76f155ced4ddcb4097134ff3c332f>
    <TaxCatchAll xmlns="709452c0-73d7-476a-b4db-88638e06a68c" xsi:nil="true"/>
  </documentManagement>
</p:properties>
</file>

<file path=customXml/itemProps1.xml><?xml version="1.0" encoding="utf-8"?>
<ds:datastoreItem xmlns:ds="http://schemas.openxmlformats.org/officeDocument/2006/customXml" ds:itemID="{AFC62E3E-CBCF-43DA-95B0-8AFEA93E7EC1}"/>
</file>

<file path=customXml/itemProps2.xml><?xml version="1.0" encoding="utf-8"?>
<ds:datastoreItem xmlns:ds="http://schemas.openxmlformats.org/officeDocument/2006/customXml" ds:itemID="{07CD3C76-C611-4E2D-AEAA-A1FE67EE7F62}"/>
</file>

<file path=customXml/itemProps3.xml><?xml version="1.0" encoding="utf-8"?>
<ds:datastoreItem xmlns:ds="http://schemas.openxmlformats.org/officeDocument/2006/customXml" ds:itemID="{CB7FCF37-9EAD-4784-B2FF-99839336E43C}"/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394</TotalTime>
  <Words>1278</Words>
  <Application>Microsoft Office PowerPoint</Application>
  <PresentationFormat>Pokaz na ekranie (4:3)</PresentationFormat>
  <Paragraphs>203</Paragraphs>
  <Slides>26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26</vt:i4>
      </vt:variant>
    </vt:vector>
  </HeadingPairs>
  <TitlesOfParts>
    <vt:vector size="27" baseType="lpstr">
      <vt:lpstr>Wykusz</vt:lpstr>
      <vt:lpstr>STANDARYZACJA  W PLACÓWKACH OPIEKUŃCZO-WYCHOWAWCZYCH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Admin</dc:creator>
  <cp:lastModifiedBy>Marzena Piechowiak</cp:lastModifiedBy>
  <cp:revision>28</cp:revision>
  <cp:lastPrinted>2019-10-09T08:59:19Z</cp:lastPrinted>
  <dcterms:created xsi:type="dcterms:W3CDTF">2017-10-11T07:02:49Z</dcterms:created>
  <dcterms:modified xsi:type="dcterms:W3CDTF">2023-11-21T15:28:38Z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0x010100EAB0695BCCB6204D963DCD0ACDD0380D</vt:lpwstr>
  </property>
</Properties>
</file>