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41"/>
  </p:notesMasterIdLst>
  <p:sldIdLst>
    <p:sldId id="256" r:id="rId5"/>
    <p:sldId id="261" r:id="rId6"/>
    <p:sldId id="260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92" r:id="rId32"/>
    <p:sldId id="286" r:id="rId33"/>
    <p:sldId id="285" r:id="rId34"/>
    <p:sldId id="287" r:id="rId35"/>
    <p:sldId id="291" r:id="rId36"/>
    <p:sldId id="288" r:id="rId37"/>
    <p:sldId id="289" r:id="rId38"/>
    <p:sldId id="290" r:id="rId39"/>
    <p:sldId id="258" r:id="rId4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70" autoAdjust="0"/>
    <p:restoredTop sz="94615" autoAdjust="0"/>
  </p:normalViewPr>
  <p:slideViewPr>
    <p:cSldViewPr>
      <p:cViewPr varScale="1">
        <p:scale>
          <a:sx n="87" d="100"/>
          <a:sy n="87" d="100"/>
        </p:scale>
        <p:origin x="139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8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DD25F-7F4A-4345-9466-82F09DB51700}" type="datetimeFigureOut">
              <a:rPr lang="pl-PL" smtClean="0"/>
              <a:t>20.11.2023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8AD04-8F39-4F87-B04F-2C2EC474D5D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722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9612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 </a:t>
            </a:r>
            <a:r>
              <a:rPr lang="pl-PL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Minuchin</a:t>
            </a:r>
            <a:r>
              <a:rPr lang="pl-P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był głównym twórcą Strukturalnej Terapii Rodzinnej, powstałym w wyniku pracy z młodzieżą w śródmieściu i ich rodzinami w latach sześćdziesiątych. Autor wielu podręczników, a także współautor nowatorskiej pracy "Rodziny slumsów", dr </a:t>
            </a:r>
            <a:r>
              <a:rPr lang="pl-PL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Minuchin</a:t>
            </a:r>
            <a:r>
              <a:rPr lang="pl-P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był także badaczem, utalentowanym klinicystą i przywódcą myśli, który podważył w latach 70. tendencje indywidualistyczne, medyczne i patologiczne w dziedzinie terapii. Otrzymał wiele nagród i wyróżnień w swojej karierze i wpłynął na miliony ludzi bezpośrednio lub pośrednio poprzez szkolenia, mentoring, nadzór, badania, pisanie i wystąpień publicznych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8366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6898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9304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34323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1550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D8AD04-8F39-4F87-B04F-2C2EC474D5DF}" type="slidenum">
              <a:rPr lang="pl-PL" smtClean="0"/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40518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/>
              <a:t>Kliknij, aby edytować styl wzorca podtytułu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6BD6A40-CB9B-402A-9A98-4BE4783E1746}" type="datetime1">
              <a:rPr lang="pl-PL" smtClean="0"/>
              <a:t>20.11.2023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pl-PL"/>
          </a:p>
        </p:txBody>
      </p:sp>
      <p:sp>
        <p:nvSpPr>
          <p:cNvPr id="10" name="Prostokąt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Prostokąt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Prostokąt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Łącznik prostoliniowy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Łącznik prostoliniowy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Łącznik prostoliniowy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Łącznik prostoliniowy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Prostokąt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8638"/>
            <a:ext cx="4773067" cy="93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E0FE1-720C-4894-8851-AF5AB315B0C1}" type="datetime1">
              <a:rPr lang="pl-PL" smtClean="0"/>
              <a:t>20.11.2023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FE23-E64A-4CE9-8728-2E3FAF219D9A}" type="datetime1">
              <a:rPr lang="pl-PL" smtClean="0"/>
              <a:t>20.11.2023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ymbol zastępczy zawartości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C6FCC8E-3D9E-4AA6-BBDD-60E41A112D20}" type="datetime1">
              <a:rPr lang="pl-PL" smtClean="0"/>
              <a:t>20.11.2023</a:t>
            </a:fld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l-PL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878" y="188640"/>
            <a:ext cx="4773067" cy="93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00E0398-C7D4-4E38-AA64-EDA9DF8B1C46}" type="datetime1">
              <a:rPr lang="pl-PL" smtClean="0"/>
              <a:t>20.11.2023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pl-PL"/>
          </a:p>
        </p:txBody>
      </p:sp>
      <p:sp>
        <p:nvSpPr>
          <p:cNvPr id="9" name="Prostokąt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oliniowy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Łącznik prostoliniowy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Łącznik prostoliniowy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Łącznik prostoliniowy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rostokąt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Łącznik prostoliniowy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1D1C-52DE-40BD-9D3B-EC9E587401BA}" type="datetime1">
              <a:rPr lang="pl-PL" smtClean="0"/>
              <a:t>20.11.2023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02248-FE19-4AE2-BCAF-9BF02F67F0DB}" type="datetime1">
              <a:rPr lang="pl-PL" smtClean="0"/>
              <a:t>20.11.2023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3" name="Symbol zastępczy zawartości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6" name="Symbol zastępczy daty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E568E8F-497A-41F2-B3BC-F36D7E59046B}" type="datetime1">
              <a:rPr lang="pl-PL" smtClean="0"/>
              <a:t>20.11.2023</a:t>
            </a:fld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242A4-CB76-40C7-8E42-3DD0ABEA473C}" type="datetime1">
              <a:rPr lang="pl-PL" smtClean="0"/>
              <a:t>20.11.2023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Łącznik prostoliniowy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8" name="Łącznik prostoliniowy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oliniowy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Symbol zastępczy zawartości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l-PL"/>
              <a:t>Kliknij, aby edytować style wzorca tekstu</a:t>
            </a:r>
          </a:p>
          <a:p>
            <a:pPr lvl="1" eaLnBrk="1" latinLnBrk="0" hangingPunct="1"/>
            <a:r>
              <a:rPr lang="pl-PL"/>
              <a:t>Drugi poziom</a:t>
            </a:r>
          </a:p>
          <a:p>
            <a:pPr lvl="2" eaLnBrk="1" latinLnBrk="0" hangingPunct="1"/>
            <a:r>
              <a:rPr lang="pl-PL"/>
              <a:t>Trzeci poziom</a:t>
            </a:r>
          </a:p>
          <a:p>
            <a:pPr lvl="3" eaLnBrk="1" latinLnBrk="0" hangingPunct="1"/>
            <a:r>
              <a:rPr lang="pl-PL"/>
              <a:t>Czwarty poziom</a:t>
            </a:r>
          </a:p>
          <a:p>
            <a:pPr lvl="4" eaLnBrk="1" latinLnBrk="0" hangingPunct="1"/>
            <a:r>
              <a:rPr lang="pl-PL"/>
              <a:t>Piąty poziom</a:t>
            </a:r>
            <a:endParaRPr kumimoji="0" lang="en-US"/>
          </a:p>
        </p:txBody>
      </p:sp>
      <p:sp>
        <p:nvSpPr>
          <p:cNvPr id="21" name="Symbol zastępczy daty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7BB190-FEFA-4454-97D4-B853EB8A75CF}" type="datetime1">
              <a:rPr lang="pl-PL" smtClean="0"/>
              <a:t>20.11.2023</a:t>
            </a:fld>
            <a:endParaRPr lang="pl-PL"/>
          </a:p>
        </p:txBody>
      </p:sp>
      <p:sp>
        <p:nvSpPr>
          <p:cNvPr id="22" name="Symbol zastępczy numeru slajd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23" name="Symbol zastępczy stopki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l-PL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/>
              <a:t>Kliknij, aby edytować style wzorca tekstu</a:t>
            </a:r>
          </a:p>
        </p:txBody>
      </p:sp>
      <p:sp>
        <p:nvSpPr>
          <p:cNvPr id="10" name="Łącznik prostoliniowy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Łącznik prostoliniowy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Łącznik prostoliniowy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Łącznik prostoliniowy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ymbol zastępczy daty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2DF9E1C-EF9E-4630-9F50-03C23376ACBE}" type="datetime1">
              <a:rPr lang="pl-PL" smtClean="0"/>
              <a:t>20.11.2023</a:t>
            </a:fld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  <p:sp>
        <p:nvSpPr>
          <p:cNvPr id="21" name="Symbol zastępczy stopki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l-PL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/>
              <a:t>Kliknij, aby edytować style wzorca tekstu</a:t>
            </a:r>
          </a:p>
          <a:p>
            <a:pPr lvl="1" eaLnBrk="1" latinLnBrk="0" hangingPunct="1"/>
            <a:r>
              <a:rPr kumimoji="0" lang="pl-PL"/>
              <a:t>Drugi poziom</a:t>
            </a:r>
          </a:p>
          <a:p>
            <a:pPr lvl="2" eaLnBrk="1" latinLnBrk="0" hangingPunct="1"/>
            <a:r>
              <a:rPr kumimoji="0" lang="pl-PL"/>
              <a:t>Trzeci poziom</a:t>
            </a:r>
          </a:p>
          <a:p>
            <a:pPr lvl="3" eaLnBrk="1" latinLnBrk="0" hangingPunct="1"/>
            <a:r>
              <a:rPr kumimoji="0" lang="pl-PL"/>
              <a:t>Czwarty poziom</a:t>
            </a:r>
          </a:p>
          <a:p>
            <a:pPr lvl="4" eaLnBrk="1" latinLnBrk="0" hangingPunct="1"/>
            <a:r>
              <a:rPr kumimoji="0" lang="pl-PL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C6FCC8E-3D9E-4AA6-BBDD-60E41A112D20}" type="datetime1">
              <a:rPr lang="pl-PL" smtClean="0"/>
              <a:t>20.11.2023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7" name="Łącznik prostoliniowy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7F9822B-69A1-411A-A71A-36C458F40124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222401" y="1916832"/>
            <a:ext cx="6381750" cy="1872208"/>
          </a:xfrm>
        </p:spPr>
        <p:txBody>
          <a:bodyPr rtlCol="0" anchor="ctr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l-PL" altLang="pl-PL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Praca z dzieckiem z rodziny wieloproblemowej.</a:t>
            </a:r>
            <a:br>
              <a:rPr lang="pl-PL" altLang="pl-PL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altLang="pl-PL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Diagnoza rodziny.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</a:t>
            </a:fld>
            <a:endParaRPr lang="pl-PL"/>
          </a:p>
        </p:txBody>
      </p:sp>
      <p:sp>
        <p:nvSpPr>
          <p:cNvPr id="8" name="Prostokąt 7"/>
          <p:cNvSpPr/>
          <p:nvPr/>
        </p:nvSpPr>
        <p:spPr>
          <a:xfrm>
            <a:off x="4716016" y="4166852"/>
            <a:ext cx="4084638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pl-P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defRPr/>
            </a:pPr>
            <a:r>
              <a:rPr lang="pl-PL" sz="2800" b="1" dirty="0">
                <a:latin typeface="Calibri" panose="020F0502020204030204" pitchFamily="34" charset="0"/>
                <a:cs typeface="Calibri" panose="020F0502020204030204" pitchFamily="34" charset="0"/>
              </a:rPr>
              <a:t>Bartłomiej Kowalik</a:t>
            </a:r>
          </a:p>
        </p:txBody>
      </p:sp>
      <p:sp>
        <p:nvSpPr>
          <p:cNvPr id="11" name="Prostokąt 10"/>
          <p:cNvSpPr/>
          <p:nvPr/>
        </p:nvSpPr>
        <p:spPr>
          <a:xfrm>
            <a:off x="2102266" y="5805264"/>
            <a:ext cx="63580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1400" b="1" dirty="0">
                <a:latin typeface="Calibri" pitchFamily="34" charset="0"/>
              </a:rPr>
              <a:t>Projekt pn. „Dla rodziny” - doskonalenie zawodowe kadr systemu wspierania rodziny i pieczy zastępczej jest współfinansowany przez Unię Europejską ze środków Europejskiego Funduszu Społecznego w ramach Programu Operacyjnego Wiedza Edukacja Rozwój na lata 2014-2020</a:t>
            </a:r>
          </a:p>
        </p:txBody>
      </p:sp>
    </p:spTree>
    <p:extLst>
      <p:ext uri="{BB962C8B-B14F-4D97-AF65-F5344CB8AC3E}">
        <p14:creationId xmlns:p14="http://schemas.microsoft.com/office/powerpoint/2010/main" val="3233059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906888" cy="4873752"/>
          </a:xfrm>
        </p:spPr>
        <p:txBody>
          <a:bodyPr/>
          <a:lstStyle/>
          <a:p>
            <a:r>
              <a:rPr lang="pl-PL" b="1" dirty="0"/>
              <a:t>DEFINICJA KRYZYSU</a:t>
            </a:r>
          </a:p>
          <a:p>
            <a:r>
              <a:rPr lang="pl-PL" sz="2000" dirty="0"/>
              <a:t>Kryzys to czasowy stan dezorganizacji i obniżenia kompetencji emocjonalnych, charakteryzujący się niezdolnością do radzenia sobie z daną sytuacją przy pomocy dotychczas stosowanych metod rozwiązywania problemów i zasobów, łączący się z potencjałem radykalnie pozytywnego lub radykalnie negatywnego rozwiązania.</a:t>
            </a:r>
          </a:p>
          <a:p>
            <a:pPr marL="0" indent="0">
              <a:buNone/>
            </a:pPr>
            <a:r>
              <a:rPr lang="pl-PL" dirty="0"/>
              <a:t>	</a:t>
            </a:r>
            <a:r>
              <a:rPr lang="pl-PL" sz="1400" i="1" dirty="0"/>
              <a:t>(Karl </a:t>
            </a:r>
            <a:r>
              <a:rPr lang="pl-PL" sz="1400" i="1" dirty="0" err="1"/>
              <a:t>Slaikeu</a:t>
            </a:r>
            <a:r>
              <a:rPr lang="pl-PL" sz="1400" i="1" dirty="0"/>
              <a:t> , „Z popiołów”  – 1984)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10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FE035D8-F973-4B41-96A1-1C4AAFDD1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782" y="1340768"/>
            <a:ext cx="2228454" cy="334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120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4978896" cy="5421216"/>
          </a:xfrm>
        </p:spPr>
        <p:txBody>
          <a:bodyPr>
            <a:normAutofit fontScale="92500"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pl-PL" altLang="pl-PL" b="1" dirty="0"/>
              <a:t>Widoczne efekty kryzysu</a:t>
            </a:r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Trudności w racjonalnym i logicznym myśleniu, przywoływanie złych wspomnień, trzymanie się nieracjonalnych rozwiązań, „czekanie na cud”</a:t>
            </a:r>
            <a:endParaRPr lang="en-US" altLang="pl-PL" sz="2200" dirty="0"/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Wykonywanie nieproduktywnych czynności</a:t>
            </a:r>
            <a:r>
              <a:rPr lang="en-US" altLang="pl-PL" sz="2200" dirty="0"/>
              <a:t> – </a:t>
            </a:r>
            <a:r>
              <a:rPr lang="pl-PL" altLang="pl-PL" sz="2200" dirty="0"/>
              <a:t>oglądanie telewizji, spanie, siedzenie bez celu</a:t>
            </a:r>
            <a:r>
              <a:rPr lang="en-US" altLang="pl-PL" sz="2200" dirty="0"/>
              <a:t> </a:t>
            </a:r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Wyrażanie wrogości lub obojętności – również wobec osób niosących pomoc</a:t>
            </a:r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Impulsywność – słowna lub fizyczna wrogość wobec członków rodziny</a:t>
            </a:r>
            <a:r>
              <a:rPr lang="en-US" altLang="pl-PL" sz="2200" dirty="0"/>
              <a:t> </a:t>
            </a:r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Ucieczka – w nałóg, ucieczka z domu, od problemu</a:t>
            </a:r>
            <a:endParaRPr lang="en-US" altLang="pl-PL" sz="2200" dirty="0"/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Zależność – od innych ludzi</a:t>
            </a:r>
            <a:r>
              <a:rPr lang="en-US" altLang="pl-PL" sz="2200" dirty="0"/>
              <a:t> </a:t>
            </a:r>
            <a:r>
              <a:rPr lang="pl-PL" altLang="pl-PL" sz="2200" dirty="0"/>
              <a:t>  </a:t>
            </a:r>
          </a:p>
          <a:p>
            <a:pPr>
              <a:spcBef>
                <a:spcPct val="0"/>
              </a:spcBef>
              <a:buFont typeface="Wingdings" charset="2"/>
              <a:buChar char="Ø"/>
            </a:pPr>
            <a:r>
              <a:rPr lang="pl-PL" altLang="pl-PL" sz="2200" dirty="0"/>
              <a:t> Inne?   </a:t>
            </a:r>
            <a:endParaRPr lang="en-US" altLang="pl-PL" sz="2200" dirty="0"/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11</a:t>
            </a:fld>
            <a:endParaRPr lang="pl-PL"/>
          </a:p>
        </p:txBody>
      </p:sp>
      <p:pic>
        <p:nvPicPr>
          <p:cNvPr id="4" name="Picture 4" descr="C:\Users\Admin\Desktop\angry-hugh-jackman.jpg">
            <a:extLst>
              <a:ext uri="{FF2B5EF4-FFF2-40B4-BE49-F238E27FC236}">
                <a16:creationId xmlns:a16="http://schemas.microsoft.com/office/drawing/2014/main" id="{79E95399-9D25-FB4F-9437-C0BDBA5CA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042" y="2420888"/>
            <a:ext cx="3492574" cy="205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08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altLang="pl-PL" b="1" dirty="0">
                <a:solidFill>
                  <a:srgbClr val="002060"/>
                </a:solidFill>
                <a:latin typeface="Century Schoolbook" panose="02040604050505020304" pitchFamily="18" charset="0"/>
              </a:rPr>
              <a:t>Dzieci w rodzinie zastępczej mogą stanowić odrębny podsystem, który powinien być w równowadze z pozostałymi elementami systemu – np. rodzice, dzieci biologiczne rodziców zastępczych</a:t>
            </a:r>
            <a:endParaRPr lang="pl-PL" dirty="0">
              <a:latin typeface="Century Schoolbook" panose="02040604050505020304" pitchFamily="18" charset="0"/>
            </a:endParaRP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12</a:t>
            </a:fld>
            <a:endParaRPr lang="pl-PL"/>
          </a:p>
        </p:txBody>
      </p:sp>
      <p:pic>
        <p:nvPicPr>
          <p:cNvPr id="4" name="Picture 2" descr="C:\Users\Admin\Desktop\joint-family.jpg">
            <a:extLst>
              <a:ext uri="{FF2B5EF4-FFF2-40B4-BE49-F238E27FC236}">
                <a16:creationId xmlns:a16="http://schemas.microsoft.com/office/drawing/2014/main" id="{C95DF025-4078-C544-87BC-7CB7E3033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21279"/>
            <a:ext cx="5986884" cy="3344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1624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b="1" dirty="0"/>
              <a:t>Proces</a:t>
            </a:r>
          </a:p>
          <a:p>
            <a:pPr marL="0" indent="0">
              <a:buNone/>
            </a:pPr>
            <a:r>
              <a:rPr lang="pl-PL" b="1" dirty="0"/>
              <a:t>przeżywania</a:t>
            </a:r>
            <a:br>
              <a:rPr lang="pl-PL" b="1" dirty="0"/>
            </a:br>
            <a:r>
              <a:rPr lang="pl-PL" b="1" dirty="0"/>
              <a:t>straty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13</a:t>
            </a:fld>
            <a:endParaRPr lang="pl-PL"/>
          </a:p>
        </p:txBody>
      </p:sp>
      <p:pic>
        <p:nvPicPr>
          <p:cNvPr id="6" name="Symbol zastępczy zawartości 3">
            <a:extLst>
              <a:ext uri="{FF2B5EF4-FFF2-40B4-BE49-F238E27FC236}">
                <a16:creationId xmlns:a16="http://schemas.microsoft.com/office/drawing/2014/main" id="{FB2DC5F1-B859-6F48-B1B8-DA3B82E88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980728"/>
            <a:ext cx="4908340" cy="577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79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266928" cy="4873752"/>
          </a:xfrm>
        </p:spPr>
        <p:txBody>
          <a:bodyPr>
            <a:normAutofit/>
          </a:bodyPr>
          <a:lstStyle/>
          <a:p>
            <a:r>
              <a:rPr lang="pl-PL" b="1" dirty="0"/>
              <a:t>Specyficzne źródła kryzysu dla rodziny zastępczej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dirty="0"/>
              <a:t>Kryzysy związane ze stratami odnoszącymi się do pełnienia roli rodziny zastępczej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Co rodziny tracą?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dirty="0"/>
              <a:t>Kryzysy sytuacyjne 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Nieoczekiwane zachowania dzieci, wypadki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dirty="0"/>
              <a:t>Kryzysy rozwojowe 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Związane z rozwojem i adaptacją rodziny do etapów funkcjonowania rodziny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zastępczej</a:t>
            </a: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14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5747F9D7-B9A1-BE45-9D6E-A5D2228D5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41" y="2708920"/>
            <a:ext cx="3414463" cy="230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765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3773016"/>
          </a:xfrm>
        </p:spPr>
        <p:txBody>
          <a:bodyPr>
            <a:normAutofit/>
          </a:bodyPr>
          <a:lstStyle/>
          <a:p>
            <a:pPr>
              <a:buFont typeface="Wingdings 3" pitchFamily="18" charset="2"/>
              <a:buChar char=""/>
              <a:defRPr/>
            </a:pPr>
            <a:r>
              <a:rPr lang="pl-PL" sz="2000" b="1" dirty="0"/>
              <a:t>Kryzysy egzystencjalne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Kryzysy egzystencjalne są wewnętrznymi konfliktami dotyczącymi życiowych celów, wolności, niezależności. Może być to wynik utraty wiary w sens pieczy zastępczej</a:t>
            </a:r>
          </a:p>
          <a:p>
            <a:pPr>
              <a:buFont typeface="Wingdings 3" pitchFamily="18" charset="2"/>
              <a:buChar char=""/>
              <a:defRPr/>
            </a:pPr>
            <a:r>
              <a:rPr lang="pl-PL" sz="2000" b="1" dirty="0"/>
              <a:t>Kryzysy relacyjne</a:t>
            </a:r>
          </a:p>
          <a:p>
            <a:pPr marL="109537" indent="0">
              <a:buFont typeface="Wingdings 3" pitchFamily="18" charset="2"/>
              <a:buNone/>
              <a:defRPr/>
            </a:pPr>
            <a:r>
              <a:rPr lang="pl-PL" sz="2000" dirty="0">
                <a:solidFill>
                  <a:srgbClr val="FF0000"/>
                </a:solidFill>
              </a:rPr>
              <a:t>Zaburzenia relacji lub więzi pomiędzy którymkolwiek z elementów systemu rodzinnego, niewystarczające zasoby wewnętrzne i zewnętrzne potrzebne do realizacji zadań i pokonywania problemów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15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07FE1AB-C565-E845-BC69-9CA2B8C2C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638102"/>
            <a:ext cx="4709144" cy="21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873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6120680" cy="4873752"/>
          </a:xfrm>
        </p:spPr>
        <p:txBody>
          <a:bodyPr>
            <a:normAutofit/>
          </a:bodyPr>
          <a:lstStyle/>
          <a:p>
            <a:r>
              <a:rPr lang="pl-PL" sz="2600" b="1" dirty="0"/>
              <a:t>Jak może przejawiać się kryzys w rodzinie zastępczej?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Operacyjny styl myślenia </a:t>
            </a:r>
            <a:r>
              <a:rPr lang="pl-PL" altLang="pl-PL" sz="2000" dirty="0"/>
              <a:t>-to nie ja, to „oni”, to dziecko jest winne, to PCPR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Trójkątowanie </a:t>
            </a:r>
            <a:r>
              <a:rPr lang="pl-PL" altLang="pl-PL" sz="2000" dirty="0"/>
              <a:t>– wciąganie do sytuacji konfliktowej dwóch osób – osoby trzeciej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Emocjonalne odcięcie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Upublicznianie problemów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Uzależnienie od emocji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dirty="0"/>
              <a:t>  negatywnych, pesymizm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Nie dostrzeganie pozytywnych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b="1" dirty="0"/>
              <a:t>  wydarzeń</a:t>
            </a:r>
            <a:r>
              <a:rPr lang="pl-PL" altLang="pl-PL" sz="2000" dirty="0"/>
              <a:t>, zjawisk</a:t>
            </a:r>
          </a:p>
          <a:p>
            <a:pPr>
              <a:spcBef>
                <a:spcPts val="0"/>
              </a:spcBef>
              <a:buFont typeface="Wingdings 3" pitchFamily="18" charset="2"/>
              <a:buChar char=""/>
              <a:defRPr/>
            </a:pPr>
            <a:r>
              <a:rPr lang="pl-PL" altLang="pl-PL" sz="2000" b="1" dirty="0"/>
              <a:t>Napięcie emocjonalne</a:t>
            </a:r>
            <a:r>
              <a:rPr lang="pl-PL" altLang="pl-PL" sz="2000" dirty="0"/>
              <a:t>, słaba 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dirty="0"/>
              <a:t>  racjonalizacje, działanie w </a:t>
            </a:r>
          </a:p>
          <a:p>
            <a:pPr marL="109537" indent="0">
              <a:spcBef>
                <a:spcPts val="0"/>
              </a:spcBef>
              <a:buNone/>
              <a:defRPr/>
            </a:pPr>
            <a:r>
              <a:rPr lang="pl-PL" altLang="pl-PL" sz="2000" dirty="0"/>
              <a:t>  emocjach</a:t>
            </a:r>
          </a:p>
          <a:p>
            <a:pPr marL="0" indent="0">
              <a:buNone/>
            </a:pPr>
            <a:endParaRPr lang="pl-PL" b="1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16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07C232C3-D606-9D4E-BE60-CF3054F57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645024"/>
            <a:ext cx="3908555" cy="208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88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834880" cy="4873752"/>
          </a:xfrm>
        </p:spPr>
        <p:txBody>
          <a:bodyPr/>
          <a:lstStyle/>
          <a:p>
            <a:r>
              <a:rPr lang="pl-PL" b="1" dirty="0"/>
              <a:t>Etapy kryzysu w rodzinie zastępczej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b="1" dirty="0"/>
              <a:t>1. Okres miodowy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dirty="0"/>
              <a:t>(Okres ograniczonego wyrażania potrzeb)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b="1" dirty="0"/>
              <a:t>2. Okres zmniejszającej się satysfakcji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dirty="0"/>
              <a:t>(Członkowie rodziny zaczynają dostrzegać, że w nowej sytuacji nie wszystkie ich potrzeby są zaspokajane)</a:t>
            </a:r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17</a:t>
            </a:fld>
            <a:endParaRPr lang="pl-PL"/>
          </a:p>
        </p:txBody>
      </p:sp>
      <p:pic>
        <p:nvPicPr>
          <p:cNvPr id="4" name="Picture 2" descr="C:\Users\Admin\Desktop\download.jpg">
            <a:extLst>
              <a:ext uri="{FF2B5EF4-FFF2-40B4-BE49-F238E27FC236}">
                <a16:creationId xmlns:a16="http://schemas.microsoft.com/office/drawing/2014/main" id="{3132D0DE-E0CC-F34F-A6FB-995FAD36F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746" y="2060848"/>
            <a:ext cx="3657222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8013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330824" cy="4873752"/>
          </a:xfrm>
        </p:spPr>
        <p:txBody>
          <a:bodyPr/>
          <a:lstStyle/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3. </a:t>
            </a:r>
            <a:r>
              <a:rPr lang="pl-PL" altLang="pl-PL" sz="2000" b="1" dirty="0"/>
              <a:t>„Dziecko jest problemem”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Własne braki kompetencji, wina za niezaspokojenie potrzeb – przerzucane są na dziecko – np. na niewykryte wcześniej zaburzenia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4. </a:t>
            </a:r>
            <a:r>
              <a:rPr lang="pl-PL" altLang="pl-PL" sz="2000" b="1" dirty="0"/>
              <a:t>Upublicznienie problemu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Problem z dzieckiem jest szeroko omawiany przez rodzinę zastępczą wobec każdego elementu systemu, łącznie z przedstawicielami instytucji wspierających i społeczności lokalnej</a:t>
            </a:r>
            <a:r>
              <a:rPr lang="pl-PL" altLang="pl-PL" dirty="0"/>
              <a:t>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18</a:t>
            </a:fld>
            <a:endParaRPr lang="pl-PL"/>
          </a:p>
        </p:txBody>
      </p:sp>
      <p:pic>
        <p:nvPicPr>
          <p:cNvPr id="4" name="Picture 2" descr="C:\Users\Admin\Desktop\Simpsons_07_03_P2.jpg">
            <a:extLst>
              <a:ext uri="{FF2B5EF4-FFF2-40B4-BE49-F238E27FC236}">
                <a16:creationId xmlns:a16="http://schemas.microsoft.com/office/drawing/2014/main" id="{35E5A8A0-50E6-064F-829F-9AA1E0D4C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420888"/>
            <a:ext cx="4146008" cy="296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639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355160" cy="4873752"/>
          </a:xfrm>
        </p:spPr>
        <p:txBody>
          <a:bodyPr/>
          <a:lstStyle/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5</a:t>
            </a:r>
            <a:r>
              <a:rPr lang="pl-PL" altLang="pl-PL" sz="2000" b="1" dirty="0"/>
              <a:t>. Pierwszy kryzysowy incydent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(Napięcie w relacjach wywołuje pierwszy incydent, w którym dziecko i rodzice zastępczy wpadają w stan wzajemnej agresji i niechęci – może być to „zaburzone zachowanie” dziecka, utrata kontroli nad emocjami opiekunów, konflikty, ucieczki, akty przemocy itd..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b="1" dirty="0"/>
              <a:t>6. Ultimatum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„Jeżeli czegoś nie zrobicie, oddamy dziecko…”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19</a:t>
            </a:fld>
            <a:endParaRPr lang="pl-PL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7557346-E908-9B48-A087-311743586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65104"/>
            <a:ext cx="36671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112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b="1" dirty="0">
                <a:latin typeface="Century Schoolbook" panose="02040604050505020304" pitchFamily="18" charset="0"/>
              </a:rPr>
              <a:t>Jakie są przyczyny separacji dzieci od rodziców?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ZACHOWANIE DZIECI?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OPUSZCZANIE ZAJĘĆ SZKOLNYCH?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ALKOHOLIZM RODZICÓW?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PRZEMOC DOMOWA?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NIEPORADNOŚĆ?</a:t>
            </a:r>
          </a:p>
          <a:p>
            <a:pPr>
              <a:buFont typeface="Arial" charset="0"/>
              <a:buChar char="•"/>
            </a:pPr>
            <a:r>
              <a:rPr lang="pl-PL" sz="1800" dirty="0">
                <a:solidFill>
                  <a:srgbClr val="002060"/>
                </a:solidFill>
                <a:latin typeface="Century Schoolbook" panose="02040604050505020304" pitchFamily="18" charset="0"/>
              </a:rPr>
              <a:t>BRAK PRACY, DOCHODU?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E3F363A9-389B-4848-A4B6-6C7FD6A2C1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482" y="3273644"/>
            <a:ext cx="3797482" cy="242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685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107950" indent="0">
              <a:buFont typeface="Wingdings 3" pitchFamily="2" charset="2"/>
              <a:buNone/>
            </a:pPr>
            <a:r>
              <a:rPr lang="pl-PL" altLang="pl-PL" sz="2000" b="1" dirty="0"/>
              <a:t>7. Drugi incydent kryzysowy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dirty="0"/>
              <a:t>Wzrastające napięcie i ultimatum wywołują jeszcze bardziej gwałtowną reakcję dziecka lub opiekuna – „samospełniająca się przepowiednia)</a:t>
            </a:r>
          </a:p>
          <a:p>
            <a:pPr marL="107950" indent="0">
              <a:buFont typeface="Wingdings 3" pitchFamily="2" charset="2"/>
              <a:buNone/>
            </a:pPr>
            <a:r>
              <a:rPr lang="pl-PL" altLang="pl-PL" sz="2000" b="1" dirty="0"/>
              <a:t>8. Rozwiązanie rodziny zastępczej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20</a:t>
            </a:fld>
            <a:endParaRPr lang="pl-PL"/>
          </a:p>
        </p:txBody>
      </p:sp>
      <p:pic>
        <p:nvPicPr>
          <p:cNvPr id="4" name="Picture 2" descr="C:\Users\Admin\Desktop\images.jpg">
            <a:extLst>
              <a:ext uri="{FF2B5EF4-FFF2-40B4-BE49-F238E27FC236}">
                <a16:creationId xmlns:a16="http://schemas.microsoft.com/office/drawing/2014/main" id="{3D426E3A-6F20-F548-BAA3-A944858DD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01008"/>
            <a:ext cx="4105275" cy="312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641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pl-PL" sz="2600" b="1" dirty="0"/>
              <a:t>Warunki wsparcia w kryzysie</a:t>
            </a:r>
            <a:br>
              <a:rPr lang="pl-PL" sz="2600" b="1" dirty="0"/>
            </a:br>
            <a:r>
              <a:rPr lang="pl-PL" sz="2600" b="1" dirty="0"/>
              <a:t>Jakiej pomocy potrzebujemy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Opieranie się na faktach, nie na opiniach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Analiza przyczyn kryzysu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Porozumienie, współpraca z rodziną zastępczą, zaufanie, relacje emocjonalne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Zastosowanie metod skupionych na rozwiązaniach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Badanie wpływu kryzysu na dziecko, zapewnienie bezpieczeństwa dziecku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Wzmocnienie lub uruchomienie zasobów rodziny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Wspólna budowa planu wyjścia z kryzysu przy użyciu zasobów zewnętrznych i zewnętrznych rodziny</a:t>
            </a:r>
          </a:p>
          <a:p>
            <a:pPr>
              <a:spcBef>
                <a:spcPct val="0"/>
              </a:spcBef>
            </a:pPr>
            <a:r>
              <a:rPr lang="pl-PL" altLang="pl-PL" dirty="0"/>
              <a:t>Wspólna realizacja planu.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21</a:t>
            </a:fld>
            <a:endParaRPr lang="pl-PL"/>
          </a:p>
        </p:txBody>
      </p:sp>
      <p:pic>
        <p:nvPicPr>
          <p:cNvPr id="4" name="Picture 2" descr="http://www.4antennaball.com/bin/img/product/0080094_antenna_topper_bart_simpson_ball_simpsons_cartoon.jpg">
            <a:extLst>
              <a:ext uri="{FF2B5EF4-FFF2-40B4-BE49-F238E27FC236}">
                <a16:creationId xmlns:a16="http://schemas.microsoft.com/office/drawing/2014/main" id="{C0CD7D61-3189-A943-A394-B52C7E84C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266" y="980728"/>
            <a:ext cx="14287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0076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02832" cy="4873752"/>
          </a:xfrm>
        </p:spPr>
        <p:txBody>
          <a:bodyPr>
            <a:normAutofit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Poszukiwanie zasobów dziecka i rodziny</a:t>
            </a:r>
          </a:p>
          <a:p>
            <a:r>
              <a:rPr lang="pl-PL" altLang="pl-PL" b="1" dirty="0"/>
              <a:t>Ekomapa (</a:t>
            </a:r>
            <a:r>
              <a:rPr lang="pl-PL" altLang="pl-PL" b="1" dirty="0" err="1"/>
              <a:t>socjogram</a:t>
            </a:r>
            <a:r>
              <a:rPr lang="pl-PL" altLang="pl-PL" dirty="0"/>
              <a:t>) jest obrazem relacji pomiędzy jednostką, parą lub grupą jednostek, rodziną a światem zewnętrznym.</a:t>
            </a:r>
            <a:r>
              <a:rPr lang="en-US" altLang="pl-PL" dirty="0"/>
              <a:t>  </a:t>
            </a:r>
            <a:endParaRPr lang="pl-PL" altLang="pl-PL" dirty="0"/>
          </a:p>
          <a:p>
            <a:endParaRPr lang="en-US" altLang="pl-PL" sz="2000" b="1" dirty="0"/>
          </a:p>
          <a:p>
            <a:pPr>
              <a:spcBef>
                <a:spcPct val="0"/>
              </a:spcBef>
            </a:pPr>
            <a:r>
              <a:rPr lang="pl-PL" altLang="pl-PL" b="1" dirty="0"/>
              <a:t>Ekomapa, </a:t>
            </a:r>
            <a:r>
              <a:rPr lang="pl-PL" altLang="pl-PL" dirty="0"/>
              <a:t>jak genogram, to narzędzia stosowane w systemowym podejściu do rodziny.</a:t>
            </a:r>
          </a:p>
          <a:p>
            <a:endParaRPr lang="pl-PL" b="1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22</a:t>
            </a:fld>
            <a:endParaRPr lang="pl-PL"/>
          </a:p>
        </p:txBody>
      </p:sp>
      <p:pic>
        <p:nvPicPr>
          <p:cNvPr id="41" name="Obraz 40">
            <a:extLst>
              <a:ext uri="{FF2B5EF4-FFF2-40B4-BE49-F238E27FC236}">
                <a16:creationId xmlns:a16="http://schemas.microsoft.com/office/drawing/2014/main" id="{12428840-86E0-1F4A-A706-073B71F65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653" y="2132856"/>
            <a:ext cx="4018171" cy="346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9674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23</a:t>
            </a:fld>
            <a:endParaRPr lang="pl-PL"/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3C700FB4-468B-164E-9E19-E5B878B6300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7584" y="954151"/>
            <a:ext cx="6576739" cy="6165850"/>
            <a:chOff x="943" y="1165"/>
            <a:chExt cx="9540" cy="9900"/>
          </a:xfrm>
        </p:grpSpPr>
        <p:sp>
          <p:nvSpPr>
            <p:cNvPr id="5" name="AutoShape 49">
              <a:extLst>
                <a:ext uri="{FF2B5EF4-FFF2-40B4-BE49-F238E27FC236}">
                  <a16:creationId xmlns:a16="http://schemas.microsoft.com/office/drawing/2014/main" id="{D6090436-7F9D-E141-9A4E-686549678E8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943" y="1165"/>
              <a:ext cx="9540" cy="9900"/>
            </a:xfrm>
            <a:prstGeom prst="rect">
              <a:avLst/>
            </a:prstGeom>
            <a:noFill/>
            <a:ln w="15875">
              <a:solidFill>
                <a:srgbClr val="000000"/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6" name="Oval 48">
              <a:extLst>
                <a:ext uri="{FF2B5EF4-FFF2-40B4-BE49-F238E27FC236}">
                  <a16:creationId xmlns:a16="http://schemas.microsoft.com/office/drawing/2014/main" id="{AD39CC61-38D2-DD4B-9544-7FE556F1B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4" y="3085"/>
              <a:ext cx="3679" cy="4253"/>
            </a:xfrm>
            <a:prstGeom prst="ellipse">
              <a:avLst/>
            </a:prstGeom>
            <a:solidFill>
              <a:srgbClr val="FFFFFF"/>
            </a:solidFill>
            <a:ln w="38100" cmpd="dbl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10800" rIns="18000" bIns="10800">
              <a:spAutoFit/>
            </a:bodyPr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ea typeface="Times New Roman" charset="0"/>
                  <a:cs typeface="Times New Roman" charset="0"/>
                </a:rPr>
                <a:t>           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900">
                  <a:ea typeface="Times New Roman" charset="0"/>
                  <a:cs typeface="Times New Roman" charset="0"/>
                </a:rPr>
                <a:t>      </a:t>
              </a:r>
              <a:endParaRPr lang="pl-PL" altLang="pl-PL" sz="900">
                <a:ea typeface="Times New Roman" charset="0"/>
                <a:cs typeface="Times New Roman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pl-PL" altLang="pl-PL" sz="900">
                <a:ea typeface="Times New Roman" charset="0"/>
                <a:cs typeface="Times New Roman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pl-PL" altLang="pl-PL" sz="900">
                <a:ea typeface="Times New Roman" charset="0"/>
                <a:cs typeface="Times New Roman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pl-PL" altLang="pl-PL" sz="900">
                <a:ea typeface="Times New Roman" charset="0"/>
                <a:cs typeface="Times New Roman" charset="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900">
                  <a:ea typeface="Times New Roman" charset="0"/>
                  <a:cs typeface="Times New Roman" charset="0"/>
                </a:rPr>
                <a:t>         </a:t>
              </a:r>
              <a:r>
                <a:rPr lang="en-US" altLang="pl-PL" sz="900">
                  <a:ea typeface="Times New Roman" charset="0"/>
                  <a:cs typeface="Times New Roman" charset="0"/>
                </a:rPr>
                <a:t>11 lat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ea typeface="Times New Roman" charset="0"/>
                  <a:cs typeface="Times New Roman" charset="0"/>
                </a:rPr>
                <a:t>            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ea typeface="Times New Roman" charset="0"/>
                  <a:cs typeface="Times New Roman" charset="0"/>
                </a:rPr>
                <a:t>    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100" b="1">
                  <a:ea typeface="Times New Roman" charset="0"/>
                  <a:cs typeface="Times New Roman" charset="0"/>
                </a:rPr>
                <a:t>      </a:t>
              </a:r>
              <a:r>
                <a:rPr lang="en-US" altLang="pl-PL" sz="1100" b="1">
                  <a:ea typeface="Times New Roman" charset="0"/>
                  <a:cs typeface="Times New Roman" charset="0"/>
                </a:rPr>
                <a:t>           </a:t>
              </a:r>
              <a:r>
                <a:rPr lang="pl-PL" altLang="pl-PL" sz="1100" b="1">
                  <a:ea typeface="Times New Roman" charset="0"/>
                  <a:cs typeface="Times New Roman" charset="0"/>
                </a:rPr>
                <a:t>             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100" b="1">
                  <a:ea typeface="Times New Roman" charset="0"/>
                  <a:cs typeface="Times New Roman" charset="0"/>
                </a:rPr>
                <a:t>PWD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pl-PL" sz="1800"/>
            </a:p>
          </p:txBody>
        </p:sp>
        <p:sp>
          <p:nvSpPr>
            <p:cNvPr id="7" name="Oval 47">
              <a:extLst>
                <a:ext uri="{FF2B5EF4-FFF2-40B4-BE49-F238E27FC236}">
                  <a16:creationId xmlns:a16="http://schemas.microsoft.com/office/drawing/2014/main" id="{82552E72-C154-EA48-9511-351EDB256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6" y="4495"/>
              <a:ext cx="787" cy="81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200" b="1" u="sng"/>
                <a:t>Jola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200">
                  <a:ea typeface="Times New Roman" charset="0"/>
                  <a:cs typeface="Times New Roman" charset="0"/>
                </a:rPr>
                <a:t>1</a:t>
              </a:r>
              <a:r>
                <a:rPr lang="pl-PL" altLang="pl-PL" sz="1200">
                  <a:ea typeface="Times New Roman" charset="0"/>
                  <a:cs typeface="Times New Roman" charset="0"/>
                </a:rPr>
                <a:t>7</a:t>
              </a:r>
              <a:r>
                <a:rPr lang="en-US" altLang="pl-PL" sz="1200">
                  <a:ea typeface="Times New Roman" charset="0"/>
                  <a:cs typeface="Times New Roman" charset="0"/>
                </a:rPr>
                <a:t>lat</a:t>
              </a:r>
              <a:endParaRPr lang="pl-PL" altLang="pl-PL" sz="1200" b="1" u="sng"/>
            </a:p>
          </p:txBody>
        </p:sp>
        <p:sp>
          <p:nvSpPr>
            <p:cNvPr id="8" name="Rectangle 46">
              <a:extLst>
                <a:ext uri="{FF2B5EF4-FFF2-40B4-BE49-F238E27FC236}">
                  <a16:creationId xmlns:a16="http://schemas.microsoft.com/office/drawing/2014/main" id="{CA3818AA-277D-5C4A-9423-6FB95BFA0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5" y="4616"/>
              <a:ext cx="820" cy="6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rIns="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100" b="1"/>
                <a:t>Marek</a:t>
              </a:r>
            </a:p>
          </p:txBody>
        </p:sp>
        <p:sp>
          <p:nvSpPr>
            <p:cNvPr id="9" name="Oval 45">
              <a:extLst>
                <a:ext uri="{FF2B5EF4-FFF2-40B4-BE49-F238E27FC236}">
                  <a16:creationId xmlns:a16="http://schemas.microsoft.com/office/drawing/2014/main" id="{61C8C634-EF68-644D-9A15-5B831C377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8" y="4417"/>
              <a:ext cx="1980" cy="85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ea typeface="Times New Roman" charset="0"/>
                  <a:cs typeface="Times New Roman" charset="0"/>
                </a:rPr>
                <a:t>Centrum B– w N. Hucie</a:t>
              </a:r>
              <a:endParaRPr lang="en-US" altLang="pl-PL" sz="1800"/>
            </a:p>
          </p:txBody>
        </p:sp>
        <p:sp>
          <p:nvSpPr>
            <p:cNvPr id="10" name="Oval 44">
              <a:extLst>
                <a:ext uri="{FF2B5EF4-FFF2-40B4-BE49-F238E27FC236}">
                  <a16:creationId xmlns:a16="http://schemas.microsoft.com/office/drawing/2014/main" id="{9F8C4F6D-16EB-0D45-B4F7-501CA6D629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2" y="5305"/>
              <a:ext cx="2161" cy="90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rIns="1800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KURS TAŃCA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JOLI</a:t>
              </a:r>
              <a:endParaRPr lang="en-US" altLang="pl-PL" sz="1800"/>
            </a:p>
          </p:txBody>
        </p:sp>
        <p:sp>
          <p:nvSpPr>
            <p:cNvPr id="11" name="Oval 43">
              <a:extLst>
                <a:ext uri="{FF2B5EF4-FFF2-40B4-BE49-F238E27FC236}">
                  <a16:creationId xmlns:a16="http://schemas.microsoft.com/office/drawing/2014/main" id="{C6146A0A-F5DA-8245-B731-81D8B789F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3" y="2245"/>
              <a:ext cx="2279" cy="67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MAMA</a:t>
              </a:r>
              <a:endParaRPr lang="en-US" altLang="pl-PL" sz="1800"/>
            </a:p>
          </p:txBody>
        </p:sp>
        <p:sp>
          <p:nvSpPr>
            <p:cNvPr id="12" name="Oval 42">
              <a:extLst>
                <a:ext uri="{FF2B5EF4-FFF2-40B4-BE49-F238E27FC236}">
                  <a16:creationId xmlns:a16="http://schemas.microsoft.com/office/drawing/2014/main" id="{7CDDB10B-55B4-9645-9BE2-7D0772C96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3" y="2965"/>
              <a:ext cx="1420" cy="56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TATA</a:t>
              </a:r>
              <a:endParaRPr lang="en-US" altLang="pl-PL" sz="1800"/>
            </a:p>
          </p:txBody>
        </p:sp>
        <p:sp>
          <p:nvSpPr>
            <p:cNvPr id="13" name="Oval 41">
              <a:extLst>
                <a:ext uri="{FF2B5EF4-FFF2-40B4-BE49-F238E27FC236}">
                  <a16:creationId xmlns:a16="http://schemas.microsoft.com/office/drawing/2014/main" id="{1F337FDC-448B-7C41-AB2F-E2AD86714E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3" y="3685"/>
              <a:ext cx="1704" cy="56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BABCIA</a:t>
              </a:r>
              <a:endParaRPr lang="en-US" altLang="pl-PL" sz="1800"/>
            </a:p>
          </p:txBody>
        </p:sp>
        <p:sp>
          <p:nvSpPr>
            <p:cNvPr id="14" name="Oval 40">
              <a:extLst>
                <a:ext uri="{FF2B5EF4-FFF2-40B4-BE49-F238E27FC236}">
                  <a16:creationId xmlns:a16="http://schemas.microsoft.com/office/drawing/2014/main" id="{C22CF6B3-D01A-AC46-BFC0-F591737FBC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" y="4405"/>
              <a:ext cx="2195" cy="85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rIns="1800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ea typeface="Times New Roman" charset="0"/>
                  <a:cs typeface="Times New Roman" charset="0"/>
                </a:rPr>
                <a:t>Zenobiusz- partner mamy</a:t>
              </a:r>
              <a:endParaRPr lang="en-US" altLang="pl-PL" sz="1800"/>
            </a:p>
          </p:txBody>
        </p:sp>
        <p:sp>
          <p:nvSpPr>
            <p:cNvPr id="15" name="Oval 39">
              <a:extLst>
                <a:ext uri="{FF2B5EF4-FFF2-40B4-BE49-F238E27FC236}">
                  <a16:creationId xmlns:a16="http://schemas.microsoft.com/office/drawing/2014/main" id="{E4B7CB4F-2988-D744-A5C1-5702EC912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" y="6205"/>
              <a:ext cx="2772" cy="85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CIOCIA I WUJEK</a:t>
              </a:r>
              <a:endParaRPr lang="en-US" altLang="pl-PL" sz="1800"/>
            </a:p>
          </p:txBody>
        </p:sp>
        <p:sp>
          <p:nvSpPr>
            <p:cNvPr id="16" name="Oval 38">
              <a:extLst>
                <a:ext uri="{FF2B5EF4-FFF2-40B4-BE49-F238E27FC236}">
                  <a16:creationId xmlns:a16="http://schemas.microsoft.com/office/drawing/2014/main" id="{FA26403D-7EE2-1946-8E0A-CB55F1DD5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" y="5305"/>
              <a:ext cx="2195" cy="851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KOLEŻANKA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100" b="1">
                  <a:ea typeface="Times New Roman" charset="0"/>
                  <a:cs typeface="Times New Roman" charset="0"/>
                </a:rPr>
                <a:t>JOLI</a:t>
              </a:r>
              <a:endParaRPr lang="en-US" altLang="pl-PL" sz="1800"/>
            </a:p>
          </p:txBody>
        </p:sp>
        <p:sp>
          <p:nvSpPr>
            <p:cNvPr id="17" name="Oval 37">
              <a:extLst>
                <a:ext uri="{FF2B5EF4-FFF2-40B4-BE49-F238E27FC236}">
                  <a16:creationId xmlns:a16="http://schemas.microsoft.com/office/drawing/2014/main" id="{3E282A99-C5B6-D34F-9D4E-17A6B62BB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" y="7105"/>
              <a:ext cx="3423" cy="12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ea typeface="Times New Roman" charset="0"/>
                  <a:cs typeface="Times New Roman" charset="0"/>
                </a:rPr>
                <a:t>Wychowawczyni Ania z PWD</a:t>
              </a:r>
              <a:endParaRPr lang="en-US" altLang="pl-PL" sz="800"/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pl-PL" sz="1800"/>
            </a:p>
          </p:txBody>
        </p:sp>
        <p:sp>
          <p:nvSpPr>
            <p:cNvPr id="18" name="Oval 36">
              <a:extLst>
                <a:ext uri="{FF2B5EF4-FFF2-40B4-BE49-F238E27FC236}">
                  <a16:creationId xmlns:a16="http://schemas.microsoft.com/office/drawing/2014/main" id="{9F49DBB9-8B0B-3D41-8BF2-03AAE26B24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8891"/>
              <a:ext cx="3482" cy="113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WYCHOWAWCZYNI 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JOLI ZE SZKOŁY</a:t>
              </a:r>
              <a:endParaRPr lang="en-US" altLang="pl-PL" sz="1800"/>
            </a:p>
          </p:txBody>
        </p:sp>
        <p:sp>
          <p:nvSpPr>
            <p:cNvPr id="19" name="Oval 35">
              <a:extLst>
                <a:ext uri="{FF2B5EF4-FFF2-40B4-BE49-F238E27FC236}">
                  <a16:creationId xmlns:a16="http://schemas.microsoft.com/office/drawing/2014/main" id="{183F3F68-1F85-2E4E-8E19-98CC9877D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5" y="8661"/>
              <a:ext cx="2559" cy="85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SZKOŁA JOLI</a:t>
              </a:r>
              <a:endParaRPr lang="en-US" altLang="pl-PL" sz="1800"/>
            </a:p>
          </p:txBody>
        </p:sp>
        <p:sp>
          <p:nvSpPr>
            <p:cNvPr id="20" name="Oval 32">
              <a:extLst>
                <a:ext uri="{FF2B5EF4-FFF2-40B4-BE49-F238E27FC236}">
                  <a16:creationId xmlns:a16="http://schemas.microsoft.com/office/drawing/2014/main" id="{8F609ABB-EE4D-B243-B026-E4B17837F3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4" y="2425"/>
              <a:ext cx="2859" cy="67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KOŚCIÓŁ</a:t>
              </a:r>
              <a:endParaRPr lang="en-US" altLang="pl-PL" sz="1800"/>
            </a:p>
          </p:txBody>
        </p:sp>
        <p:sp>
          <p:nvSpPr>
            <p:cNvPr id="21" name="Oval 31">
              <a:extLst>
                <a:ext uri="{FF2B5EF4-FFF2-40B4-BE49-F238E27FC236}">
                  <a16:creationId xmlns:a16="http://schemas.microsoft.com/office/drawing/2014/main" id="{5698FFA0-AAC5-8D4C-A755-EA0E0B3E2C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2" y="3325"/>
              <a:ext cx="2729" cy="97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MUZYKA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HIP-HOP</a:t>
              </a:r>
              <a:endParaRPr lang="en-US" altLang="pl-PL" sz="1800"/>
            </a:p>
          </p:txBody>
        </p:sp>
        <p:sp>
          <p:nvSpPr>
            <p:cNvPr id="22" name="Oval 30">
              <a:extLst>
                <a:ext uri="{FF2B5EF4-FFF2-40B4-BE49-F238E27FC236}">
                  <a16:creationId xmlns:a16="http://schemas.microsoft.com/office/drawing/2014/main" id="{414C44D3-A9CA-7F4B-A5ED-04A07D03B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2" y="6385"/>
              <a:ext cx="2521" cy="12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rIns="18000"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KOLEDZY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sz="1000" b="1">
                  <a:ea typeface="Times New Roman" charset="0"/>
                  <a:cs typeface="Times New Roman" charset="0"/>
                </a:rPr>
                <a:t>Z GRUPY </a:t>
              </a:r>
              <a:endParaRPr lang="en-US" altLang="pl-PL" sz="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altLang="pl-PL" sz="1000" b="1">
                  <a:ea typeface="Times New Roman" charset="0"/>
                  <a:cs typeface="Times New Roman" charset="0"/>
                </a:rPr>
                <a:t>PWD</a:t>
              </a:r>
              <a:endParaRPr lang="en-US" altLang="pl-PL" sz="1800"/>
            </a:p>
          </p:txBody>
        </p:sp>
        <p:sp>
          <p:nvSpPr>
            <p:cNvPr id="23" name="Line 28">
              <a:extLst>
                <a:ext uri="{FF2B5EF4-FFF2-40B4-BE49-F238E27FC236}">
                  <a16:creationId xmlns:a16="http://schemas.microsoft.com/office/drawing/2014/main" id="{F0881F2F-0642-714B-81D3-E93C3737B1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7" y="3313"/>
              <a:ext cx="1806" cy="1452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4" name="Line 26">
              <a:extLst>
                <a:ext uri="{FF2B5EF4-FFF2-40B4-BE49-F238E27FC236}">
                  <a16:creationId xmlns:a16="http://schemas.microsoft.com/office/drawing/2014/main" id="{E98438DD-DA42-714C-8EBD-1C301749F9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3" y="4878"/>
              <a:ext cx="1620" cy="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5" name="Line 25">
              <a:extLst>
                <a:ext uri="{FF2B5EF4-FFF2-40B4-BE49-F238E27FC236}">
                  <a16:creationId xmlns:a16="http://schemas.microsoft.com/office/drawing/2014/main" id="{CFD77A9C-E5D5-4B45-8FBF-FD55C9B6AC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83" y="5025"/>
              <a:ext cx="1643" cy="6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6" name="Line 24">
              <a:extLst>
                <a:ext uri="{FF2B5EF4-FFF2-40B4-BE49-F238E27FC236}">
                  <a16:creationId xmlns:a16="http://schemas.microsoft.com/office/drawing/2014/main" id="{5D6735C7-3A8D-7F4F-8D5D-53D99771EC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62" y="5234"/>
              <a:ext cx="1356" cy="146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lg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7" name="Line 23">
              <a:extLst>
                <a:ext uri="{FF2B5EF4-FFF2-40B4-BE49-F238E27FC236}">
                  <a16:creationId xmlns:a16="http://schemas.microsoft.com/office/drawing/2014/main" id="{488013A8-36D0-B840-B713-10A4023827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37" y="3041"/>
              <a:ext cx="2506" cy="149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lgDash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8" name="Line 22">
              <a:extLst>
                <a:ext uri="{FF2B5EF4-FFF2-40B4-BE49-F238E27FC236}">
                  <a16:creationId xmlns:a16="http://schemas.microsoft.com/office/drawing/2014/main" id="{3E6593E8-2F7C-9845-8408-FD5A1EA112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13" y="4225"/>
              <a:ext cx="243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Line 21">
              <a:extLst>
                <a:ext uri="{FF2B5EF4-FFF2-40B4-BE49-F238E27FC236}">
                  <a16:creationId xmlns:a16="http://schemas.microsoft.com/office/drawing/2014/main" id="{6DB9B4B9-5DB9-7C4E-99E9-DD68120ABA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79" y="4765"/>
              <a:ext cx="2544" cy="1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0" name="Line 19">
              <a:extLst>
                <a:ext uri="{FF2B5EF4-FFF2-40B4-BE49-F238E27FC236}">
                  <a16:creationId xmlns:a16="http://schemas.microsoft.com/office/drawing/2014/main" id="{8E0312A3-1F7B-F041-ACF8-02F4D7EBFD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43" y="5127"/>
              <a:ext cx="2700" cy="14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lgDash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1" name="Line 15">
              <a:extLst>
                <a:ext uri="{FF2B5EF4-FFF2-40B4-BE49-F238E27FC236}">
                  <a16:creationId xmlns:a16="http://schemas.microsoft.com/office/drawing/2014/main" id="{F37DAEFA-D403-B641-8426-AA04770951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416" y="5220"/>
              <a:ext cx="2016" cy="350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2" name="Line 14">
              <a:extLst>
                <a:ext uri="{FF2B5EF4-FFF2-40B4-BE49-F238E27FC236}">
                  <a16:creationId xmlns:a16="http://schemas.microsoft.com/office/drawing/2014/main" id="{20C25965-F494-B045-8ACE-D3FA619DA1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43" y="5305"/>
              <a:ext cx="612" cy="3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3" name="Line 13">
              <a:extLst>
                <a:ext uri="{FF2B5EF4-FFF2-40B4-BE49-F238E27FC236}">
                  <a16:creationId xmlns:a16="http://schemas.microsoft.com/office/drawing/2014/main" id="{DDBF3411-B67D-4A47-8E75-287DBFE8B0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639" y="5127"/>
              <a:ext cx="2684" cy="3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4" name="Line 12">
              <a:extLst>
                <a:ext uri="{FF2B5EF4-FFF2-40B4-BE49-F238E27FC236}">
                  <a16:creationId xmlns:a16="http://schemas.microsoft.com/office/drawing/2014/main" id="{475E5584-EFF0-194B-9A27-B50C43CE8C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38" y="5305"/>
              <a:ext cx="1080" cy="19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5" name="Text Box 11">
              <a:extLst>
                <a:ext uri="{FF2B5EF4-FFF2-40B4-BE49-F238E27FC236}">
                  <a16:creationId xmlns:a16="http://schemas.microsoft.com/office/drawing/2014/main" id="{ECE7B497-4889-7241-A9D6-DB2086D767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3" y="1797"/>
              <a:ext cx="9540" cy="27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ts val="600"/>
                </a:spcBef>
                <a:buClr>
                  <a:schemeClr val="accent1"/>
                </a:buClr>
                <a:buSzPct val="76000"/>
                <a:buFont typeface="Wingdings 3" charset="2"/>
                <a:buChar char=""/>
                <a:defRPr sz="26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ts val="500"/>
                </a:spcBef>
                <a:buClr>
                  <a:schemeClr val="accent2"/>
                </a:buClr>
                <a:buSzPct val="76000"/>
                <a:buFont typeface="Wingdings 3" charset="2"/>
                <a:buChar char=""/>
                <a:defRPr sz="2300">
                  <a:solidFill>
                    <a:schemeClr val="tx2"/>
                  </a:solidFill>
                  <a:latin typeface="Calibri" charset="0"/>
                </a:defRPr>
              </a:lvl2pPr>
              <a:lvl3pPr marL="1143000" indent="-228600">
                <a:spcBef>
                  <a:spcPts val="500"/>
                </a:spcBef>
                <a:buClr>
                  <a:srgbClr val="BCBCBC"/>
                </a:buClr>
                <a:buSzPct val="76000"/>
                <a:buFont typeface="Wingdings 3" charset="2"/>
                <a:buChar char=""/>
                <a:defRPr sz="20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ts val="400"/>
                </a:spcBef>
                <a:buClr>
                  <a:srgbClr val="8BA2B4"/>
                </a:buClr>
                <a:buSzPct val="70000"/>
                <a:buFont typeface="Wingdings" charset="2"/>
                <a:buChar char="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ts val="300"/>
                </a:spcBef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ts val="3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charset="2"/>
                <a:buChar char=""/>
                <a:defRPr sz="16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pl-PL" b="1">
                  <a:latin typeface="Albertus Extra Bold" charset="0"/>
                  <a:ea typeface="Times New Roman" charset="0"/>
                  <a:cs typeface="Times New Roman" charset="0"/>
                </a:rPr>
                <a:t>EKOMAPA</a:t>
              </a:r>
              <a:endParaRPr lang="en-US" altLang="pl-PL" sz="1800" dirty="0"/>
            </a:p>
          </p:txBody>
        </p:sp>
        <p:sp>
          <p:nvSpPr>
            <p:cNvPr id="36" name="AutoShape 10">
              <a:extLst>
                <a:ext uri="{FF2B5EF4-FFF2-40B4-BE49-F238E27FC236}">
                  <a16:creationId xmlns:a16="http://schemas.microsoft.com/office/drawing/2014/main" id="{26C58BED-DC2D-8148-8BB1-D672AAF87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1" y="2514"/>
              <a:ext cx="338" cy="3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49 w 21600"/>
                <a:gd name="T13" fmla="*/ 2307 h 21600"/>
                <a:gd name="T14" fmla="*/ 16551 w 21600"/>
                <a:gd name="T15" fmla="*/ 1365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7" name="AutoShape 9">
              <a:extLst>
                <a:ext uri="{FF2B5EF4-FFF2-40B4-BE49-F238E27FC236}">
                  <a16:creationId xmlns:a16="http://schemas.microsoft.com/office/drawing/2014/main" id="{155EA5F5-500C-664E-9DC6-385E7AABD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3" y="7825"/>
              <a:ext cx="339" cy="33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4 w 21600"/>
                <a:gd name="T13" fmla="*/ 2294 h 21600"/>
                <a:gd name="T14" fmla="*/ 16566 w 21600"/>
                <a:gd name="T15" fmla="*/ 1369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8" name="Line 7">
              <a:extLst>
                <a:ext uri="{FF2B5EF4-FFF2-40B4-BE49-F238E27FC236}">
                  <a16:creationId xmlns:a16="http://schemas.microsoft.com/office/drawing/2014/main" id="{0E11A250-4CA7-794B-9ACB-0906BEFF21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9" y="4991"/>
              <a:ext cx="1272" cy="2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39" name="Line 5">
              <a:extLst>
                <a:ext uri="{FF2B5EF4-FFF2-40B4-BE49-F238E27FC236}">
                  <a16:creationId xmlns:a16="http://schemas.microsoft.com/office/drawing/2014/main" id="{EE6BE331-974C-3945-B72A-70AFF93E00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83" y="2785"/>
              <a:ext cx="1800" cy="19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Dot"/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  <p:sp>
          <p:nvSpPr>
            <p:cNvPr id="40" name="Line 4">
              <a:extLst>
                <a:ext uri="{FF2B5EF4-FFF2-40B4-BE49-F238E27FC236}">
                  <a16:creationId xmlns:a16="http://schemas.microsoft.com/office/drawing/2014/main" id="{9B05F824-E935-F749-B047-04FC4F7A6A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63" y="4045"/>
              <a:ext cx="1440" cy="900"/>
            </a:xfrm>
            <a:prstGeom prst="line">
              <a:avLst/>
            </a:prstGeom>
            <a:noFill/>
            <a:ln w="31750" cmpd="dbl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3673568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altLang="pl-PL" b="1" dirty="0" err="1"/>
              <a:t>Ekomapę</a:t>
            </a:r>
            <a:r>
              <a:rPr lang="pl-PL" altLang="pl-PL" b="1" dirty="0"/>
              <a:t> </a:t>
            </a:r>
            <a:r>
              <a:rPr lang="pl-PL" altLang="pl-PL" dirty="0"/>
              <a:t>do pracy socjalnej wprowadziła </a:t>
            </a:r>
            <a:r>
              <a:rPr lang="pl-PL" altLang="pl-PL" b="1" dirty="0"/>
              <a:t>Ann </a:t>
            </a:r>
            <a:r>
              <a:rPr lang="pl-PL" altLang="pl-PL" b="1" dirty="0" err="1"/>
              <a:t>Hartman</a:t>
            </a:r>
            <a:r>
              <a:rPr lang="pl-PL" altLang="pl-PL" b="1" dirty="0"/>
              <a:t> w 1975 roku, </a:t>
            </a:r>
            <a:r>
              <a:rPr lang="pl-PL" altLang="pl-PL" dirty="0"/>
              <a:t>jako narzędzie opisu systemu ekologicznego, w którym funkcjonuje rodzina lub jednostka</a:t>
            </a:r>
            <a:r>
              <a:rPr lang="en-US" altLang="pl-PL" dirty="0"/>
              <a:t> </a:t>
            </a:r>
            <a:r>
              <a:rPr lang="en-US" altLang="pl-PL" b="1" dirty="0"/>
              <a:t>(Hartman, 1995).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24</a:t>
            </a:fld>
            <a:endParaRPr lang="pl-PL"/>
          </a:p>
        </p:txBody>
      </p:sp>
      <p:pic>
        <p:nvPicPr>
          <p:cNvPr id="4" name="Picture 2" descr="http://www.historyofsocialwork.org/1978_hartman/img/Ann%20Hartman%20b%20182px.jpg">
            <a:extLst>
              <a:ext uri="{FF2B5EF4-FFF2-40B4-BE49-F238E27FC236}">
                <a16:creationId xmlns:a16="http://schemas.microsoft.com/office/drawing/2014/main" id="{851A5388-61DF-E44C-9F02-CD19E21C1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604" y="3777952"/>
            <a:ext cx="2592288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B3B773-2B1B-0C42-AC06-8F214D3ED1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3843636"/>
            <a:ext cx="2871216" cy="287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749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Co to są mocne strony według </a:t>
            </a:r>
            <a:r>
              <a:rPr lang="pl-PL" altLang="pl-PL" b="1" dirty="0" err="1">
                <a:ea typeface="Calibri" charset="0"/>
                <a:cs typeface="Calibri" charset="0"/>
              </a:rPr>
              <a:t>Saleebey’a</a:t>
            </a:r>
            <a:endParaRPr lang="pl-PL" altLang="pl-PL" b="1" dirty="0"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endParaRPr lang="pl-PL" altLang="pl-PL" b="1" dirty="0">
              <a:solidFill>
                <a:srgbClr val="E46C0A"/>
              </a:solidFill>
              <a:ea typeface="Calibri" charset="0"/>
              <a:cs typeface="Calibri" charset="0"/>
            </a:endParaRPr>
          </a:p>
          <a:p>
            <a:r>
              <a:rPr lang="pl-PL" altLang="pl-PL" sz="1600" i="1" dirty="0" err="1">
                <a:latin typeface="Arial" charset="0"/>
              </a:rPr>
              <a:t>Dennis</a:t>
            </a:r>
            <a:r>
              <a:rPr lang="pl-PL" altLang="pl-PL" sz="1600" i="1" dirty="0">
                <a:latin typeface="Arial" charset="0"/>
              </a:rPr>
              <a:t> </a:t>
            </a:r>
            <a:r>
              <a:rPr lang="pl-PL" altLang="pl-PL" sz="1600" i="1" dirty="0" err="1">
                <a:latin typeface="Arial" charset="0"/>
              </a:rPr>
              <a:t>Saleebey</a:t>
            </a:r>
            <a:r>
              <a:rPr lang="pl-PL" altLang="pl-PL" sz="1600" dirty="0">
                <a:latin typeface="Arial" charset="0"/>
              </a:rPr>
              <a:t>, którego książka „Perspektywa mocnych stron w praktyce socjalnej” stała się podręcznikiem dla pracowników socjalnych na całym świecie i była wielokrotnie wydawana i aktualizowana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25</a:t>
            </a:fld>
            <a:endParaRPr lang="pl-PL"/>
          </a:p>
        </p:txBody>
      </p:sp>
      <p:pic>
        <p:nvPicPr>
          <p:cNvPr id="41" name="Picture 2" descr="Znalezione obrazy dla zapytania Dennis Saleebey">
            <a:extLst>
              <a:ext uri="{FF2B5EF4-FFF2-40B4-BE49-F238E27FC236}">
                <a16:creationId xmlns:a16="http://schemas.microsoft.com/office/drawing/2014/main" id="{31367EEC-23A3-8D48-9677-DF411CAA7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50" y="188640"/>
            <a:ext cx="1349854" cy="2024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" descr="Znalezione obrazy dla zapytania dennis saleebey">
            <a:extLst>
              <a:ext uri="{FF2B5EF4-FFF2-40B4-BE49-F238E27FC236}">
                <a16:creationId xmlns:a16="http://schemas.microsoft.com/office/drawing/2014/main" id="{84385E2C-1703-FF4F-B09B-53F390812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458" y="2420888"/>
            <a:ext cx="1471173" cy="198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Obraz 43">
            <a:extLst>
              <a:ext uri="{FF2B5EF4-FFF2-40B4-BE49-F238E27FC236}">
                <a16:creationId xmlns:a16="http://schemas.microsoft.com/office/drawing/2014/main" id="{8A21CDE9-9DD2-B640-AAF9-4AAC20ABD8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44" y="2060848"/>
            <a:ext cx="6504353" cy="347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588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770984" cy="4873752"/>
          </a:xfrm>
        </p:spPr>
        <p:txBody>
          <a:bodyPr>
            <a:normAutofit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Mocna strona</a:t>
            </a:r>
          </a:p>
          <a:p>
            <a:pPr>
              <a:buFont typeface="Wingdings 3"/>
              <a:buChar char=""/>
              <a:defRPr/>
            </a:pPr>
            <a:r>
              <a:rPr lang="pl-PL" sz="2000" b="1" dirty="0"/>
              <a:t>Kompetencja, to co umiem, potrafię, mam, chcę, stosuję, o co dbam itp.</a:t>
            </a:r>
            <a:r>
              <a:rPr lang="pl-PL" sz="2000" dirty="0"/>
              <a:t> </a:t>
            </a:r>
          </a:p>
          <a:p>
            <a:pPr>
              <a:buNone/>
              <a:defRPr/>
            </a:pPr>
            <a:r>
              <a:rPr lang="pl-PL" sz="2000" dirty="0"/>
              <a:t>	To świadomość, umiejętność posługiwania się kompetencjami, optymizm, nadzieja, jak również wewnętrzne i zewnętrzne zasoby umożliwiające konstruktywne działanie</a:t>
            </a:r>
            <a:r>
              <a:rPr lang="pl-PL" sz="1800" dirty="0"/>
              <a:t>.</a:t>
            </a:r>
          </a:p>
          <a:p>
            <a:pPr marL="0" indent="0">
              <a:buNone/>
              <a:defRPr/>
            </a:pPr>
            <a:endParaRPr lang="pl-PL" sz="2000" dirty="0"/>
          </a:p>
          <a:p>
            <a:pPr>
              <a:buFont typeface="Wingdings 3"/>
              <a:buChar char=""/>
              <a:defRPr/>
            </a:pPr>
            <a:r>
              <a:rPr lang="pl-PL" sz="2000" dirty="0"/>
              <a:t>Mocne strony warto dostrzegać, wzmacniać (indywidualnie i/lub na forum grupy/rodziny) i adekwatnie do rozwoju i możliwości „podnosić poprzeczkę”.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26</a:t>
            </a:fld>
            <a:endParaRPr lang="pl-PL"/>
          </a:p>
        </p:txBody>
      </p:sp>
      <p:pic>
        <p:nvPicPr>
          <p:cNvPr id="4" name="Picture 3" descr="C:\Users\BARTEK\AppData\Local\Microsoft\Windows\Temporary Internet Files\Content.IE5\PRAGH2IY\Strength[1].png">
            <a:extLst>
              <a:ext uri="{FF2B5EF4-FFF2-40B4-BE49-F238E27FC236}">
                <a16:creationId xmlns:a16="http://schemas.microsoft.com/office/drawing/2014/main" id="{2666B83B-2120-8342-A84F-CFA6BCF4A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831" y="1822514"/>
            <a:ext cx="1785937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90498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194920" cy="4873752"/>
          </a:xfrm>
        </p:spPr>
        <p:txBody>
          <a:bodyPr>
            <a:normAutofit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Potrzeba</a:t>
            </a:r>
          </a:p>
          <a:p>
            <a:pPr marL="0" indent="0">
              <a:buNone/>
              <a:defRPr/>
            </a:pPr>
            <a:r>
              <a:rPr lang="pl-PL" sz="2000" b="1" dirty="0"/>
              <a:t>Zadanie, które trzeba wykonać</a:t>
            </a:r>
            <a:r>
              <a:rPr lang="pl-PL" sz="2000" dirty="0"/>
              <a:t>, nie posiadanie lub ograniczenie (adekwatnych do wieku, etapu rozwojowego i zdrowia) kompetencji; to czego jeszcze nie umiem, nie potrafię, nie stosuję, nie wiem, nie dbam, nie posiadam, nie rozumiem, itp. </a:t>
            </a:r>
          </a:p>
          <a:p>
            <a:pPr marL="0" indent="0">
              <a:buNone/>
              <a:defRPr/>
            </a:pPr>
            <a:endParaRPr lang="pl-PL" sz="1800" dirty="0"/>
          </a:p>
          <a:p>
            <a:pPr>
              <a:buFont typeface="Wingdings 3"/>
              <a:buChar char=""/>
              <a:defRPr/>
            </a:pPr>
            <a:r>
              <a:rPr lang="pl-PL" sz="2000" dirty="0"/>
              <a:t>Określenie potrzeb łączy się z wytyczaniem zadań i planu, który opiera się na faktach, a nie na ocenach czy interpretacjach.</a:t>
            </a:r>
          </a:p>
          <a:p>
            <a:endParaRPr lang="pl-PL" sz="20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27</a:t>
            </a:fld>
            <a:endParaRPr lang="pl-PL"/>
          </a:p>
        </p:txBody>
      </p:sp>
      <p:pic>
        <p:nvPicPr>
          <p:cNvPr id="4" name="Picture 2" descr="C:\Users\IV\AppData\Local\Microsoft\Windows\Temporary Internet Files\Content.IE5\S5VZQBE1\survey[1].jpg">
            <a:extLst>
              <a:ext uri="{FF2B5EF4-FFF2-40B4-BE49-F238E27FC236}">
                <a16:creationId xmlns:a16="http://schemas.microsoft.com/office/drawing/2014/main" id="{BFF4CBF8-5506-0344-A153-490B3D230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586488"/>
            <a:ext cx="1736725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29047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194920" cy="4873752"/>
          </a:xfrm>
        </p:spPr>
        <p:txBody>
          <a:bodyPr>
            <a:normAutofit fontScale="92500" lnSpcReduction="10000"/>
          </a:bodyPr>
          <a:lstStyle/>
          <a:p>
            <a:r>
              <a:rPr lang="pl-PL" b="1" dirty="0"/>
              <a:t>5 kategorii kompetencji wychowawczych</a:t>
            </a:r>
            <a:r>
              <a:rPr lang="pl-PL" dirty="0"/>
              <a:t> </a:t>
            </a:r>
          </a:p>
          <a:p>
            <a:pPr marL="822960" lvl="1" indent="-457200">
              <a:buFont typeface="+mj-lt"/>
              <a:buAutoNum type="arabicPeriod"/>
            </a:pPr>
            <a:r>
              <a:rPr lang="pl-PL" sz="2400" dirty="0"/>
              <a:t>Umiejętność zaspokajania potrzeb opiekuńczych</a:t>
            </a:r>
          </a:p>
          <a:p>
            <a:pPr marL="822960" lvl="1" indent="-457200">
              <a:buFont typeface="+mj-lt"/>
              <a:buAutoNum type="arabicPeriod"/>
            </a:pPr>
            <a:r>
              <a:rPr lang="pl-PL" sz="2400" dirty="0"/>
              <a:t>Umiejętność zaspokajania potrzeb rozwojowych i kompensowania opóźnień</a:t>
            </a:r>
          </a:p>
          <a:p>
            <a:pPr marL="822960" lvl="1" indent="-457200">
              <a:buFont typeface="+mj-lt"/>
              <a:buAutoNum type="arabicPeriod"/>
            </a:pPr>
            <a:r>
              <a:rPr lang="pl-PL" sz="2400" dirty="0"/>
              <a:t>Umiejętność  wzmacniania więzi dziecka z rodziną naturalną.</a:t>
            </a:r>
          </a:p>
          <a:p>
            <a:pPr marL="822960" lvl="1" indent="-457200">
              <a:buFont typeface="+mj-lt"/>
              <a:buAutoNum type="arabicPeriod"/>
            </a:pPr>
            <a:r>
              <a:rPr lang="pl-PL" sz="2400" dirty="0"/>
              <a:t>Umiejętność wzmacniania trwałych, pozytywnych związków z dorosłymi i rówieśnikami.</a:t>
            </a:r>
          </a:p>
          <a:p>
            <a:pPr marL="822960" lvl="1" indent="-457200">
              <a:buFont typeface="+mj-lt"/>
              <a:buAutoNum type="arabicPeriod"/>
            </a:pPr>
            <a:r>
              <a:rPr lang="pl-PL" sz="2400" dirty="0"/>
              <a:t>Umiejętność pracy zespołowej (potrzeby społeczne)</a:t>
            </a:r>
          </a:p>
          <a:p>
            <a:endParaRPr lang="pl-PL" sz="20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28</a:t>
            </a:fld>
            <a:endParaRPr lang="pl-PL"/>
          </a:p>
        </p:txBody>
      </p:sp>
      <p:pic>
        <p:nvPicPr>
          <p:cNvPr id="5" name="Picture 2" descr="http://www.yoga-massage-tarot.co.uk/blog/the-power-of-good-decision-making.jpg">
            <a:extLst>
              <a:ext uri="{FF2B5EF4-FFF2-40B4-BE49-F238E27FC236}">
                <a16:creationId xmlns:a16="http://schemas.microsoft.com/office/drawing/2014/main" id="{0FED7A1E-D987-F54B-97B4-24B1EA60E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312368" cy="3702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2314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0" y="1556792"/>
            <a:ext cx="5436096" cy="4873752"/>
          </a:xfrm>
        </p:spPr>
        <p:txBody>
          <a:bodyPr>
            <a:normAutofit fontScale="92500" lnSpcReduction="10000"/>
          </a:bodyPr>
          <a:lstStyle/>
          <a:p>
            <a:r>
              <a:rPr lang="pl-PL" altLang="pl-PL" b="1" dirty="0">
                <a:ea typeface="Calibri" charset="0"/>
                <a:cs typeface="Calibri" charset="0"/>
              </a:rPr>
              <a:t>Sojusz między pomagającym a „klientem”</a:t>
            </a:r>
          </a:p>
          <a:p>
            <a:pPr marL="182563" indent="0">
              <a:buNone/>
            </a:pPr>
            <a:r>
              <a:rPr lang="pl-PL" altLang="pl-PL" sz="2000" dirty="0"/>
              <a:t>Badania skuteczności działań na rzecz dzieci i rodzin (</a:t>
            </a:r>
            <a:r>
              <a:rPr lang="pl-PL" altLang="pl-PL" sz="2000" dirty="0" err="1"/>
              <a:t>Wampold</a:t>
            </a:r>
            <a:r>
              <a:rPr lang="pl-PL" altLang="pl-PL" sz="2000" dirty="0"/>
              <a:t> i Lambert). Skuteczność zależy od:</a:t>
            </a:r>
          </a:p>
          <a:p>
            <a:pPr marL="182563" indent="0">
              <a:buNone/>
            </a:pPr>
            <a:endParaRPr lang="pl-PL" altLang="pl-PL" sz="2000" dirty="0"/>
          </a:p>
          <a:p>
            <a:pPr marL="182563" indent="0">
              <a:buNone/>
            </a:pPr>
            <a:r>
              <a:rPr lang="pl-PL" altLang="pl-PL" sz="2000" dirty="0"/>
              <a:t>15 % - dobór terapii, </a:t>
            </a:r>
          </a:p>
          <a:p>
            <a:pPr marL="182563" indent="0">
              <a:buNone/>
            </a:pPr>
            <a:r>
              <a:rPr lang="pl-PL" altLang="pl-PL" sz="2000" dirty="0"/>
              <a:t>40 % - przypadkowe wydarzenia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45 % </a:t>
            </a:r>
            <a:r>
              <a:rPr lang="pl-PL" altLang="pl-PL" sz="2000" b="1" dirty="0"/>
              <a:t>- przeświadczenie klienta,</a:t>
            </a:r>
          </a:p>
          <a:p>
            <a:pPr marL="182563" indent="0">
              <a:buNone/>
            </a:pPr>
            <a:r>
              <a:rPr lang="pl-PL" altLang="pl-PL" sz="2000" b="1" dirty="0"/>
              <a:t>że  pomagający jest osobą ciepłą, rozumiejącą, akceptującą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	</a:t>
            </a:r>
          </a:p>
          <a:p>
            <a:pPr marL="182563" indent="0">
              <a:buNone/>
            </a:pPr>
            <a:r>
              <a:rPr lang="pl-PL" altLang="pl-PL" sz="2000" b="1" dirty="0">
                <a:solidFill>
                  <a:srgbClr val="E46C0A"/>
                </a:solidFill>
                <a:ea typeface="Calibri" charset="0"/>
                <a:cs typeface="Calibri" charset="0"/>
              </a:rPr>
              <a:t>	Ważne jest osobiste zaangażowanie pomagającego, autentyczność, szczerość, empatia.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29</a:t>
            </a:fld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68EC3E3-72E1-174D-B8BA-AE246C05F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826" y="2834011"/>
            <a:ext cx="3751990" cy="290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532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906888" cy="4873752"/>
          </a:xfrm>
        </p:spPr>
        <p:txBody>
          <a:bodyPr/>
          <a:lstStyle/>
          <a:p>
            <a:pPr marL="0" indent="0">
              <a:buNone/>
            </a:pPr>
            <a:r>
              <a:rPr lang="pl-PL" b="1" dirty="0"/>
              <a:t>Rodzina to system</a:t>
            </a:r>
          </a:p>
          <a:p>
            <a:pPr marL="0" indent="0">
              <a:buNone/>
            </a:pPr>
            <a:endParaRPr lang="pl-PL" dirty="0"/>
          </a:p>
          <a:p>
            <a:pPr>
              <a:defRPr/>
            </a:pPr>
            <a:r>
              <a:rPr lang="pl-PL" sz="2000" u="sng" dirty="0">
                <a:solidFill>
                  <a:srgbClr val="002060"/>
                </a:solidFill>
                <a:latin typeface="Century Schoolbook" panose="02040604050505020304" pitchFamily="18" charset="0"/>
              </a:rPr>
              <a:t>Rodzina </a:t>
            </a:r>
            <a:r>
              <a:rPr lang="pl-PL" sz="2000" dirty="0">
                <a:solidFill>
                  <a:srgbClr val="002060"/>
                </a:solidFill>
                <a:latin typeface="Century Schoolbook" panose="02040604050505020304" pitchFamily="18" charset="0"/>
              </a:rPr>
              <a:t>jest strukturą wzajemnie </a:t>
            </a:r>
            <a:r>
              <a:rPr lang="pl-PL" sz="2000" b="1" dirty="0">
                <a:solidFill>
                  <a:srgbClr val="002060"/>
                </a:solidFill>
                <a:latin typeface="Century Schoolbook" panose="02040604050505020304" pitchFamily="18" charset="0"/>
              </a:rPr>
              <a:t>zależnych elementów </a:t>
            </a:r>
            <a:r>
              <a:rPr lang="pl-PL" sz="2000" dirty="0">
                <a:solidFill>
                  <a:srgbClr val="002060"/>
                </a:solidFill>
                <a:latin typeface="Century Schoolbook" panose="02040604050505020304" pitchFamily="18" charset="0"/>
              </a:rPr>
              <a:t>(członków rodziny) i podsystemów (np. podsystem małżeński, podsystemy rodzice – dzieci, </a:t>
            </a:r>
          </a:p>
          <a:p>
            <a:pPr>
              <a:defRPr/>
            </a:pPr>
            <a:r>
              <a:rPr lang="pl-PL" sz="2000" dirty="0">
                <a:solidFill>
                  <a:srgbClr val="002060"/>
                </a:solidFill>
                <a:latin typeface="Century Schoolbook" panose="02040604050505020304" pitchFamily="18" charset="0"/>
              </a:rPr>
              <a:t>ale również podsystemów indywidualnych: jednostka z jej powiązaniami). </a:t>
            </a:r>
          </a:p>
          <a:p>
            <a:pPr>
              <a:defRPr/>
            </a:pPr>
            <a:r>
              <a:rPr lang="pl-PL" sz="2000" b="1" dirty="0">
                <a:solidFill>
                  <a:srgbClr val="002060"/>
                </a:solidFill>
                <a:latin typeface="Century Schoolbook" panose="02040604050505020304" pitchFamily="18" charset="0"/>
              </a:rPr>
              <a:t>Każdy element i podsystem pełni określoną funkcję, rolę. 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768029A-06E4-7449-8ABC-E6F7AB48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938" y="2924944"/>
            <a:ext cx="323469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46B6F346-0C54-6D41-ACD6-93168783BF05}"/>
              </a:ext>
            </a:extLst>
          </p:cNvPr>
          <p:cNvSpPr txBox="1"/>
          <p:nvPr/>
        </p:nvSpPr>
        <p:spPr>
          <a:xfrm>
            <a:off x="5860345" y="2276872"/>
            <a:ext cx="22686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dirty="0"/>
              <a:t>MURRAY BOWEN </a:t>
            </a:r>
          </a:p>
          <a:p>
            <a:pPr algn="ctr"/>
            <a:r>
              <a:rPr lang="pl-PL" sz="1600" dirty="0"/>
              <a:t>1913-1990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345708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827584" y="1125878"/>
            <a:ext cx="7467600" cy="4873752"/>
          </a:xfrm>
        </p:spPr>
        <p:txBody>
          <a:bodyPr/>
          <a:lstStyle/>
          <a:p>
            <a:r>
              <a:rPr lang="pl-PL" altLang="pl-PL" b="1" dirty="0">
                <a:ea typeface="Calibri" charset="0"/>
                <a:cs typeface="Calibri" charset="0"/>
              </a:rPr>
              <a:t>Cel „Analizy mocnych stron i potrzeb”</a:t>
            </a:r>
          </a:p>
          <a:p>
            <a:r>
              <a:rPr lang="pl-PL" altLang="pl-PL" sz="2000" dirty="0"/>
              <a:t>Poznanie wewnętrznych zasobów dziecka i jego rodziny</a:t>
            </a:r>
          </a:p>
          <a:p>
            <a:r>
              <a:rPr lang="pl-PL" altLang="pl-PL" sz="2000" dirty="0"/>
              <a:t>Dowiedzenie się, w czym dziecko jest ekspertem</a:t>
            </a:r>
          </a:p>
          <a:p>
            <a:r>
              <a:rPr lang="pl-PL" altLang="pl-PL" sz="2000" dirty="0"/>
              <a:t>Nawiązanie relacji z dzieckiem</a:t>
            </a:r>
          </a:p>
          <a:p>
            <a:r>
              <a:rPr lang="pl-PL" altLang="pl-PL" sz="2000" dirty="0"/>
              <a:t>Określenie potrzeb w każdym aspekcie</a:t>
            </a:r>
          </a:p>
          <a:p>
            <a:r>
              <a:rPr lang="pl-PL" altLang="pl-PL" sz="2000" dirty="0"/>
              <a:t>Przygotowanie konkretnego planu pracy z dzieckiem</a:t>
            </a:r>
          </a:p>
          <a:p>
            <a:r>
              <a:rPr lang="pl-PL" altLang="pl-PL" sz="2000" dirty="0"/>
              <a:t>Współpraca rodziny </a:t>
            </a:r>
          </a:p>
          <a:p>
            <a:pPr marL="0" indent="0">
              <a:buNone/>
            </a:pPr>
            <a:r>
              <a:rPr lang="pl-PL" altLang="pl-PL" sz="2000" dirty="0"/>
              <a:t>biologicznej i zastępczej</a:t>
            </a:r>
          </a:p>
          <a:p>
            <a:r>
              <a:rPr lang="pl-PL" altLang="pl-PL" sz="2000" dirty="0"/>
              <a:t>Inne?</a:t>
            </a: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30</a:t>
            </a:fld>
            <a:endParaRPr lang="pl-PL"/>
          </a:p>
        </p:txBody>
      </p:sp>
      <p:pic>
        <p:nvPicPr>
          <p:cNvPr id="4" name="Picture 2" descr="http://timesofindia.indiatimes.com/photo/7034213.cms">
            <a:extLst>
              <a:ext uri="{FF2B5EF4-FFF2-40B4-BE49-F238E27FC236}">
                <a16:creationId xmlns:a16="http://schemas.microsoft.com/office/drawing/2014/main" id="{14466E4C-DDF9-654B-AEAE-94CE21058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766" y="3562754"/>
            <a:ext cx="4286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9850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062091" cy="4873752"/>
          </a:xfrm>
        </p:spPr>
        <p:txBody>
          <a:bodyPr/>
          <a:lstStyle/>
          <a:p>
            <a:r>
              <a:rPr lang="pl-PL" altLang="pl-PL" b="1" dirty="0"/>
              <a:t>Kto i jak wspiera rodziny zastępcze wg. ustawy o wspieraniu rodziny i systemie pieczy zastępczej?</a:t>
            </a:r>
          </a:p>
          <a:p>
            <a:r>
              <a:rPr lang="pl-PL" sz="2000" dirty="0"/>
              <a:t>Art. 77. 1. Rodziny zastępcze i rodzinne domy dziecka obejmuje się̨, na ich wniosek, opieką koordynatora rodzinnej pieczy zastępczej. </a:t>
            </a:r>
          </a:p>
          <a:p>
            <a:r>
              <a:rPr lang="pl-PL" sz="2000" dirty="0"/>
              <a:t>1a. W stosunku do rodzin zastępczych i rodzinnych domów dziecka, nieobjętych opieką koordynatora rodzinnej pieczy zastępczej, zadania koordynatora rodzinnej pieczy zastępczej wykonuje organizator rodzinnej pieczy zastępczej</a:t>
            </a:r>
            <a:r>
              <a:rPr lang="pl-PL" dirty="0"/>
              <a:t>. 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31</a:t>
            </a:fld>
            <a:endParaRPr lang="pl-PL"/>
          </a:p>
        </p:txBody>
      </p:sp>
      <p:pic>
        <p:nvPicPr>
          <p:cNvPr id="4" name="Picture 4" descr="C:\Users\BARTEK\AppData\Local\Microsoft\Windows\Temporary Internet Files\Content.IE5\PRAGH2IY\identidad-digital-1[1].jpg">
            <a:extLst>
              <a:ext uri="{FF2B5EF4-FFF2-40B4-BE49-F238E27FC236}">
                <a16:creationId xmlns:a16="http://schemas.microsoft.com/office/drawing/2014/main" id="{0E262F20-5D61-204F-A8DF-FE54AAA6C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291" y="2924944"/>
            <a:ext cx="19145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6228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dirty="0"/>
              <a:t>Art. 29. 1. </a:t>
            </a:r>
            <a:r>
              <a:rPr lang="pl-PL" sz="2000" dirty="0"/>
              <a:t>W celu wspierania rodziny przeżywającej trudności w wypełnianiu funkcji </a:t>
            </a:r>
            <a:r>
              <a:rPr lang="pl-PL" sz="2000" dirty="0" err="1"/>
              <a:t>opiekuńczo-wychowawczych</a:t>
            </a:r>
            <a:r>
              <a:rPr lang="pl-PL" sz="2000" dirty="0"/>
              <a:t> rodzina może zostać́ objęta pomocą̨ rodziny wspierającej. </a:t>
            </a:r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32</a:t>
            </a:fld>
            <a:endParaRPr lang="pl-PL"/>
          </a:p>
        </p:txBody>
      </p:sp>
      <p:pic>
        <p:nvPicPr>
          <p:cNvPr id="4" name="Picture 4" descr="C:\Users\BARTEK\AppData\Local\Microsoft\Windows\Temporary Internet Files\Content.IE5\PRAGH2IY\identidad-digital-1[1].jpg">
            <a:extLst>
              <a:ext uri="{FF2B5EF4-FFF2-40B4-BE49-F238E27FC236}">
                <a16:creationId xmlns:a16="http://schemas.microsoft.com/office/drawing/2014/main" id="{0E262F20-5D61-204F-A8DF-FE54AAA6C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851" y="3573016"/>
            <a:ext cx="19145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BARTEK\AppData\Local\Microsoft\Windows\Temporary Internet Files\Content.IE5\9WNL4H7A\1200px-US_Navy_100930-N-2855B-251_Sailors_aboard_USS_Bainbridge_%28DDG_96%29_haul_in_a_mooring_line_while_mooring_the_ship_in_Faslane%2C_Scotland[1].jpg">
            <a:extLst>
              <a:ext uri="{FF2B5EF4-FFF2-40B4-BE49-F238E27FC236}">
                <a16:creationId xmlns:a16="http://schemas.microsoft.com/office/drawing/2014/main" id="{C31777B9-CF04-DE41-8A6E-C2D24DEA4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573015"/>
            <a:ext cx="4248472" cy="228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1518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sz="2000" dirty="0"/>
              <a:t>Rodzina zastępcza oraz prowadzący rodzinny dom dziecka współpracują̨ z ośrodkiem adopcyjnym, koordynatorem rodzinnej pieczy zastępczej i organizatorem rodzinnej pieczy zastępczej. </a:t>
            </a:r>
          </a:p>
          <a:p>
            <a:r>
              <a:rPr lang="pl-PL" sz="2000" dirty="0"/>
              <a:t>Organizator rodzinnej pieczy zastępczej umożliwia rodzinom zastępczym oraz prowadzącym rodzinny dom dziecka uzyskanie porady w poradni psychologiczno-pedagogicznej lub w innej poradni specjalistycznej oraz podjęcia specjalistycznej terapii. 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33</a:t>
            </a:fld>
            <a:endParaRPr lang="pl-PL"/>
          </a:p>
        </p:txBody>
      </p:sp>
      <p:pic>
        <p:nvPicPr>
          <p:cNvPr id="4" name="Picture 4" descr="C:\Users\BARTEK\AppData\Local\Microsoft\Windows\Temporary Internet Files\Content.IE5\PRAGH2IY\identidad-digital-1[1].jpg">
            <a:extLst>
              <a:ext uri="{FF2B5EF4-FFF2-40B4-BE49-F238E27FC236}">
                <a16:creationId xmlns:a16="http://schemas.microsoft.com/office/drawing/2014/main" id="{0E262F20-5D61-204F-A8DF-FE54AAA6C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314035"/>
            <a:ext cx="1569704" cy="142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BARTEK\AppData\Local\Microsoft\Windows\Temporary Internet Files\Content.IE5\9WNL4H7A\1200px-US_Navy_100930-N-2855B-251_Sailors_aboard_USS_Bainbridge_%28DDG_96%29_haul_in_a_mooring_line_while_mooring_the_ship_in_Faslane%2C_Scotland[1].jpg">
            <a:extLst>
              <a:ext uri="{FF2B5EF4-FFF2-40B4-BE49-F238E27FC236}">
                <a16:creationId xmlns:a16="http://schemas.microsoft.com/office/drawing/2014/main" id="{C31777B9-CF04-DE41-8A6E-C2D24DEA4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547392"/>
            <a:ext cx="3528392" cy="1896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4450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4032448"/>
          </a:xfrm>
        </p:spPr>
        <p:txBody>
          <a:bodyPr>
            <a:normAutofit fontScale="92500"/>
          </a:bodyPr>
          <a:lstStyle/>
          <a:p>
            <a:r>
              <a:rPr lang="pl-PL" sz="2200" dirty="0"/>
              <a:t>Rodzina zastępcza zawodowa oraz prowadzący rodzinny dom dziecka są̨ obowiązani do systematycznego podnoszenia swoich kwalifikacji, w szczególności przez udział w szkoleniach. </a:t>
            </a:r>
          </a:p>
          <a:p>
            <a:r>
              <a:rPr lang="pl-PL" sz="2200" dirty="0"/>
              <a:t>Przy zapewnianiu pieczy i wychowania dzieciom umieszczonym w rodzinie zastępczej lub rodzinnym do- mu dziecka oraz wykonywaniu innych czynności związanych z realizacją zadań́ rodziny zastępczej lub rodzinnego domu dziecka rodzina zastępcza oraz prowadzący rodzinny dom dziecka mogą̨ korzystać́ z pomocy wolontariuszy, organizowanej przez organizatora rodzinnej pieczy zastępczej. Przepisy art. 64 ust. 5 stosuje się̨ odpowiednio. 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34</a:t>
            </a:fld>
            <a:endParaRPr lang="pl-PL"/>
          </a:p>
        </p:txBody>
      </p:sp>
      <p:pic>
        <p:nvPicPr>
          <p:cNvPr id="5" name="Picture 5" descr="C:\Users\BARTEK\AppData\Local\Microsoft\Windows\Temporary Internet Files\Content.IE5\9WNL4H7A\1200px-US_Navy_100930-N-2855B-251_Sailors_aboard_USS_Bainbridge_%28DDG_96%29_haul_in_a_mooring_line_while_mooring_the_ship_in_Faslane%2C_Scotland[1].jpg">
            <a:extLst>
              <a:ext uri="{FF2B5EF4-FFF2-40B4-BE49-F238E27FC236}">
                <a16:creationId xmlns:a16="http://schemas.microsoft.com/office/drawing/2014/main" id="{C31777B9-CF04-DE41-8A6E-C2D24DEA4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144330"/>
            <a:ext cx="3240360" cy="1713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1064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2A66CB09-093A-0442-9A75-2CE60D6D8E7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661248"/>
          </a:xfrm>
        </p:spPr>
        <p:txBody>
          <a:bodyPr>
            <a:normAutofit fontScale="40000" lnSpcReduction="20000"/>
          </a:bodyPr>
          <a:lstStyle/>
          <a:p>
            <a:r>
              <a:rPr lang="pl-PL" sz="6000" b="1"/>
              <a:t>Do zadań organizatora </a:t>
            </a:r>
            <a:r>
              <a:rPr lang="pl-PL" sz="6000" b="1" dirty="0"/>
              <a:t>rodzinnej </a:t>
            </a:r>
          </a:p>
          <a:p>
            <a:pPr marL="0" indent="0">
              <a:buNone/>
            </a:pPr>
            <a:r>
              <a:rPr lang="pl-PL" sz="6000" b="1" dirty="0"/>
              <a:t>pieczy zastępczej należy w szczególności: </a:t>
            </a:r>
          </a:p>
          <a:p>
            <a:pPr marL="0" indent="0">
              <a:buNone/>
            </a:pPr>
            <a:endParaRPr lang="pl-PL" sz="4000" dirty="0"/>
          </a:p>
          <a:p>
            <a:r>
              <a:rPr lang="pl-PL" sz="5000" dirty="0"/>
              <a:t>zapewnianie pomocy i wsparcia osobom sprawującym rodzinną pieczę zastępczą̨ w szczególności w ramach grup wsparcia oraz rodzin pomocowych </a:t>
            </a:r>
          </a:p>
          <a:p>
            <a:r>
              <a:rPr lang="pl-PL" sz="5000" dirty="0"/>
              <a:t>organizowanie dla rodzin zastępczych oraz prowadzących rodzinne domy dziecka pomocy wolontariuszy </a:t>
            </a:r>
          </a:p>
          <a:p>
            <a:r>
              <a:rPr lang="pl-PL" sz="5000" dirty="0"/>
              <a:t> współpraca ze środowiskiem lokalnym, w szczególności z powiatowym centrum pomocy rodzinie, ośrodkiem pomocy społecznej, sadami i ich organami pomocniczymi, instytucjami oświatowymi, podmiotami leczniczymi, a także kościołami i związkami wyznaniowymi oraz z organizacjami społecznymi; </a:t>
            </a:r>
          </a:p>
          <a:p>
            <a:r>
              <a:rPr lang="pl-PL" sz="5000" dirty="0"/>
              <a:t>prowadzenie poradnictwa i terapii dla osób sprawujących rodzinną pieczę zastępczą̨ i ich dzieci oraz dzieci umieszczonych w pieczy zastępczej; </a:t>
            </a:r>
          </a:p>
          <a:p>
            <a:r>
              <a:rPr lang="pl-PL" sz="5000" dirty="0"/>
              <a:t>zapewnianie pomocy prawnej osobom sprawującym rodzinną pieczę zastępczą̨, w szczególności w zakresie prawa rodzinnego; </a:t>
            </a:r>
          </a:p>
          <a:p>
            <a:endParaRPr lang="pl-PL" sz="2200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5CFB19DC-5124-2A4E-9991-F317ECFC1E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35</a:t>
            </a:fld>
            <a:endParaRPr lang="pl-PL"/>
          </a:p>
        </p:txBody>
      </p:sp>
      <p:pic>
        <p:nvPicPr>
          <p:cNvPr id="6" name="Picture 4" descr="C:\Users\BARTEK\AppData\Local\Microsoft\Windows\Temporary Internet Files\Content.IE5\PRAGH2IY\identidad-digital-1[1].jpg">
            <a:extLst>
              <a:ext uri="{FF2B5EF4-FFF2-40B4-BE49-F238E27FC236}">
                <a16:creationId xmlns:a16="http://schemas.microsoft.com/office/drawing/2014/main" id="{8248F062-43B9-5D4F-953A-1DF2C02D4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88640"/>
            <a:ext cx="1569704" cy="142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48568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/>
        </p:nvSpPr>
        <p:spPr>
          <a:xfrm>
            <a:off x="2123728" y="5589240"/>
            <a:ext cx="68315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1600" b="1" dirty="0">
                <a:latin typeface="Calibri" pitchFamily="34" charset="0"/>
              </a:rPr>
              <a:t>Projekt pn. „Dla rodziny” - doskonalenie zawodowe kadr systemu wspierania rodziny i pieczy zastępczej jest współfinansowany przez Unię Europejską ze środków Europejskiego Funduszu Społecznego w ramach Programu Operacyjnego Wiedza Edukacja Rozwój na lata 2014-2020</a:t>
            </a:r>
          </a:p>
        </p:txBody>
      </p:sp>
      <p:sp>
        <p:nvSpPr>
          <p:cNvPr id="7" name="Prostokąt 6"/>
          <p:cNvSpPr/>
          <p:nvPr/>
        </p:nvSpPr>
        <p:spPr>
          <a:xfrm>
            <a:off x="2411760" y="2704237"/>
            <a:ext cx="2646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b="1" dirty="0"/>
          </a:p>
          <a:p>
            <a:pPr algn="ctr"/>
            <a:endParaRPr lang="pl-PL" b="1" dirty="0"/>
          </a:p>
          <a:p>
            <a:pPr algn="ctr"/>
            <a:endParaRPr lang="pl-PL" b="1" dirty="0"/>
          </a:p>
          <a:p>
            <a:pPr algn="ctr"/>
            <a:endParaRPr lang="pl-PL" b="1" dirty="0"/>
          </a:p>
        </p:txBody>
      </p:sp>
      <p:sp>
        <p:nvSpPr>
          <p:cNvPr id="14" name="Prostokąt 13"/>
          <p:cNvSpPr/>
          <p:nvPr/>
        </p:nvSpPr>
        <p:spPr>
          <a:xfrm>
            <a:off x="5057800" y="2768427"/>
            <a:ext cx="31622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l-PL" b="1" dirty="0"/>
          </a:p>
          <a:p>
            <a:pPr algn="ctr"/>
            <a:endParaRPr lang="pl-PL" b="1" dirty="0"/>
          </a:p>
        </p:txBody>
      </p:sp>
      <p:sp>
        <p:nvSpPr>
          <p:cNvPr id="15" name="Tytuł 1"/>
          <p:cNvSpPr txBox="1">
            <a:spLocks/>
          </p:cNvSpPr>
          <p:nvPr/>
        </p:nvSpPr>
        <p:spPr>
          <a:xfrm>
            <a:off x="1934632" y="3501008"/>
            <a:ext cx="6764362" cy="6477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pl-PL" sz="2800" b="1" dirty="0">
                <a:ln w="0"/>
                <a:latin typeface="Calibri" panose="020F0502020204030204" pitchFamily="34" charset="0"/>
                <a:cs typeface="Calibri" panose="020F0502020204030204" pitchFamily="34" charset="0"/>
              </a:rPr>
              <a:t>www.sosdlarodziny.com</a:t>
            </a:r>
            <a:endParaRPr lang="pl-PL" b="1" dirty="0">
              <a:ln w="0"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36</a:t>
            </a:fld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2555776" y="2132856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>
                <a:latin typeface="Calibri" panose="020F0502020204030204" pitchFamily="34" charset="0"/>
                <a:cs typeface="Calibri" panose="020F0502020204030204" pitchFamily="34" charset="0"/>
              </a:rPr>
              <a:t>DZIĘKUJĘ ZA UWAGĘ.</a:t>
            </a:r>
          </a:p>
        </p:txBody>
      </p:sp>
    </p:spTree>
    <p:extLst>
      <p:ext uri="{BB962C8B-B14F-4D97-AF65-F5344CB8AC3E}">
        <p14:creationId xmlns:p14="http://schemas.microsoft.com/office/powerpoint/2010/main" val="268685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323528" y="980728"/>
            <a:ext cx="5256584" cy="4873752"/>
          </a:xfrm>
        </p:spPr>
        <p:txBody>
          <a:bodyPr>
            <a:normAutofit fontScale="92500" lnSpcReduction="10000"/>
          </a:bodyPr>
          <a:lstStyle/>
          <a:p>
            <a:r>
              <a:rPr lang="pl-PL" sz="2600" b="1" dirty="0"/>
              <a:t>Interakcje </a:t>
            </a:r>
          </a:p>
          <a:p>
            <a:endParaRPr lang="pl-PL" sz="2000" dirty="0"/>
          </a:p>
          <a:p>
            <a:pPr marL="285750" indent="-285750">
              <a:buFont typeface="Arial" charset="0"/>
              <a:buChar char="•"/>
            </a:pPr>
            <a:r>
              <a:rPr lang="pl-PL" sz="2000" dirty="0"/>
              <a:t>Każda rodzina ma własne </a:t>
            </a:r>
            <a:r>
              <a:rPr lang="pl-PL" sz="2000" b="1" dirty="0"/>
              <a:t>wzorce interakcji</a:t>
            </a:r>
            <a:r>
              <a:rPr lang="pl-PL" sz="2000" dirty="0"/>
              <a:t>, które służą do osiągnięcia celu - </a:t>
            </a:r>
            <a:r>
              <a:rPr lang="pl-PL" sz="2000" b="1" dirty="0"/>
              <a:t>utrzymywania równowagi wszystkich elementów.</a:t>
            </a:r>
            <a:endParaRPr lang="pl-PL" sz="2000" dirty="0"/>
          </a:p>
          <a:p>
            <a:pPr marL="285750" indent="-285750">
              <a:buFont typeface="Arial" charset="0"/>
              <a:buChar char="•"/>
            </a:pPr>
            <a:r>
              <a:rPr lang="pl-PL" sz="2000" dirty="0"/>
              <a:t>Wzorce interakcji to m.in. </a:t>
            </a:r>
            <a:r>
              <a:rPr lang="pl-PL" sz="2000" b="1" dirty="0"/>
              <a:t>sposoby komunikacji, role, zasady, wierzenia, wartości </a:t>
            </a:r>
            <a:r>
              <a:rPr lang="pl-PL" sz="2000" dirty="0"/>
              <a:t>poszczególnych członków systemu.</a:t>
            </a:r>
          </a:p>
          <a:p>
            <a:pPr marL="285750" indent="-285750">
              <a:buFont typeface="Arial" charset="0"/>
              <a:buChar char="•"/>
            </a:pPr>
            <a:r>
              <a:rPr lang="pl-PL" sz="2000" dirty="0"/>
              <a:t>Wiedza na temat interakcji elementów tworzy wiedzę o całości rodziny. </a:t>
            </a:r>
          </a:p>
          <a:p>
            <a:r>
              <a:rPr lang="pl-PL" sz="2000" dirty="0"/>
              <a:t>Wzorce interakcji  determinują zdolność rodziny do zaspakajania potrzeb (fizycznych, społecznych, ekonom.) i </a:t>
            </a:r>
            <a:r>
              <a:rPr lang="pl-PL" sz="2000" b="1" u="sng" dirty="0"/>
              <a:t>przeciwdziałania kryzysom.</a:t>
            </a:r>
            <a:endParaRPr lang="pl-PL" sz="2000" dirty="0"/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4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6247FC8-9B56-2340-9E6B-CF66E0BC9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412" y="1474504"/>
            <a:ext cx="3187204" cy="418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44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906888" cy="4873752"/>
          </a:xfrm>
        </p:spPr>
        <p:txBody>
          <a:bodyPr/>
          <a:lstStyle/>
          <a:p>
            <a:r>
              <a:rPr lang="pl-PL" b="1" dirty="0"/>
              <a:t>Zakłócenie równowagi – zdolność do zmiany</a:t>
            </a:r>
          </a:p>
          <a:p>
            <a:endParaRPr lang="pl-PL" dirty="0"/>
          </a:p>
          <a:p>
            <a:r>
              <a:rPr lang="pl-PL" sz="2000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Każde działanie lub zmiana (a tym bardziej traumatyczna) wpływa na wszystkie pozostałe elementy systemu i zakłóca ich równowagę, tzn. porządek do którego rodzina się przyzwyczaiła.</a:t>
            </a:r>
            <a:endParaRPr lang="pl-PL" sz="20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pl-PL" dirty="0"/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5</a:t>
            </a:fld>
            <a:endParaRPr lang="pl-PL"/>
          </a:p>
        </p:txBody>
      </p:sp>
      <p:pic>
        <p:nvPicPr>
          <p:cNvPr id="4" name="Picture 2" descr="http://library.creativecow.net/articles/wilson_tim/win-mac/balance.jpg">
            <a:extLst>
              <a:ext uri="{FF2B5EF4-FFF2-40B4-BE49-F238E27FC236}">
                <a16:creationId xmlns:a16="http://schemas.microsoft.com/office/drawing/2014/main" id="{53434ABA-C812-D04D-A37D-7562B66B4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00200"/>
            <a:ext cx="3270324" cy="396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664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5760640" cy="4873752"/>
          </a:xfrm>
        </p:spPr>
        <p:txBody>
          <a:bodyPr>
            <a:normAutofit/>
          </a:bodyPr>
          <a:lstStyle/>
          <a:p>
            <a:r>
              <a:rPr lang="pl-PL" b="1" dirty="0"/>
              <a:t>Zdolność do adaptacji</a:t>
            </a:r>
            <a:br>
              <a:rPr lang="pl-PL" dirty="0"/>
            </a:br>
            <a:r>
              <a:rPr lang="pl-PL" sz="2000" dirty="0">
                <a:solidFill>
                  <a:srgbClr val="002060"/>
                </a:solidFill>
              </a:rPr>
              <a:t>Jest  to zdolność do dostosowania swoich zasad, struktury i wzorców relacji w reakcji na:</a:t>
            </a:r>
            <a:br>
              <a:rPr lang="pl-PL" sz="2000" dirty="0">
                <a:solidFill>
                  <a:srgbClr val="002060"/>
                </a:solidFill>
              </a:rPr>
            </a:br>
            <a:r>
              <a:rPr lang="pl-PL" sz="2000" dirty="0">
                <a:solidFill>
                  <a:srgbClr val="002060"/>
                </a:solidFill>
              </a:rPr>
              <a:t>* zmiany w cyklu życiowym</a:t>
            </a:r>
            <a:br>
              <a:rPr lang="pl-PL" sz="2000" dirty="0">
                <a:solidFill>
                  <a:srgbClr val="002060"/>
                </a:solidFill>
              </a:rPr>
            </a:br>
            <a:r>
              <a:rPr lang="pl-PL" sz="2000" dirty="0">
                <a:solidFill>
                  <a:srgbClr val="002060"/>
                </a:solidFill>
              </a:rPr>
              <a:t>* zmiany strukturalne (np. choroba, utrata pracy).</a:t>
            </a:r>
            <a:br>
              <a:rPr lang="pl-PL" sz="2000" dirty="0">
                <a:solidFill>
                  <a:srgbClr val="002060"/>
                </a:solidFill>
              </a:rPr>
            </a:br>
            <a:r>
              <a:rPr lang="pl-PL" sz="2000" dirty="0"/>
              <a:t>          </a:t>
            </a:r>
            <a:br>
              <a:rPr lang="pl-PL" sz="2000" dirty="0"/>
            </a:br>
            <a:br>
              <a:rPr lang="pl-PL" sz="2000" dirty="0"/>
            </a:br>
            <a:r>
              <a:rPr lang="pl-PL" sz="2000" dirty="0">
                <a:solidFill>
                  <a:srgbClr val="002060"/>
                </a:solidFill>
              </a:rPr>
              <a:t>Niektóre rodziny wciąż adaptują się do zmian, inne zaś starają się nie dopuścić do żadnych zmian. Można mierzyć zdolność do adaptacji rodziny od chaotyczności do sztywności</a:t>
            </a:r>
            <a:endParaRPr lang="pl-PL" sz="2000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6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F1D3696-3139-5F4C-8D24-B853915CD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100" y="2276872"/>
            <a:ext cx="2944516" cy="286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046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b="1" dirty="0"/>
              <a:t>Zmiany</a:t>
            </a:r>
          </a:p>
          <a:p>
            <a:pPr marL="0" lvl="1" indent="0">
              <a:spcBef>
                <a:spcPts val="324"/>
              </a:spcBef>
              <a:buClr>
                <a:schemeClr val="tx1">
                  <a:shade val="95000"/>
                </a:schemeClr>
              </a:buClr>
              <a:buSzPct val="65000"/>
              <a:buNone/>
              <a:defRPr/>
            </a:pPr>
            <a:r>
              <a:rPr lang="pl-PL" sz="2000" dirty="0"/>
              <a:t>Przewidywalne - wynikające z cyklu życiowego.</a:t>
            </a:r>
            <a:br>
              <a:rPr lang="pl-PL" sz="2000" dirty="0"/>
            </a:br>
            <a:r>
              <a:rPr lang="pl-PL" sz="2000" dirty="0"/>
              <a:t>Zmiany przewidywalne zachodzą wtedy, gdy systemy przechodzą kolejne etapy cyklu życiowego. (Np. rodzic musi poszerzać niezależność dziecka wraz z jego dorastaniem, dorosłe dziecko opuszcza dom, do systemu wchodzą nowe osoby: partnerzy, dzieci itp.) </a:t>
            </a:r>
          </a:p>
          <a:p>
            <a:pPr marL="0" lvl="1" indent="0">
              <a:spcBef>
                <a:spcPts val="324"/>
              </a:spcBef>
              <a:buClr>
                <a:schemeClr val="tx1">
                  <a:shade val="95000"/>
                </a:schemeClr>
              </a:buClr>
              <a:buSzPct val="65000"/>
              <a:buNone/>
              <a:defRPr/>
            </a:pPr>
            <a:br>
              <a:rPr lang="pl-PL" sz="2000" dirty="0"/>
            </a:br>
            <a:r>
              <a:rPr lang="pl-PL" sz="2000" dirty="0"/>
              <a:t>Nienormatywne – </a:t>
            </a:r>
            <a:r>
              <a:rPr lang="pl-PL" sz="2000" u="sng" dirty="0"/>
              <a:t>o charakterze kryzysu</a:t>
            </a:r>
            <a:r>
              <a:rPr lang="pl-PL" sz="2000" dirty="0"/>
              <a:t>. </a:t>
            </a:r>
            <a:br>
              <a:rPr lang="pl-PL" sz="2000" dirty="0"/>
            </a:br>
            <a:r>
              <a:rPr lang="pl-PL" sz="2000" dirty="0"/>
              <a:t>Zmiany nienormatywne zachodzą</a:t>
            </a:r>
            <a:br>
              <a:rPr lang="pl-PL" sz="2000" dirty="0"/>
            </a:br>
            <a:r>
              <a:rPr lang="pl-PL" sz="2000" dirty="0"/>
              <a:t>   wtedy, gdy systemy ulegają zmianom</a:t>
            </a:r>
            <a:br>
              <a:rPr lang="pl-PL" sz="2000" dirty="0"/>
            </a:br>
            <a:r>
              <a:rPr lang="pl-PL" sz="2000" dirty="0"/>
              <a:t>   pod wpływem zdarzeń losowych</a:t>
            </a:r>
            <a:br>
              <a:rPr lang="pl-PL" sz="2000" dirty="0"/>
            </a:br>
            <a:r>
              <a:rPr lang="pl-PL" sz="2000" dirty="0"/>
              <a:t>   najczęściej związanych ze stratą:</a:t>
            </a:r>
            <a:br>
              <a:rPr lang="pl-PL" sz="2000" dirty="0"/>
            </a:br>
            <a:r>
              <a:rPr lang="pl-PL" sz="2000" dirty="0"/>
              <a:t>   bliskiej osoby, pracy, majątku,</a:t>
            </a:r>
            <a:br>
              <a:rPr lang="pl-PL" sz="2000" dirty="0"/>
            </a:br>
            <a:r>
              <a:rPr lang="pl-PL" sz="2000" dirty="0"/>
              <a:t>   zdrowia itd. </a:t>
            </a:r>
            <a:endParaRPr lang="pl-PL" sz="2000" dirty="0">
              <a:solidFill>
                <a:srgbClr val="002060"/>
              </a:solidFill>
              <a:latin typeface="Arial" pitchFamily="34" charset="0"/>
            </a:endParaRPr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7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E8EBF39-DD03-2F42-B5EC-017F2A056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08" y="3573016"/>
            <a:ext cx="2348992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03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554960" cy="4873752"/>
          </a:xfrm>
        </p:spPr>
        <p:txBody>
          <a:bodyPr/>
          <a:lstStyle/>
          <a:p>
            <a:r>
              <a:rPr lang="pl-PL" b="1" dirty="0"/>
              <a:t>Ważne zjawiska w systemie rodzinnym</a:t>
            </a:r>
          </a:p>
          <a:p>
            <a:endParaRPr lang="pl-PL" b="1" dirty="0"/>
          </a:p>
          <a:p>
            <a:r>
              <a:rPr lang="pl-PL" sz="2000" b="1" dirty="0"/>
              <a:t>Dyferencjacja</a:t>
            </a:r>
            <a:r>
              <a:rPr lang="pl-PL" sz="2000" dirty="0"/>
              <a:t> (różnicowanie „ja”) – zdolność do intelektualnego i emocjonalnego funkcjonowania w autonomii od rodziny</a:t>
            </a:r>
          </a:p>
          <a:p>
            <a:r>
              <a:rPr lang="pl-PL" sz="2000" b="1" dirty="0"/>
              <a:t>Trójkątowanie</a:t>
            </a:r>
            <a:r>
              <a:rPr lang="pl-PL" sz="2000" dirty="0"/>
              <a:t> – wciąganie do sytuacji konfliktowej dwóch osób – osoby trzeciej</a:t>
            </a:r>
          </a:p>
          <a:p>
            <a:r>
              <a:rPr lang="pl-PL" sz="2000" b="1" dirty="0"/>
              <a:t>Emocjonalne odcięcie</a:t>
            </a:r>
          </a:p>
          <a:p>
            <a:r>
              <a:rPr lang="pl-PL" sz="2000" b="1" dirty="0"/>
              <a:t>Transmisja wzorców</a:t>
            </a:r>
          </a:p>
          <a:p>
            <a:endParaRPr lang="pl-PL" b="1" dirty="0"/>
          </a:p>
          <a:p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8</a:t>
            </a:fld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A4716564-F7C7-C74F-817E-0ABB1F1D0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591816"/>
            <a:ext cx="3075284" cy="331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874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quarter" idx="1"/>
          </p:nvPr>
        </p:nvSpPr>
        <p:spPr>
          <a:xfrm>
            <a:off x="467544" y="1556792"/>
            <a:ext cx="4896544" cy="4873752"/>
          </a:xfrm>
        </p:spPr>
        <p:txBody>
          <a:bodyPr/>
          <a:lstStyle/>
          <a:p>
            <a:r>
              <a:rPr lang="pl-PL" b="1" dirty="0"/>
              <a:t>Zmiany zachodzące w systemie</a:t>
            </a:r>
          </a:p>
          <a:p>
            <a:endParaRPr lang="pl-PL" b="1" dirty="0"/>
          </a:p>
          <a:p>
            <a:r>
              <a:rPr lang="pl-PL" sz="2000" b="1" dirty="0"/>
              <a:t>Salvador </a:t>
            </a:r>
            <a:r>
              <a:rPr lang="pl-PL" sz="2000" b="1" dirty="0" err="1"/>
              <a:t>Minuchin</a:t>
            </a:r>
            <a:endParaRPr lang="pl-PL" sz="2000" b="1" dirty="0"/>
          </a:p>
          <a:p>
            <a:pPr marL="0" indent="0">
              <a:buNone/>
            </a:pPr>
            <a:endParaRPr lang="pl-PL" sz="2000" dirty="0"/>
          </a:p>
          <a:p>
            <a:pPr>
              <a:buFont typeface="Wingdings" pitchFamily="2" charset="2"/>
              <a:buChar char="§"/>
            </a:pPr>
            <a:r>
              <a:rPr lang="pl-PL" sz="2000" dirty="0"/>
              <a:t>Twórca </a:t>
            </a:r>
            <a:r>
              <a:rPr lang="pl-PL" sz="2000" b="1" dirty="0"/>
              <a:t>strukturalnej terapii rodzinnej (SFT). </a:t>
            </a:r>
          </a:p>
          <a:p>
            <a:pPr>
              <a:buFont typeface="Wingdings" pitchFamily="2" charset="2"/>
              <a:buChar char="§"/>
            </a:pPr>
            <a:r>
              <a:rPr lang="pl-PL" sz="2000" b="1" dirty="0"/>
              <a:t>Odkrywanie mocnych stron rodziny</a:t>
            </a:r>
            <a:r>
              <a:rPr lang="pl-PL" sz="2000" dirty="0"/>
              <a:t> (zdrowych podsystemów, których zasoby mogą wzmocnić cały system). </a:t>
            </a:r>
          </a:p>
          <a:p>
            <a:endParaRPr lang="pl-PL" b="1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9822B-69A1-411A-A71A-36C458F40124}" type="slidenum">
              <a:rPr lang="pl-PL" smtClean="0"/>
              <a:t>9</a:t>
            </a:fld>
            <a:endParaRPr lang="pl-PL"/>
          </a:p>
        </p:txBody>
      </p:sp>
      <p:pic>
        <p:nvPicPr>
          <p:cNvPr id="4" name="Picture 8" descr="http://www.vcr.de/fra/referentenpics/salvador_minuchin250.jpg">
            <a:extLst>
              <a:ext uri="{FF2B5EF4-FFF2-40B4-BE49-F238E27FC236}">
                <a16:creationId xmlns:a16="http://schemas.microsoft.com/office/drawing/2014/main" id="{AAC85A88-336B-D048-894D-98E267298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816" y="980728"/>
            <a:ext cx="228600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A850739E-E0E9-404A-AA9C-6E35EDB7ED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993668"/>
            <a:ext cx="2300411" cy="280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76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ykusz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ykusz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Wykusz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76b4ab-e975-4498-b0c2-aeffdefe2784">
      <Terms xmlns="http://schemas.microsoft.com/office/infopath/2007/PartnerControls"/>
    </lcf76f155ced4ddcb4097134ff3c332f>
    <TaxCatchAll xmlns="709452c0-73d7-476a-b4db-88638e06a68c" xsi:nil="true"/>
    <SharedWithUsers xmlns="42bfd1d9-79d6-41cf-82e9-da7e33cc8946">
      <UserInfo>
        <DisplayName>Tarnowski Grzegorz</DisplayName>
        <AccountId>29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AB0695BCCB6204D963DCD0ACDD0380D" ma:contentTypeVersion="20" ma:contentTypeDescription="Utwórz nowy dokument." ma:contentTypeScope="" ma:versionID="c2f508532f87f232551d2d4800e263c6">
  <xsd:schema xmlns:xsd="http://www.w3.org/2001/XMLSchema" xmlns:xs="http://www.w3.org/2001/XMLSchema" xmlns:p="http://schemas.microsoft.com/office/2006/metadata/properties" xmlns:ns2="7b76b4ab-e975-4498-b0c2-aeffdefe2784" xmlns:ns3="42bfd1d9-79d6-41cf-82e9-da7e33cc8946" xmlns:ns4="709452c0-73d7-476a-b4db-88638e06a68c" targetNamespace="http://schemas.microsoft.com/office/2006/metadata/properties" ma:root="true" ma:fieldsID="24924b01e9e02c3fafde1ac723c80167" ns2:_="" ns3:_="" ns4:_="">
    <xsd:import namespace="7b76b4ab-e975-4498-b0c2-aeffdefe2784"/>
    <xsd:import namespace="42bfd1d9-79d6-41cf-82e9-da7e33cc8946"/>
    <xsd:import namespace="709452c0-73d7-476a-b4db-88638e06a6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4:TaxCatchAll" minOccurs="0"/>
                <xsd:element ref="ns2:lcf76f155ced4ddcb4097134ff3c332f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76b4ab-e975-4498-b0c2-aeffdefe27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Tagi obrazów" ma:readOnly="false" ma:fieldId="{5cf76f15-5ced-4ddc-b409-7134ff3c332f}" ma:taxonomyMulti="true" ma:sspId="9abd3792-fb4e-4634-9c85-54c7d6c4d8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bfd1d9-79d6-41cf-82e9-da7e33cc894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Udostępnianie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Udostępnione dla — szczegóły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9452c0-73d7-476a-b4db-88638e06a68c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9d47a331-880b-4baa-9b4f-4ab4f3c77790}" ma:internalName="TaxCatchAll" ma:showField="CatchAllData" ma:web="709452c0-73d7-476a-b4db-88638e06a68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D312802-E76A-4F29-A95F-65BA7DDA5AD8}">
  <ds:schemaRefs>
    <ds:schemaRef ds:uri="http://schemas.microsoft.com/office/2006/metadata/properties"/>
    <ds:schemaRef ds:uri="http://schemas.microsoft.com/office/infopath/2007/PartnerControls"/>
    <ds:schemaRef ds:uri="7b76b4ab-e975-4498-b0c2-aeffdefe2784"/>
    <ds:schemaRef ds:uri="709452c0-73d7-476a-b4db-88638e06a68c"/>
    <ds:schemaRef ds:uri="42bfd1d9-79d6-41cf-82e9-da7e33cc8946"/>
  </ds:schemaRefs>
</ds:datastoreItem>
</file>

<file path=customXml/itemProps2.xml><?xml version="1.0" encoding="utf-8"?>
<ds:datastoreItem xmlns:ds="http://schemas.openxmlformats.org/officeDocument/2006/customXml" ds:itemID="{58EA9591-BB9B-4BB4-9CE4-888736CDA36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6F0D30-0295-42F6-9D1F-A8647FD498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76b4ab-e975-4498-b0c2-aeffdefe2784"/>
    <ds:schemaRef ds:uri="42bfd1d9-79d6-41cf-82e9-da7e33cc8946"/>
    <ds:schemaRef ds:uri="709452c0-73d7-476a-b4db-88638e06a68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437</TotalTime>
  <Words>1648</Words>
  <Application>Microsoft Office PowerPoint</Application>
  <PresentationFormat>Pokaz na ekranie (4:3)</PresentationFormat>
  <Paragraphs>256</Paragraphs>
  <Slides>36</Slides>
  <Notes>7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36</vt:i4>
      </vt:variant>
    </vt:vector>
  </HeadingPairs>
  <TitlesOfParts>
    <vt:vector size="37" baseType="lpstr">
      <vt:lpstr>Wykusz</vt:lpstr>
      <vt:lpstr>Praca z dzieckiem z rodziny wieloproblemowej. Diagnoza rodziny.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Admin</dc:creator>
  <cp:lastModifiedBy>MWC</cp:lastModifiedBy>
  <cp:revision>41</cp:revision>
  <dcterms:created xsi:type="dcterms:W3CDTF">2017-10-11T07:02:49Z</dcterms:created>
  <dcterms:modified xsi:type="dcterms:W3CDTF">2023-11-20T11:45:10Z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0x010100EAB0695BCCB6204D963DCD0ACDD0380D</vt:lpwstr>
  </property>
</Properties>
</file>